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4" r:id="rId3"/>
    <p:sldId id="256" r:id="rId4"/>
    <p:sldId id="257" r:id="rId5"/>
    <p:sldId id="258" r:id="rId6"/>
    <p:sldId id="259" r:id="rId7"/>
    <p:sldId id="270" r:id="rId8"/>
    <p:sldId id="271" r:id="rId9"/>
    <p:sldId id="261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9933"/>
    <a:srgbClr val="CCFF99"/>
    <a:srgbClr val="FFCCFF"/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7AC65F-BCD1-477B-A1DF-B354CF8EF31C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306F6F-5ECC-4D2B-9EA1-18E4EC7E5C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78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0E84AC-1B04-48F6-9552-FDF7FBC295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AC472D-73E8-4521-9882-6F66ACB972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C9B7C4-37E6-4E4B-874F-05F6C5F888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3A545-EC0F-42FE-908E-2461117591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3A44D2-A9B7-4AF1-8873-39061FBB57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46EFB3-4CB2-4DBE-BF5A-11E095A103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F049D1-C684-47E1-852E-3EACC6F4F3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DA5865-7894-41D4-BEEA-210AB2B957B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EA2DBF-FC1E-48C7-9400-2CD9BD21D8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FECF9A-841B-4868-ADAD-441001B42C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6E9606-92D8-436B-BEBC-EE37B0C742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3AC512C-761D-4D03-9685-22CA5A0E0DE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1AC64-D2BE-4882-AC2B-049B4DDE6948}" type="datetimeFigureOut">
              <a:rPr lang="cs-CZ" smtClean="0"/>
              <a:pPr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AAEDA-02E5-4C06-8FAF-3F34AFDB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03 Varianty textu obchodního dopisu.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 denního studia, 2. ročník večerního</a:t>
                      </a:r>
                      <a:r>
                        <a:rPr lang="cs-CZ" baseline="0" dirty="0" smtClean="0"/>
                        <a:t> studia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</a:t>
                      </a:r>
                      <a:r>
                        <a:rPr lang="cs-CZ" baseline="0" dirty="0" smtClean="0"/>
                        <a:t> 3. 2013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7648903"/>
              </p:ext>
            </p:extLst>
          </p:nvPr>
        </p:nvGraphicFramePr>
        <p:xfrm>
          <a:off x="500034" y="4365104"/>
          <a:ext cx="8064896" cy="26195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73208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346378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11 snímků. Po všeobecném úvodu jsou   na 2. snímku pokyny pro postup při nácviku stylizačních dovedností. 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Studenti označují a vysvětlují stylistické i pravopisné chyby, v závěru</a:t>
                      </a: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pak sami vytvoří stylizaci obchodního dopisu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Správné řešení zjistí  pomocí hypertextových odkazů - tlačítka závady, zpět.</a:t>
                      </a:r>
                      <a:endParaRPr lang="cs-CZ" sz="105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práce zabere i se samostatnou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prací, se čtením několika prací ,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 vysvětlením a opravou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chyb 2 vyučovací hodiny.</a:t>
                      </a:r>
                    </a:p>
                    <a:p>
                      <a:pPr algn="l"/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GRAFONOVÁ, Josefa; BEČKA, J. V., </a:t>
                      </a:r>
                      <a:r>
                        <a:rPr lang="cs-CZ" sz="800" i="1" dirty="0" smtClean="0"/>
                        <a:t>S</a:t>
                      </a:r>
                      <a:r>
                        <a:rPr lang="cs-CZ" sz="800" i="1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tylizace obchodních dopisů</a:t>
                      </a:r>
                      <a:r>
                        <a:rPr lang="cs-CZ" sz="8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800" dirty="0" smtClean="0"/>
                        <a:t>P</a:t>
                      </a:r>
                      <a:r>
                        <a:rPr lang="cs-CZ" sz="8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raha: Státní pedagogické nakladatelství, 1993, ISBN 80-04-26379-8. –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 této publikace str. 162 – 163 jsou užity </a:t>
                      </a:r>
                      <a:r>
                        <a:rPr lang="cs-CZ" sz="8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chozí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texty,  ty  pak vhodně upraveny, stylistické chyby doplněny chybami pravopisnými, aby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práce s textem byla komplexnější.</a:t>
                      </a:r>
                      <a:endParaRPr lang="cs-CZ" sz="8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studentům nástavbového studia Podnikání v oboru           k procvičení probírané látky. Studenti pracují  s interaktivním perem – střídají se při označování  a vysvětlování chyb na interaktivní </a:t>
                      </a:r>
                      <a:r>
                        <a:rPr lang="cs-CZ" sz="1000" baseline="0" dirty="0" smtClean="0"/>
                        <a:t>tabuli. Správnost práce ověří pomocí hypertextových odkazů – tlačítka závady, zpět. Dále pracují samostatně </a:t>
                      </a:r>
                      <a:r>
                        <a:rPr lang="cs-CZ" sz="1000" baseline="0" dirty="0" smtClean="0"/>
                        <a:t>při individuální stylizaci OD. Vypracují dopis na pracovním listě  v programu Word  ve svém PC, ten ukládají do složky PUK. Z ní vybraní studenti čtou své práce, ty jsou hodnoceny spolužáky i učitelem. Vysvětleny  případné dotazy, takže mají ihned kontrolu své práce. </a:t>
                      </a:r>
                    </a:p>
                    <a:p>
                      <a:pPr algn="l"/>
                      <a:r>
                        <a:rPr lang="cs-CZ" sz="1000" baseline="0" dirty="0" smtClean="0"/>
                        <a:t>Materiál je určen pro absolventy 3 letých učebních oborů. Vzhledem          k tomu, že úroveň jejich  znalostí je různá, může se zdát zadání jednodušší. Interaktivita je především v propojení teoretických a praktických  znalostí  s  názornou opravou a vysvětlením chyb a dotazů, v kombinaci samostatné a kolektivní práce.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4282" y="285729"/>
            <a:ext cx="8643998" cy="142875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dirty="0" smtClean="0"/>
              <a:t>Postup při nácviku nejvhodnější stylizace</a:t>
            </a:r>
            <a:r>
              <a:rPr lang="cs-CZ" sz="4000" dirty="0"/>
              <a:t> </a:t>
            </a:r>
            <a:r>
              <a:rPr lang="cs-CZ" sz="4000" dirty="0" smtClean="0"/>
              <a:t>úředního dopisu: </a:t>
            </a:r>
            <a:endParaRPr lang="cs-CZ" sz="40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2844" y="1714488"/>
            <a:ext cx="8858312" cy="4857784"/>
          </a:xfrm>
        </p:spPr>
        <p:txBody>
          <a:bodyPr/>
          <a:lstStyle/>
          <a:p>
            <a:pPr marL="514350" indent="-514350" algn="l">
              <a:buAutoNum type="arabicPeriod"/>
            </a:pPr>
            <a:r>
              <a:rPr lang="cs-CZ" sz="2800" dirty="0" smtClean="0"/>
              <a:t>Studenti pozorně přečtou všechny varianty dopisu.</a:t>
            </a:r>
          </a:p>
          <a:p>
            <a:pPr marL="514350" indent="-514350" algn="l">
              <a:buAutoNum type="arabicPeriod"/>
            </a:pPr>
            <a:r>
              <a:rPr lang="cs-CZ" sz="2800" dirty="0" smtClean="0"/>
              <a:t>V jednotlivých stylizacích pak barevně interaktivním perem označují stylistické i pravopisné chyby. </a:t>
            </a:r>
          </a:p>
          <a:p>
            <a:pPr marL="514350" indent="-514350" algn="l"/>
            <a:r>
              <a:rPr lang="cs-CZ" sz="2800" dirty="0" smtClean="0"/>
              <a:t>     (kontrola správnosti přes tlačítka závady, zpět)</a:t>
            </a:r>
          </a:p>
          <a:p>
            <a:pPr marL="514350" indent="-514350" algn="l">
              <a:buAutoNum type="arabicPeriod" startAt="3"/>
            </a:pPr>
            <a:r>
              <a:rPr lang="cs-CZ" sz="2800" dirty="0" smtClean="0"/>
              <a:t>Pojmenují zásadní chyby všech dopisů.</a:t>
            </a:r>
          </a:p>
          <a:p>
            <a:pPr marL="514350" indent="-514350" algn="l">
              <a:buAutoNum type="arabicPeriod" startAt="3"/>
            </a:pPr>
            <a:r>
              <a:rPr lang="cs-CZ" sz="2800" dirty="0" smtClean="0"/>
              <a:t>Zhodnotí vhodnost jednotlivých variant.</a:t>
            </a:r>
          </a:p>
          <a:p>
            <a:pPr marL="514350" indent="-514350" algn="l">
              <a:buAutoNum type="arabicPeriod" startAt="3"/>
            </a:pPr>
            <a:r>
              <a:rPr lang="cs-CZ" sz="2800" dirty="0" smtClean="0"/>
              <a:t>V programu Word napíší svoji variantu dopisu.</a:t>
            </a:r>
          </a:p>
          <a:p>
            <a:pPr marL="514350" indent="-514350" algn="l">
              <a:buAutoNum type="arabicPeriod" startAt="3"/>
            </a:pPr>
            <a:r>
              <a:rPr lang="cs-CZ" sz="2800" dirty="0" smtClean="0"/>
              <a:t>Blíží se jejich varianty variantě na 10. snímku?</a:t>
            </a:r>
          </a:p>
          <a:p>
            <a:pPr marL="514350" indent="-514350" algn="l">
              <a:buAutoNum type="arabicPeriod" startAt="3"/>
            </a:pPr>
            <a:r>
              <a:rPr lang="cs-CZ" sz="2800" dirty="0" smtClean="0"/>
              <a:t>Případné rozdíly konzultují s vyučující.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/>
          <a:lstStyle/>
          <a:p>
            <a:r>
              <a:rPr lang="cs-CZ" sz="4000" dirty="0"/>
              <a:t>Potvrzení objednávky sálu</a:t>
            </a:r>
            <a:br>
              <a:rPr lang="cs-CZ" sz="4000" dirty="0"/>
            </a:br>
            <a:r>
              <a:rPr lang="cs-CZ" sz="4000" dirty="0"/>
              <a:t>1. varianta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001156" cy="5114948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Sdělujeme </a:t>
            </a:r>
            <a:r>
              <a:rPr lang="cs-CZ" dirty="0"/>
              <a:t>Vám, že u nás jsou prováděny rekonstrukce, které omezí </a:t>
            </a:r>
            <a:r>
              <a:rPr lang="cs-CZ" dirty="0" smtClean="0"/>
              <a:t>provoz klubu</a:t>
            </a:r>
            <a:r>
              <a:rPr lang="cs-CZ" dirty="0"/>
              <a:t>.            Z tohoto </a:t>
            </a:r>
            <a:r>
              <a:rPr lang="cs-CZ" dirty="0" err="1" smtClean="0"/>
              <a:t>dúvodu</a:t>
            </a:r>
            <a:r>
              <a:rPr lang="cs-CZ" dirty="0" smtClean="0"/>
              <a:t> </a:t>
            </a:r>
            <a:r>
              <a:rPr lang="cs-CZ" dirty="0"/>
              <a:t>nemůžeme potvrdit objednávku, o kterou </a:t>
            </a:r>
            <a:r>
              <a:rPr lang="cs-CZ" dirty="0" err="1" smtClean="0"/>
              <a:t>ste</a:t>
            </a:r>
            <a:r>
              <a:rPr lang="cs-CZ" dirty="0" smtClean="0"/>
              <a:t> </a:t>
            </a:r>
            <a:r>
              <a:rPr lang="cs-CZ" dirty="0"/>
              <a:t>nás žádali, na pro-</a:t>
            </a:r>
          </a:p>
          <a:p>
            <a:pPr>
              <a:buFontTx/>
              <a:buNone/>
            </a:pPr>
            <a:r>
              <a:rPr lang="cs-CZ" dirty="0"/>
              <a:t>   půjčení přednáškového sálu ve dnech 8. a 9. září </a:t>
            </a:r>
            <a:r>
              <a:rPr lang="cs-CZ" dirty="0" smtClean="0"/>
              <a:t>tohoto roku. 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    Závazně Vaši objednávku potvrdíme </a:t>
            </a:r>
            <a:r>
              <a:rPr lang="cs-CZ" dirty="0" smtClean="0"/>
              <a:t>až </a:t>
            </a:r>
            <a:r>
              <a:rPr lang="cs-CZ" dirty="0" err="1" smtClean="0"/>
              <a:t>kon</a:t>
            </a:r>
            <a:r>
              <a:rPr lang="cs-CZ" dirty="0" smtClean="0"/>
              <a:t>- </a:t>
            </a:r>
            <a:r>
              <a:rPr lang="cs-CZ" dirty="0" err="1" smtClean="0"/>
              <a:t>cem</a:t>
            </a:r>
            <a:r>
              <a:rPr lang="cs-CZ" dirty="0" smtClean="0"/>
              <a:t> července </a:t>
            </a:r>
            <a:r>
              <a:rPr lang="cs-CZ" dirty="0"/>
              <a:t>tohoto roku.            </a:t>
            </a:r>
          </a:p>
        </p:txBody>
      </p:sp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467544" y="5949280"/>
            <a:ext cx="2448272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CFF99"/>
          </a:solidFill>
        </p:spPr>
        <p:txBody>
          <a:bodyPr/>
          <a:lstStyle/>
          <a:p>
            <a:r>
              <a:rPr lang="cs-CZ" dirty="0"/>
              <a:t>2. varianta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43956" cy="4972072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Na základě vaší objednávky výše uvedené značky</a:t>
            </a:r>
          </a:p>
          <a:p>
            <a:pPr>
              <a:buFontTx/>
              <a:buNone/>
            </a:pPr>
            <a:r>
              <a:rPr lang="cs-CZ" sz="2800" dirty="0"/>
              <a:t>Vám sdělujeme, že z důvodu prováděných oprav</a:t>
            </a:r>
          </a:p>
          <a:p>
            <a:pPr>
              <a:buFontTx/>
              <a:buNone/>
            </a:pPr>
            <a:r>
              <a:rPr lang="cs-CZ" sz="2800" dirty="0"/>
              <a:t>v závodním klubu nemůžeme potvrdit objednávku</a:t>
            </a:r>
          </a:p>
          <a:p>
            <a:pPr>
              <a:buFontTx/>
              <a:buNone/>
            </a:pPr>
            <a:r>
              <a:rPr lang="cs-CZ" sz="2800" dirty="0"/>
              <a:t>o </a:t>
            </a:r>
            <a:r>
              <a:rPr lang="cs-CZ" sz="2800" dirty="0" err="1"/>
              <a:t>zápůjčení</a:t>
            </a:r>
            <a:r>
              <a:rPr lang="cs-CZ" sz="2800" dirty="0"/>
              <a:t> přednáškového sálu ve dnech 8. a 9. </a:t>
            </a:r>
          </a:p>
          <a:p>
            <a:pPr>
              <a:buFontTx/>
              <a:buNone/>
            </a:pPr>
            <a:r>
              <a:rPr lang="cs-CZ" sz="2800" dirty="0"/>
              <a:t>září </a:t>
            </a:r>
            <a:r>
              <a:rPr lang="cs-CZ" sz="2800" dirty="0" err="1"/>
              <a:t>t</a:t>
            </a:r>
            <a:r>
              <a:rPr lang="cs-CZ" sz="2800" dirty="0"/>
              <a:t>. r. Váš požadavek povedeme v evidenci</a:t>
            </a:r>
          </a:p>
          <a:p>
            <a:pPr>
              <a:buFontTx/>
              <a:buNone/>
            </a:pPr>
            <a:r>
              <a:rPr lang="cs-CZ" sz="2800" dirty="0"/>
              <a:t>a závaznou zprávu podáme až koncem července,</a:t>
            </a:r>
          </a:p>
          <a:p>
            <a:pPr>
              <a:buFontTx/>
              <a:buNone/>
            </a:pPr>
            <a:r>
              <a:rPr lang="cs-CZ" sz="2800" dirty="0"/>
              <a:t>kdy budeme znát časový harmonogram oprav.</a:t>
            </a:r>
          </a:p>
          <a:p>
            <a:pPr>
              <a:buFontTx/>
              <a:buNone/>
            </a:pPr>
            <a:endParaRPr lang="cs-CZ" sz="28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467544" y="5949280"/>
            <a:ext cx="2448272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00100" y="274638"/>
            <a:ext cx="5214974" cy="1143000"/>
          </a:xfrm>
          <a:solidFill>
            <a:srgbClr val="FFCC00"/>
          </a:solidFill>
        </p:spPr>
        <p:txBody>
          <a:bodyPr/>
          <a:lstStyle/>
          <a:p>
            <a:r>
              <a:rPr lang="cs-CZ" dirty="0"/>
              <a:t>3. varianta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Sdělujeme </a:t>
            </a:r>
            <a:r>
              <a:rPr lang="cs-CZ" sz="2800" dirty="0" smtClean="0"/>
              <a:t>Vám</a:t>
            </a:r>
            <a:r>
              <a:rPr lang="cs-CZ" sz="2800" dirty="0"/>
              <a:t>, že v důsledku prováděné opravy,</a:t>
            </a:r>
          </a:p>
          <a:p>
            <a:pPr>
              <a:buFontTx/>
              <a:buNone/>
            </a:pPr>
            <a:r>
              <a:rPr lang="cs-CZ" sz="2800" dirty="0"/>
              <a:t>která značně omezí náš provoz, nemůžeme Vám</a:t>
            </a:r>
          </a:p>
          <a:p>
            <a:pPr>
              <a:buFontTx/>
              <a:buNone/>
            </a:pPr>
            <a:r>
              <a:rPr lang="cs-CZ" sz="2800" dirty="0"/>
              <a:t>bohužel potvrdit vaší </a:t>
            </a:r>
            <a:r>
              <a:rPr lang="cs-CZ" sz="2800" dirty="0" err="1"/>
              <a:t>obědnávku</a:t>
            </a:r>
            <a:r>
              <a:rPr lang="cs-CZ" sz="2800" dirty="0"/>
              <a:t> na propůjčení </a:t>
            </a:r>
            <a:endParaRPr lang="cs-CZ" sz="2800" dirty="0" smtClean="0"/>
          </a:p>
          <a:p>
            <a:pPr>
              <a:buFontTx/>
              <a:buNone/>
            </a:pPr>
            <a:r>
              <a:rPr lang="cs-CZ" sz="2800" dirty="0" smtClean="0"/>
              <a:t>přednáškového </a:t>
            </a:r>
            <a:r>
              <a:rPr lang="cs-CZ" sz="2800" dirty="0"/>
              <a:t>sálu ve dnech 8. a 9. září </a:t>
            </a:r>
            <a:r>
              <a:rPr lang="cs-CZ" sz="2800" dirty="0" err="1"/>
              <a:t>t</a:t>
            </a:r>
            <a:r>
              <a:rPr lang="cs-CZ" sz="2800" dirty="0"/>
              <a:t>. r.</a:t>
            </a:r>
          </a:p>
          <a:p>
            <a:pPr>
              <a:buFontTx/>
              <a:buNone/>
            </a:pPr>
            <a:r>
              <a:rPr lang="cs-CZ" sz="2800" dirty="0"/>
              <a:t>Váš požadavek povedeme dále v evidenci, </a:t>
            </a:r>
            <a:r>
              <a:rPr lang="cs-CZ" sz="2800" dirty="0" smtClean="0"/>
              <a:t>bude-</a:t>
            </a:r>
          </a:p>
          <a:p>
            <a:pPr>
              <a:buFontTx/>
              <a:buNone/>
            </a:pP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/>
              <a:t>jej však moci potvrdit až koncem července </a:t>
            </a:r>
            <a:r>
              <a:rPr lang="cs-CZ" sz="2800" dirty="0" err="1" smtClean="0"/>
              <a:t>t</a:t>
            </a:r>
            <a:r>
              <a:rPr lang="cs-CZ" sz="2800" dirty="0" smtClean="0"/>
              <a:t>. r</a:t>
            </a:r>
            <a:r>
              <a:rPr lang="cs-CZ" sz="2800" dirty="0"/>
              <a:t>., </a:t>
            </a:r>
            <a:endParaRPr lang="cs-CZ" sz="2800" dirty="0" smtClean="0"/>
          </a:p>
          <a:p>
            <a:pPr>
              <a:buFontTx/>
              <a:buNone/>
            </a:pPr>
            <a:r>
              <a:rPr lang="cs-CZ" sz="2800" dirty="0" smtClean="0"/>
              <a:t>kdy </a:t>
            </a:r>
            <a:r>
              <a:rPr lang="cs-CZ" sz="2800" dirty="0"/>
              <a:t>již bude znám časový </a:t>
            </a:r>
            <a:r>
              <a:rPr lang="cs-CZ" sz="2800" dirty="0" smtClean="0"/>
              <a:t>harmonogram celkových</a:t>
            </a:r>
          </a:p>
          <a:p>
            <a:pPr>
              <a:buFontTx/>
              <a:buNone/>
            </a:pPr>
            <a:r>
              <a:rPr lang="cs-CZ" sz="2800" dirty="0" smtClean="0"/>
              <a:t> </a:t>
            </a:r>
            <a:r>
              <a:rPr lang="cs-CZ" sz="2800" dirty="0"/>
              <a:t>úprav. </a:t>
            </a:r>
            <a:r>
              <a:rPr lang="cs-CZ" sz="2800" dirty="0" err="1"/>
              <a:t>Děkujem</a:t>
            </a:r>
            <a:r>
              <a:rPr lang="cs-CZ" sz="2800" dirty="0"/>
              <a:t> vám za </a:t>
            </a:r>
            <a:r>
              <a:rPr lang="cs-CZ" sz="2800" dirty="0" smtClean="0"/>
              <a:t>pochopení </a:t>
            </a:r>
            <a:r>
              <a:rPr lang="cs-CZ" sz="2800" dirty="0"/>
              <a:t>a </a:t>
            </a:r>
            <a:r>
              <a:rPr lang="cs-CZ" sz="2800" dirty="0" smtClean="0"/>
              <a:t>očekáváme</a:t>
            </a:r>
          </a:p>
          <a:p>
            <a:pPr>
              <a:buFontTx/>
              <a:buNone/>
            </a:pPr>
            <a:r>
              <a:rPr lang="cs-CZ" sz="2800" dirty="0" smtClean="0"/>
              <a:t> Vaší správu, zda souhlasíte</a:t>
            </a:r>
            <a:r>
              <a:rPr lang="cs-CZ" sz="2800" dirty="0"/>
              <a:t> </a:t>
            </a:r>
            <a:r>
              <a:rPr lang="cs-CZ" sz="2800" dirty="0" smtClean="0"/>
              <a:t>s nově navrženými </a:t>
            </a:r>
          </a:p>
          <a:p>
            <a:pPr>
              <a:buFontTx/>
              <a:buNone/>
            </a:pPr>
            <a:r>
              <a:rPr lang="cs-CZ" sz="2800" dirty="0" smtClean="0"/>
              <a:t>podmínkami.</a:t>
            </a:r>
            <a:endParaRPr lang="cs-CZ" sz="2800" dirty="0"/>
          </a:p>
          <a:p>
            <a:pPr>
              <a:buFontTx/>
              <a:buNone/>
            </a:pPr>
            <a:endParaRPr lang="cs-CZ" sz="2800" dirty="0"/>
          </a:p>
          <a:p>
            <a:pPr>
              <a:buFontTx/>
              <a:buNone/>
            </a:pPr>
            <a:endParaRPr lang="cs-CZ" sz="2800" dirty="0"/>
          </a:p>
          <a:p>
            <a:endParaRPr lang="cs-CZ" sz="28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300192" y="476672"/>
            <a:ext cx="2448272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43985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Zhodnocení variant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282" y="2000240"/>
            <a:ext cx="8715436" cy="4097335"/>
          </a:xfrm>
        </p:spPr>
        <p:txBody>
          <a:bodyPr/>
          <a:lstStyle/>
          <a:p>
            <a:pPr marL="514350" indent="-514350" algn="ctr">
              <a:buNone/>
            </a:pPr>
            <a:r>
              <a:rPr lang="cs-CZ" dirty="0" smtClean="0"/>
              <a:t>Všem variantám chybí oslovení, zdvořilostní formule! Chybí i náznak omluvy.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 algn="ctr">
              <a:buNone/>
            </a:pPr>
            <a:r>
              <a:rPr lang="cs-CZ" b="1" u="sng" dirty="0" smtClean="0"/>
              <a:t>Vhodnost variant:</a:t>
            </a:r>
          </a:p>
          <a:p>
            <a:pPr marL="514350" indent="-514350" algn="ctr">
              <a:buFontTx/>
              <a:buAutoNum type="arabicPeriod"/>
            </a:pPr>
            <a:r>
              <a:rPr lang="cs-CZ" dirty="0" smtClean="0"/>
              <a:t>nejméně </a:t>
            </a:r>
            <a:r>
              <a:rPr lang="cs-CZ" dirty="0"/>
              <a:t>vhodná. 3. </a:t>
            </a:r>
            <a:r>
              <a:rPr lang="cs-CZ" dirty="0" smtClean="0"/>
              <a:t>nejlepší z </a:t>
            </a:r>
            <a:r>
              <a:rPr lang="cs-CZ" dirty="0" err="1" smtClean="0"/>
              <a:t>předlože</a:t>
            </a:r>
            <a:r>
              <a:rPr lang="cs-CZ" dirty="0" smtClean="0"/>
              <a:t>-</a:t>
            </a:r>
            <a:r>
              <a:rPr lang="cs-CZ" dirty="0" err="1" smtClean="0"/>
              <a:t>ných</a:t>
            </a:r>
            <a:r>
              <a:rPr lang="cs-CZ" dirty="0" smtClean="0"/>
              <a:t>, ne však optimální.</a:t>
            </a:r>
          </a:p>
          <a:p>
            <a:pPr marL="514350" indent="-514350"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2852"/>
            <a:ext cx="9001156" cy="6715148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u="sng" dirty="0"/>
              <a:t>Potvrzení objednávky </a:t>
            </a:r>
            <a:r>
              <a:rPr lang="cs-CZ" sz="2800" u="sng" dirty="0" smtClean="0"/>
              <a:t>sálu</a:t>
            </a:r>
          </a:p>
          <a:p>
            <a:pPr>
              <a:buFontTx/>
              <a:buNone/>
            </a:pPr>
            <a:r>
              <a:rPr lang="cs-CZ" sz="2800" dirty="0" smtClean="0"/>
              <a:t>Vážení,</a:t>
            </a:r>
            <a:endParaRPr lang="cs-CZ" sz="2800" dirty="0"/>
          </a:p>
          <a:p>
            <a:pPr>
              <a:buFontTx/>
              <a:buNone/>
            </a:pPr>
            <a:r>
              <a:rPr lang="cs-CZ" sz="2800" dirty="0" smtClean="0"/>
              <a:t>Vaši </a:t>
            </a:r>
            <a:r>
              <a:rPr lang="cs-CZ" sz="2800" dirty="0"/>
              <a:t>objednávku na propůjčení přednáškového </a:t>
            </a:r>
            <a:r>
              <a:rPr lang="cs-CZ" sz="2800" dirty="0" smtClean="0"/>
              <a:t>sálu</a:t>
            </a:r>
          </a:p>
          <a:p>
            <a:pPr>
              <a:buFontTx/>
              <a:buNone/>
            </a:pPr>
            <a:r>
              <a:rPr lang="cs-CZ" sz="2800" dirty="0" smtClean="0"/>
              <a:t>ve dnech 8. a 9. září </a:t>
            </a:r>
            <a:r>
              <a:rPr lang="cs-CZ" sz="2800" dirty="0" err="1" smtClean="0"/>
              <a:t>t</a:t>
            </a:r>
            <a:r>
              <a:rPr lang="cs-CZ" sz="2800" dirty="0" smtClean="0"/>
              <a:t>. r. nemůžeme bohužel potvrdit. </a:t>
            </a:r>
          </a:p>
          <a:p>
            <a:pPr>
              <a:buFontTx/>
              <a:buNone/>
            </a:pPr>
            <a:r>
              <a:rPr lang="cs-CZ" sz="2800" dirty="0" smtClean="0"/>
              <a:t>V </a:t>
            </a:r>
            <a:r>
              <a:rPr lang="cs-CZ" sz="2800" dirty="0"/>
              <a:t>naší budově </a:t>
            </a:r>
            <a:r>
              <a:rPr lang="cs-CZ" sz="2800" dirty="0" smtClean="0"/>
              <a:t>se totiž bude provádět rekonstrukce,</a:t>
            </a:r>
          </a:p>
          <a:p>
            <a:pPr>
              <a:buFontTx/>
              <a:buNone/>
            </a:pPr>
            <a:r>
              <a:rPr lang="cs-CZ" sz="2800" dirty="0" smtClean="0"/>
              <a:t>a proto bude provoz omezen.</a:t>
            </a:r>
            <a:endParaRPr lang="cs-CZ" sz="2800" dirty="0"/>
          </a:p>
          <a:p>
            <a:pPr>
              <a:buFontTx/>
              <a:buNone/>
            </a:pPr>
            <a:r>
              <a:rPr lang="cs-CZ" sz="2800" dirty="0" smtClean="0"/>
              <a:t>Váš požadavek povedeme stále evidenci.</a:t>
            </a:r>
          </a:p>
          <a:p>
            <a:pPr>
              <a:buFontTx/>
              <a:buNone/>
            </a:pPr>
            <a:r>
              <a:rPr lang="cs-CZ" sz="2800" dirty="0" smtClean="0"/>
              <a:t>Závazně Vám ale budeme moci odpovědět až koncem</a:t>
            </a:r>
          </a:p>
          <a:p>
            <a:pPr>
              <a:buFontTx/>
              <a:buNone/>
            </a:pPr>
            <a:r>
              <a:rPr lang="cs-CZ" sz="2800" dirty="0" smtClean="0"/>
              <a:t>července, kdy již budeme znát časový harmonogram</a:t>
            </a:r>
          </a:p>
          <a:p>
            <a:pPr>
              <a:buFontTx/>
              <a:buNone/>
            </a:pPr>
            <a:r>
              <a:rPr lang="cs-CZ" sz="2800" dirty="0" smtClean="0"/>
              <a:t>oprav.</a:t>
            </a:r>
            <a:endParaRPr lang="cs-CZ" sz="2800" dirty="0"/>
          </a:p>
          <a:p>
            <a:pPr>
              <a:buFontTx/>
              <a:buNone/>
            </a:pPr>
            <a:r>
              <a:rPr lang="cs-CZ" sz="2800" dirty="0" smtClean="0"/>
              <a:t>Sdělte nám, prosím, zda i za této situace budete mít </a:t>
            </a:r>
          </a:p>
          <a:p>
            <a:pPr>
              <a:buFontTx/>
              <a:buNone/>
            </a:pPr>
            <a:r>
              <a:rPr lang="cs-CZ" sz="2800" dirty="0" smtClean="0"/>
              <a:t>nadále o propůjčení sálu zájem.</a:t>
            </a:r>
            <a:endParaRPr lang="cs-CZ" sz="2800" dirty="0"/>
          </a:p>
          <a:p>
            <a:pPr>
              <a:buFontTx/>
              <a:buNone/>
            </a:pPr>
            <a:r>
              <a:rPr lang="cs-CZ" sz="2800" dirty="0"/>
              <a:t>Děkujeme za </a:t>
            </a:r>
            <a:r>
              <a:rPr lang="cs-CZ" sz="2800" dirty="0" smtClean="0"/>
              <a:t>pochopení</a:t>
            </a:r>
            <a:endParaRPr lang="cs-CZ" sz="2800" dirty="0"/>
          </a:p>
          <a:p>
            <a:pPr>
              <a:buFontTx/>
              <a:buNone/>
            </a:pPr>
            <a:endParaRPr lang="cs-CZ" sz="2800" dirty="0"/>
          </a:p>
          <a:p>
            <a:pPr>
              <a:buFontTx/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/>
          <a:lstStyle/>
          <a:p>
            <a:r>
              <a:rPr lang="cs-CZ" dirty="0" smtClean="0"/>
              <a:t>Hodnocení, závady 1. varianty:</a:t>
            </a:r>
            <a:endParaRPr lang="cs-CZ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20" y="1714488"/>
            <a:ext cx="8858280" cy="4411675"/>
          </a:xfrm>
        </p:spPr>
        <p:txBody>
          <a:bodyPr/>
          <a:lstStyle/>
          <a:p>
            <a:pPr marL="609600" indent="-609600">
              <a:buNone/>
            </a:pPr>
            <a:r>
              <a:rPr lang="cs-CZ" dirty="0" smtClean="0"/>
              <a:t>1.  Nezúčastněný</a:t>
            </a:r>
            <a:r>
              <a:rPr lang="cs-CZ" dirty="0"/>
              <a:t>, strohý </a:t>
            </a:r>
            <a:r>
              <a:rPr lang="cs-CZ" dirty="0" smtClean="0"/>
              <a:t>tón: </a:t>
            </a:r>
            <a:r>
              <a:rPr lang="cs-CZ" i="1" dirty="0" smtClean="0"/>
              <a:t>Jsou prováděny</a:t>
            </a:r>
          </a:p>
          <a:p>
            <a:pPr marL="609600" indent="-609600">
              <a:buNone/>
            </a:pPr>
            <a:r>
              <a:rPr lang="cs-CZ" i="1" dirty="0"/>
              <a:t> </a:t>
            </a:r>
            <a:r>
              <a:rPr lang="cs-CZ" i="1" dirty="0" smtClean="0"/>
              <a:t>      rekonstrukce, Potvrdit objednávku, o kterou</a:t>
            </a:r>
          </a:p>
          <a:p>
            <a:pPr marL="609600" indent="-609600">
              <a:buNone/>
            </a:pPr>
            <a:r>
              <a:rPr lang="cs-CZ" i="1" dirty="0"/>
              <a:t> </a:t>
            </a:r>
            <a:r>
              <a:rPr lang="cs-CZ" i="1" dirty="0" smtClean="0"/>
              <a:t>      jste nás žádali.</a:t>
            </a:r>
          </a:p>
          <a:p>
            <a:pPr marL="609600" indent="-609600">
              <a:buNone/>
            </a:pPr>
            <a:r>
              <a:rPr lang="cs-CZ" dirty="0" smtClean="0"/>
              <a:t>2.  </a:t>
            </a:r>
            <a:r>
              <a:rPr lang="cs-CZ" dirty="0"/>
              <a:t>P</a:t>
            </a:r>
            <a:r>
              <a:rPr lang="cs-CZ" dirty="0" smtClean="0"/>
              <a:t>ravopisné chyby ve slovech </a:t>
            </a:r>
            <a:r>
              <a:rPr lang="cs-CZ" i="1" dirty="0" smtClean="0"/>
              <a:t>důvodů, jste. </a:t>
            </a:r>
          </a:p>
          <a:p>
            <a:pPr marL="609600" indent="-609600">
              <a:buNone/>
            </a:pPr>
            <a:r>
              <a:rPr lang="cs-CZ" dirty="0" smtClean="0"/>
              <a:t>3.  Tohoto roku – možno nahradit zkratkou</a:t>
            </a:r>
          </a:p>
          <a:p>
            <a:pPr marL="609600" indent="-60960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t.r</a:t>
            </a:r>
            <a:r>
              <a:rPr lang="cs-CZ" dirty="0" smtClean="0"/>
              <a:t>.</a:t>
            </a:r>
          </a:p>
          <a:p>
            <a:pPr marL="609600" indent="-609600">
              <a:buFontTx/>
              <a:buAutoNum type="arabicPeriod"/>
            </a:pPr>
            <a:endParaRPr lang="cs-CZ" dirty="0"/>
          </a:p>
        </p:txBody>
      </p:sp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683568" y="5733256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99"/>
          </a:solidFill>
        </p:spPr>
        <p:txBody>
          <a:bodyPr/>
          <a:lstStyle/>
          <a:p>
            <a:r>
              <a:rPr lang="cs-CZ" dirty="0" smtClean="0"/>
              <a:t>Hodnocení, závady 2. varianty: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43051"/>
            <a:ext cx="9001156" cy="407196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Postoj korektní, administrativně pojatý.</a:t>
            </a:r>
          </a:p>
          <a:p>
            <a:pPr>
              <a:buNone/>
            </a:pPr>
            <a:r>
              <a:rPr lang="cs-CZ" i="1" dirty="0" smtClean="0"/>
              <a:t>   Na základě Vaší objednávky výše uvedené</a:t>
            </a:r>
          </a:p>
          <a:p>
            <a:pPr>
              <a:buNone/>
            </a:pPr>
            <a:r>
              <a:rPr lang="cs-CZ" i="1" dirty="0" smtClean="0"/>
              <a:t>   značky. Z důvodů prováděných oprav.Závaz-</a:t>
            </a:r>
            <a:r>
              <a:rPr lang="cs-CZ" i="1" dirty="0" err="1" smtClean="0"/>
              <a:t>nou</a:t>
            </a:r>
            <a:r>
              <a:rPr lang="cs-CZ" i="1" dirty="0" smtClean="0"/>
              <a:t> zprávu podáme.</a:t>
            </a:r>
          </a:p>
          <a:p>
            <a:pPr>
              <a:buNone/>
            </a:pPr>
            <a:r>
              <a:rPr lang="cs-CZ" i="1" dirty="0" smtClean="0"/>
              <a:t>2. </a:t>
            </a:r>
            <a:r>
              <a:rPr lang="cs-CZ" dirty="0" smtClean="0"/>
              <a:t>Pravopisné chyby ve slovech Vaší, zapůjčení.</a:t>
            </a:r>
            <a:endParaRPr lang="cs-CZ" i="1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83568" y="5733256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</p:spPr>
        <p:txBody>
          <a:bodyPr/>
          <a:lstStyle/>
          <a:p>
            <a:r>
              <a:rPr lang="cs-CZ" dirty="0" smtClean="0"/>
              <a:t>Hodnocení, závady 3. varianty: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01122" cy="4997152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 dirty="0" smtClean="0"/>
              <a:t>Přesvědčivá snaha vyjít adresátovi</a:t>
            </a:r>
          </a:p>
          <a:p>
            <a:pPr marL="609600" indent="-609600">
              <a:buFontTx/>
              <a:buNone/>
            </a:pPr>
            <a:r>
              <a:rPr lang="cs-CZ" dirty="0" smtClean="0"/>
              <a:t>      vstříc, ale stylizace neúsporná.</a:t>
            </a:r>
            <a:r>
              <a:rPr lang="cs-CZ" i="1" dirty="0" smtClean="0"/>
              <a:t> </a:t>
            </a:r>
            <a:r>
              <a:rPr lang="cs-CZ" i="1" dirty="0" err="1" smtClean="0"/>
              <a:t>Nadbyteč</a:t>
            </a:r>
            <a:r>
              <a:rPr lang="cs-CZ" i="1" dirty="0" smtClean="0"/>
              <a:t>-</a:t>
            </a:r>
            <a:r>
              <a:rPr lang="cs-CZ" i="1" dirty="0" err="1" smtClean="0"/>
              <a:t>né</a:t>
            </a:r>
            <a:r>
              <a:rPr lang="cs-CZ" i="1" dirty="0" smtClean="0"/>
              <a:t> užívání slova </a:t>
            </a:r>
            <a:r>
              <a:rPr lang="cs-CZ" dirty="0" smtClean="0"/>
              <a:t>Vám</a:t>
            </a:r>
            <a:r>
              <a:rPr lang="cs-CZ" i="1" dirty="0" smtClean="0"/>
              <a:t>, </a:t>
            </a:r>
            <a:r>
              <a:rPr lang="cs-CZ" dirty="0" smtClean="0"/>
              <a:t>dále:</a:t>
            </a:r>
            <a:r>
              <a:rPr lang="cs-CZ" i="1" dirty="0" smtClean="0"/>
              <a:t> V důsledku prováděné </a:t>
            </a:r>
            <a:r>
              <a:rPr lang="cs-CZ" i="1" dirty="0" smtClean="0"/>
              <a:t>opravy</a:t>
            </a:r>
            <a:r>
              <a:rPr lang="cs-CZ" i="1" dirty="0" smtClean="0"/>
              <a:t>, </a:t>
            </a:r>
            <a:r>
              <a:rPr lang="cs-CZ" i="1" dirty="0" smtClean="0"/>
              <a:t>která omezí provoz… když bude znám </a:t>
            </a:r>
            <a:r>
              <a:rPr lang="cs-CZ" i="1" dirty="0" smtClean="0"/>
              <a:t>časový </a:t>
            </a:r>
            <a:r>
              <a:rPr lang="cs-CZ" i="1" smtClean="0"/>
              <a:t>harmonogram celkových úprav</a:t>
            </a:r>
            <a:r>
              <a:rPr lang="cs-CZ" i="1" dirty="0" smtClean="0"/>
              <a:t>. </a:t>
            </a:r>
            <a:endParaRPr lang="cs-CZ" dirty="0" smtClean="0"/>
          </a:p>
          <a:p>
            <a:pPr marL="609600" indent="-609600">
              <a:buFontTx/>
              <a:buNone/>
            </a:pPr>
            <a:r>
              <a:rPr lang="cs-CZ" i="1" dirty="0" smtClean="0"/>
              <a:t>2. </a:t>
            </a:r>
            <a:r>
              <a:rPr lang="cs-CZ" dirty="0" smtClean="0"/>
              <a:t>Pravopisné chyby ve slovech  Vaši </a:t>
            </a:r>
            <a:r>
              <a:rPr lang="cs-CZ" dirty="0" err="1" smtClean="0"/>
              <a:t>objed</a:t>
            </a:r>
            <a:r>
              <a:rPr lang="cs-CZ" dirty="0" smtClean="0"/>
              <a:t>-návku, děkujeme Vám, Vaši zprávu.</a:t>
            </a:r>
          </a:p>
          <a:p>
            <a:endParaRPr lang="cs-CZ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3275856" y="5877272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GRAFONOVÁ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Josefa; BEČKA, J. V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., </a:t>
            </a:r>
            <a:r>
              <a:rPr lang="cs-CZ" i="1" dirty="0" smtClean="0"/>
              <a:t>S</a:t>
            </a:r>
            <a:r>
              <a:rPr lang="cs-CZ" i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tylizace </a:t>
            </a:r>
            <a:r>
              <a:rPr lang="cs-CZ" i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obchodních dopisů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cs-CZ" dirty="0" smtClean="0"/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raha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Státní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pedagogické nakladatelství, 1993, ISBN 80-04-26379-8.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931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Výchozí návrh</vt:lpstr>
      <vt:lpstr>Motiv sady Office</vt:lpstr>
      <vt:lpstr>Snímek 1</vt:lpstr>
      <vt:lpstr>Postup při nácviku nejvhodnější stylizace úředního dopisu: </vt:lpstr>
      <vt:lpstr>Potvrzení objednávky sálu 1. varianta</vt:lpstr>
      <vt:lpstr>2. varianta</vt:lpstr>
      <vt:lpstr>3. varianta</vt:lpstr>
      <vt:lpstr>Zhodnocení variant</vt:lpstr>
      <vt:lpstr>Snímek 7</vt:lpstr>
      <vt:lpstr>Hodnocení, závady 1. varianty:</vt:lpstr>
      <vt:lpstr>Hodnocení, závady 2. varianty:</vt:lpstr>
      <vt:lpstr>Hodnocení, závady 3. varianty:</vt:lpstr>
      <vt:lpstr>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Potvrzení objednávky sálu</dc:title>
  <dc:creator>home</dc:creator>
  <cp:lastModifiedBy>uzivatel</cp:lastModifiedBy>
  <cp:revision>40</cp:revision>
  <dcterms:created xsi:type="dcterms:W3CDTF">2007-12-04T16:53:20Z</dcterms:created>
  <dcterms:modified xsi:type="dcterms:W3CDTF">2013-04-17T06:18:33Z</dcterms:modified>
</cp:coreProperties>
</file>