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2"/>
  </p:handoutMasterIdLst>
  <p:sldIdLst>
    <p:sldId id="276" r:id="rId2"/>
    <p:sldId id="277" r:id="rId3"/>
    <p:sldId id="256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8" r:id="rId21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3B94B4-418B-4FCB-8323-09F44BE1FD60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64F080-BB6C-45A2-A29F-0047014A2C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553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24FB6-8556-43B8-A030-E75F98E06A38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E5985-BA2F-4B5B-9CD7-5628E640E4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vatar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voki.com/pickup.php?scid=4720414&amp;height=400&amp;width=300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oki.com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0.xml"/><Relationship Id="rId5" Type="http://schemas.openxmlformats.org/officeDocument/2006/relationships/slide" Target="slide19.xml"/><Relationship Id="rId4" Type="http://schemas.openxmlformats.org/officeDocument/2006/relationships/slide" Target="slide1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9.xml"/><Relationship Id="rId7" Type="http://schemas.openxmlformats.org/officeDocument/2006/relationships/slide" Target="slide16.xml"/><Relationship Id="rId12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7.xml"/><Relationship Id="rId5" Type="http://schemas.openxmlformats.org/officeDocument/2006/relationships/slide" Target="slide14.xml"/><Relationship Id="rId10" Type="http://schemas.openxmlformats.org/officeDocument/2006/relationships/slide" Target="slide12.xml"/><Relationship Id="rId4" Type="http://schemas.openxmlformats.org/officeDocument/2006/relationships/slide" Target="slide11.xml"/><Relationship Id="rId9" Type="http://schemas.openxmlformats.org/officeDocument/2006/relationships/slide" Target="slide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slide" Target="slid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hyperlink" Target="http://www.slideshare.net/kbrooks/tutorial-for-voki-2834271" TargetMode="External"/><Relationship Id="rId7" Type="http://schemas.openxmlformats.org/officeDocument/2006/relationships/hyperlink" Target="http://www.voki.com/pickup.php?scid=3309722&amp;height=400&amp;width=300" TargetMode="External"/><Relationship Id="rId2" Type="http://schemas.openxmlformats.org/officeDocument/2006/relationships/hyperlink" Target="http://blog.voki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s-5Z-U1f8jU" TargetMode="External"/><Relationship Id="rId5" Type="http://schemas.openxmlformats.org/officeDocument/2006/relationships/hyperlink" Target="http://www.youtube.com/watch?v=oyGTcH0ZefM" TargetMode="External"/><Relationship Id="rId4" Type="http://schemas.openxmlformats.org/officeDocument/2006/relationships/hyperlink" Target="http://seanbanville.com/2010/05/21/voki/" TargetMode="External"/><Relationship Id="rId9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3742"/>
            <a:ext cx="9410700" cy="698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52120" y="331950"/>
            <a:ext cx="2670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VY_32_INOVACE_16.01.06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48800" cy="707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5229200"/>
            <a:ext cx="9144000" cy="162880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31632" y="-171400"/>
            <a:ext cx="331236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987824" y="1124744"/>
            <a:ext cx="2511008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ea typeface="+mj-ea"/>
                <a:cs typeface="+mj-cs"/>
              </a:rPr>
              <a:t>VOKI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403648" y="2492896"/>
            <a:ext cx="599401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animovaná postavička </a:t>
            </a:r>
          </a:p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mluví za vás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24704" y="5589240"/>
            <a:ext cx="512685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j-lt"/>
              </a:rPr>
              <a:t>Průvodce programem</a:t>
            </a:r>
            <a:endParaRPr lang="cs-CZ" sz="4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1772816"/>
            <a:ext cx="8532440" cy="31290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/>
              <a:t>Voki</a:t>
            </a:r>
            <a:r>
              <a:rPr lang="cs-CZ" sz="3200" dirty="0" smtClean="0"/>
              <a:t> je bezplatná online služba, která umožňuje: </a:t>
            </a:r>
          </a:p>
          <a:p>
            <a:endParaRPr lang="cs-CZ" sz="3200" dirty="0" smtClean="0"/>
          </a:p>
          <a:p>
            <a:pPr>
              <a:lnSpc>
                <a:spcPts val="4000"/>
              </a:lnSpc>
            </a:pPr>
            <a:r>
              <a:rPr lang="cs-CZ" sz="3200" dirty="0" smtClean="0"/>
              <a:t>*Vytváření vlastních </a:t>
            </a:r>
            <a:r>
              <a:rPr lang="cs-CZ" sz="3200" dirty="0" err="1" smtClean="0"/>
              <a:t>avatarů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*Přidat hlas do </a:t>
            </a:r>
            <a:r>
              <a:rPr lang="cs-CZ" sz="3200" dirty="0" err="1" smtClean="0"/>
              <a:t>Voki</a:t>
            </a:r>
            <a:r>
              <a:rPr lang="cs-CZ" sz="3200" dirty="0" smtClean="0"/>
              <a:t> </a:t>
            </a:r>
            <a:r>
              <a:rPr lang="cs-CZ" sz="3200" dirty="0" err="1" smtClean="0"/>
              <a:t>avatarů</a:t>
            </a:r>
            <a:endParaRPr lang="cs-CZ" sz="3200" dirty="0" smtClean="0"/>
          </a:p>
          <a:p>
            <a:pPr>
              <a:lnSpc>
                <a:spcPts val="4000"/>
              </a:lnSpc>
            </a:pPr>
            <a:r>
              <a:rPr lang="cs-CZ" sz="3200" dirty="0" smtClean="0"/>
              <a:t>*Publikovat </a:t>
            </a:r>
            <a:r>
              <a:rPr lang="cs-CZ" sz="3200" dirty="0" err="1" smtClean="0"/>
              <a:t>Voki</a:t>
            </a:r>
            <a:r>
              <a:rPr lang="cs-CZ" sz="3200" dirty="0" smtClean="0"/>
              <a:t> na jakýkoliv blog, webovou stránku nebo profil.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5517232"/>
            <a:ext cx="7673319" cy="52322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Co je vlastně AVATAR? Jestli přesně nevíš, klikni </a:t>
            </a:r>
            <a:r>
              <a:rPr lang="cs-CZ" sz="2800" dirty="0" smtClean="0">
                <a:hlinkClick r:id="rId2"/>
              </a:rPr>
              <a:t>ZDE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755576" y="548680"/>
            <a:ext cx="4896544" cy="92333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cs-CZ" sz="5400" b="1" dirty="0">
                <a:solidFill>
                  <a:prstClr val="black"/>
                </a:solidFill>
              </a:rPr>
              <a:t>Co je </a:t>
            </a:r>
            <a:r>
              <a:rPr lang="cs-CZ" sz="5400" b="1" dirty="0" err="1">
                <a:solidFill>
                  <a:prstClr val="black"/>
                </a:solidFill>
              </a:rPr>
              <a:t>Voki</a:t>
            </a:r>
            <a:r>
              <a:rPr lang="cs-CZ" sz="5400" b="1" dirty="0">
                <a:solidFill>
                  <a:prstClr val="black"/>
                </a:solidFill>
              </a:rPr>
              <a:t>? 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466728" cy="46910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b="1" dirty="0" smtClean="0"/>
              <a:t>Kdyby můj pes uměl používat moderní technologie, jeho VOKI by vypadal asi takto: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pl-PL" sz="2200" dirty="0" smtClean="0">
                <a:hlinkClick r:id="rId2"/>
              </a:rPr>
              <a:t>klikni na obrázek nebo ZDE</a:t>
            </a:r>
            <a:endParaRPr lang="cs-CZ" sz="2200" dirty="0" smtClean="0"/>
          </a:p>
          <a:p>
            <a:endParaRPr lang="cs-CZ" dirty="0"/>
          </a:p>
        </p:txBody>
      </p:sp>
      <p:pic>
        <p:nvPicPr>
          <p:cNvPr id="2050" name="Picture 2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764704"/>
            <a:ext cx="4248472" cy="5431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899592" y="476672"/>
            <a:ext cx="2808312" cy="1569660"/>
          </a:xfrm>
          <a:prstGeom prst="rect">
            <a:avLst/>
          </a:prstGeom>
          <a:noFill/>
          <a:effectLst>
            <a:softEdge rad="63500"/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  <a:reflection blurRad="6350" stA="50000" endA="300" endPos="50000" dist="29997" dir="5400000" sy="-100000" algn="bl" rotWithShape="0"/>
                </a:effectLst>
              </a:rPr>
              <a:t>VOKI</a:t>
            </a:r>
            <a:endParaRPr lang="cs-CZ" sz="9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  <a:reflection blurRad="6350" stA="50000" endA="300" endPos="5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340768"/>
            <a:ext cx="784887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Vyberete si postavičku, napíšete, co má povídat a ona to řekne za vás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 Nemusí zůstat jen u psaní, ale postavičky si můžete sami namluvit.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Stránka je sice v angličtině, orientace je však velmi jednoduchá.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Co ale postavičky umí, je mluvit i česky. Napíšu text s diakritikou a už mluví a mluví…..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733256"/>
            <a:ext cx="5657639" cy="52322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Program naleznete na  </a:t>
            </a:r>
            <a:r>
              <a:rPr lang="cs-CZ" sz="2800" dirty="0" smtClean="0">
                <a:hlinkClick r:id="rId2"/>
              </a:rPr>
              <a:t>www.</a:t>
            </a:r>
            <a:r>
              <a:rPr lang="cs-CZ" sz="2800" dirty="0" err="1" smtClean="0">
                <a:hlinkClick r:id="rId2"/>
              </a:rPr>
              <a:t>voki.com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755576" y="260648"/>
            <a:ext cx="5328592" cy="1015663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cs-CZ" sz="6000" b="1" dirty="0" smtClean="0">
                <a:solidFill>
                  <a:prstClr val="black"/>
                </a:solidFill>
              </a:rPr>
              <a:t>Ve zkratce: </a:t>
            </a:r>
            <a:endParaRPr lang="cs-CZ" sz="60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7128792" cy="92333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cs-CZ" sz="5400" b="1" dirty="0" smtClean="0">
                <a:solidFill>
                  <a:prstClr val="black"/>
                </a:solidFill>
              </a:rPr>
              <a:t>Podrobnější popis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492896"/>
            <a:ext cx="2455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2" action="ppaction://hlinksldjump"/>
              </a:rPr>
              <a:t>Pracovní prostředí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1680" y="3212976"/>
            <a:ext cx="2217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3" action="ppaction://hlinksldjump"/>
              </a:rPr>
              <a:t>Možnosti využití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3861048"/>
            <a:ext cx="5097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4" action="ppaction://hlinksldjump"/>
              </a:rPr>
              <a:t>Další informace na webových stránkách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4581128"/>
            <a:ext cx="1593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5" action="ppaction://hlinksldjump"/>
              </a:rPr>
              <a:t>Zajímavost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5373216"/>
            <a:ext cx="94692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hlinkClick r:id="rId6" action="ppaction://hlinksldjump"/>
              </a:rPr>
              <a:t>Konec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98884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Klikněte na některou z těchto možností:</a:t>
            </a:r>
            <a:endParaRPr lang="cs-CZ" i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692696"/>
            <a:ext cx="5057775" cy="3981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5">
            <a:hlinkClick r:id="rId3" action="ppaction://hlinksldjump"/>
          </p:cNvPr>
          <p:cNvSpPr/>
          <p:nvPr/>
        </p:nvSpPr>
        <p:spPr>
          <a:xfrm>
            <a:off x="7092280" y="764704"/>
            <a:ext cx="1440160" cy="648072"/>
          </a:xfrm>
          <a:prstGeom prst="borderCallout1">
            <a:avLst>
              <a:gd name="adj1" fmla="val 18750"/>
              <a:gd name="adj2" fmla="val -8333"/>
              <a:gd name="adj3" fmla="val 26500"/>
              <a:gd name="adj4" fmla="val -12339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upravíte vzhled VOKI</a:t>
            </a:r>
            <a:endParaRPr lang="cs-CZ" dirty="0"/>
          </a:p>
        </p:txBody>
      </p:sp>
      <p:sp>
        <p:nvSpPr>
          <p:cNvPr id="7" name="Čárový popisek 1 6">
            <a:hlinkClick r:id="rId4" action="ppaction://hlinksldjump"/>
          </p:cNvPr>
          <p:cNvSpPr/>
          <p:nvPr/>
        </p:nvSpPr>
        <p:spPr>
          <a:xfrm>
            <a:off x="4572000" y="4941168"/>
            <a:ext cx="1440160" cy="648072"/>
          </a:xfrm>
          <a:prstGeom prst="borderCallout1">
            <a:avLst>
              <a:gd name="adj1" fmla="val -14844"/>
              <a:gd name="adj2" fmla="val 7792"/>
              <a:gd name="adj3" fmla="val -225720"/>
              <a:gd name="adj4" fmla="val -30939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změníte pozadí</a:t>
            </a:r>
            <a:endParaRPr lang="cs-CZ" dirty="0"/>
          </a:p>
        </p:txBody>
      </p:sp>
      <p:sp>
        <p:nvSpPr>
          <p:cNvPr id="8" name="Čárový popisek 1 7">
            <a:hlinkClick r:id="rId5" action="ppaction://hlinksldjump"/>
          </p:cNvPr>
          <p:cNvSpPr/>
          <p:nvPr/>
        </p:nvSpPr>
        <p:spPr>
          <a:xfrm>
            <a:off x="6588224" y="3429000"/>
            <a:ext cx="1872208" cy="648072"/>
          </a:xfrm>
          <a:prstGeom prst="borderCallout1">
            <a:avLst>
              <a:gd name="adj1" fmla="val 52345"/>
              <a:gd name="adj2" fmla="val -4844"/>
              <a:gd name="adj3" fmla="val -11426"/>
              <a:gd name="adj4" fmla="val -6250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změníte barvu přehrávače</a:t>
            </a:r>
            <a:endParaRPr lang="cs-CZ" dirty="0"/>
          </a:p>
        </p:txBody>
      </p:sp>
      <p:sp>
        <p:nvSpPr>
          <p:cNvPr id="9" name="Čárový popisek 1 8">
            <a:hlinkClick r:id="rId6" action="ppaction://hlinksldjump"/>
          </p:cNvPr>
          <p:cNvSpPr/>
          <p:nvPr/>
        </p:nvSpPr>
        <p:spPr>
          <a:xfrm>
            <a:off x="6372200" y="1844824"/>
            <a:ext cx="2160240" cy="864096"/>
          </a:xfrm>
          <a:prstGeom prst="borderCallout1">
            <a:avLst>
              <a:gd name="adj1" fmla="val 18750"/>
              <a:gd name="adj2" fmla="val -8333"/>
              <a:gd name="adj3" fmla="val 29854"/>
              <a:gd name="adj4" fmla="val -4694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píšete text nebo namluvíte komentář </a:t>
            </a:r>
            <a:endParaRPr lang="cs-CZ" dirty="0"/>
          </a:p>
        </p:txBody>
      </p:sp>
      <p:sp>
        <p:nvSpPr>
          <p:cNvPr id="10" name="Čárový popisek 1 9">
            <a:hlinkClick r:id="rId7" action="ppaction://hlinksldjump"/>
          </p:cNvPr>
          <p:cNvSpPr/>
          <p:nvPr/>
        </p:nvSpPr>
        <p:spPr>
          <a:xfrm>
            <a:off x="6444208" y="4509120"/>
            <a:ext cx="2016224" cy="936104"/>
          </a:xfrm>
          <a:prstGeom prst="borderCallout1">
            <a:avLst>
              <a:gd name="adj1" fmla="val 6346"/>
              <a:gd name="adj2" fmla="val -4014"/>
              <a:gd name="adj3" fmla="val -17569"/>
              <a:gd name="adj4" fmla="val -4873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Zde získáte po dokončení odkaz nebo </a:t>
            </a:r>
            <a:r>
              <a:rPr lang="cs-CZ" dirty="0" err="1" smtClean="0"/>
              <a:t>html</a:t>
            </a:r>
            <a:r>
              <a:rPr lang="cs-CZ" dirty="0" smtClean="0"/>
              <a:t> kód</a:t>
            </a:r>
            <a:endParaRPr lang="cs-CZ" dirty="0"/>
          </a:p>
        </p:txBody>
      </p:sp>
      <p:sp>
        <p:nvSpPr>
          <p:cNvPr id="11" name="Čárový popisek 1 10">
            <a:hlinkClick r:id="rId8" action="ppaction://hlinksldjump"/>
          </p:cNvPr>
          <p:cNvSpPr/>
          <p:nvPr/>
        </p:nvSpPr>
        <p:spPr>
          <a:xfrm>
            <a:off x="323528" y="4941168"/>
            <a:ext cx="1440160" cy="648072"/>
          </a:xfrm>
          <a:prstGeom prst="borderCallout1">
            <a:avLst>
              <a:gd name="adj1" fmla="val -17084"/>
              <a:gd name="adj2" fmla="val 7792"/>
              <a:gd name="adj3" fmla="val -233088"/>
              <a:gd name="adj4" fmla="val 452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Náhodný výběr VOKI</a:t>
            </a:r>
            <a:endParaRPr lang="cs-CZ" dirty="0"/>
          </a:p>
        </p:txBody>
      </p:sp>
      <p:sp>
        <p:nvSpPr>
          <p:cNvPr id="12" name="Čárový popisek 1 11">
            <a:hlinkClick r:id="rId9" action="ppaction://hlinksldjump"/>
          </p:cNvPr>
          <p:cNvSpPr/>
          <p:nvPr/>
        </p:nvSpPr>
        <p:spPr>
          <a:xfrm>
            <a:off x="1547664" y="5949280"/>
            <a:ext cx="1440160" cy="648072"/>
          </a:xfrm>
          <a:prstGeom prst="borderCallout1">
            <a:avLst>
              <a:gd name="adj1" fmla="val -10365"/>
              <a:gd name="adj2" fmla="val 69269"/>
              <a:gd name="adj3" fmla="val -407778"/>
              <a:gd name="adj4" fmla="val -1720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Přehrání textu</a:t>
            </a:r>
            <a:endParaRPr lang="cs-CZ" dirty="0"/>
          </a:p>
        </p:txBody>
      </p:sp>
      <p:sp>
        <p:nvSpPr>
          <p:cNvPr id="13" name="Čárový popisek 1 12">
            <a:hlinkClick r:id="rId10" action="ppaction://hlinksldjump"/>
          </p:cNvPr>
          <p:cNvSpPr/>
          <p:nvPr/>
        </p:nvSpPr>
        <p:spPr>
          <a:xfrm>
            <a:off x="3275856" y="5661248"/>
            <a:ext cx="1440160" cy="864096"/>
          </a:xfrm>
          <a:prstGeom prst="borderCallout1">
            <a:avLst>
              <a:gd name="adj1" fmla="val -10490"/>
              <a:gd name="adj2" fmla="val 21"/>
              <a:gd name="adj3" fmla="val -270543"/>
              <a:gd name="adj4" fmla="val -4152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 na pozadí může měnit pozici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188640"/>
            <a:ext cx="6480720" cy="40011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Kliknutím na jednotlivé rámečky získáte další nápovědu</a:t>
            </a:r>
            <a:endParaRPr lang="cs-CZ" sz="2000" dirty="0"/>
          </a:p>
        </p:txBody>
      </p:sp>
      <p:pic>
        <p:nvPicPr>
          <p:cNvPr id="16" name="Picture 2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5805264"/>
            <a:ext cx="761504" cy="76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1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3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6000"/>
                            </p:stCondLst>
                            <p:childTnLst>
                              <p:par>
                                <p:cTn id="6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7000"/>
                            </p:stCondLst>
                            <p:childTnLst>
                              <p:par>
                                <p:cTn id="7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620688"/>
            <a:ext cx="340850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Čárový popisek 1 5"/>
          <p:cNvSpPr/>
          <p:nvPr/>
        </p:nvSpPr>
        <p:spPr>
          <a:xfrm>
            <a:off x="6228184" y="908720"/>
            <a:ext cx="2268760" cy="1656184"/>
          </a:xfrm>
          <a:prstGeom prst="borderCallout1">
            <a:avLst>
              <a:gd name="adj1" fmla="val 51908"/>
              <a:gd name="adj2" fmla="val -738"/>
              <a:gd name="adj3" fmla="val 83342"/>
              <a:gd name="adj4" fmla="val -228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Máte možnost vybrat  VOKI osobu, zvíře (pes, kočka), kreslené postavičky…</a:t>
            </a:r>
          </a:p>
          <a:p>
            <a:pPr algn="ctr"/>
            <a:endParaRPr lang="cs-CZ" dirty="0"/>
          </a:p>
        </p:txBody>
      </p:sp>
      <p:sp>
        <p:nvSpPr>
          <p:cNvPr id="7" name="Čárový popisek 1 6"/>
          <p:cNvSpPr/>
          <p:nvPr/>
        </p:nvSpPr>
        <p:spPr>
          <a:xfrm>
            <a:off x="467544" y="2924944"/>
            <a:ext cx="1440160" cy="1872208"/>
          </a:xfrm>
          <a:prstGeom prst="borderCallout1">
            <a:avLst>
              <a:gd name="adj1" fmla="val -2071"/>
              <a:gd name="adj2" fmla="val 50983"/>
              <a:gd name="adj3" fmla="val -84044"/>
              <a:gd name="adj4" fmla="val 17174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Další úpravy vybrané VOKI, např.  barva vlasů, styl oblečení, doplňky…</a:t>
            </a:r>
          </a:p>
          <a:p>
            <a:pPr algn="ctr"/>
            <a:endParaRPr lang="cs-CZ" dirty="0"/>
          </a:p>
        </p:txBody>
      </p:sp>
      <p:sp>
        <p:nvSpPr>
          <p:cNvPr id="8" name="Čárový popisek 1 7"/>
          <p:cNvSpPr/>
          <p:nvPr/>
        </p:nvSpPr>
        <p:spPr>
          <a:xfrm>
            <a:off x="6732240" y="4365104"/>
            <a:ext cx="1440160" cy="864096"/>
          </a:xfrm>
          <a:prstGeom prst="borderCallout1">
            <a:avLst>
              <a:gd name="adj1" fmla="val 18750"/>
              <a:gd name="adj2" fmla="val -8333"/>
              <a:gd name="adj3" fmla="val 130465"/>
              <a:gd name="adj4" fmla="val -11336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dokončení této části POTVRDIT</a:t>
            </a:r>
            <a:endParaRPr lang="cs-CZ" dirty="0"/>
          </a:p>
        </p:txBody>
      </p:sp>
      <p:pic>
        <p:nvPicPr>
          <p:cNvPr id="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00392" y="5877272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836712"/>
            <a:ext cx="3426321" cy="4674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Čárový popisek 1 4"/>
          <p:cNvSpPr/>
          <p:nvPr/>
        </p:nvSpPr>
        <p:spPr>
          <a:xfrm>
            <a:off x="6372200" y="620688"/>
            <a:ext cx="2268760" cy="1872208"/>
          </a:xfrm>
          <a:prstGeom prst="borderCallout1">
            <a:avLst>
              <a:gd name="adj1" fmla="val 1782"/>
              <a:gd name="adj2" fmla="val -738"/>
              <a:gd name="adj3" fmla="val 55009"/>
              <a:gd name="adj4" fmla="val -113569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Ve většině případů se vkládá text přímo z klávesnice. Pokud je zvolena čeština, používají se slova s háčky a čárkami</a:t>
            </a:r>
          </a:p>
          <a:p>
            <a:pPr algn="ctr"/>
            <a:endParaRPr lang="cs-CZ" dirty="0"/>
          </a:p>
        </p:txBody>
      </p:sp>
      <p:sp>
        <p:nvSpPr>
          <p:cNvPr id="8" name="Čárový popisek 1 7"/>
          <p:cNvSpPr/>
          <p:nvPr/>
        </p:nvSpPr>
        <p:spPr>
          <a:xfrm>
            <a:off x="6372200" y="3501008"/>
            <a:ext cx="2268760" cy="1080120"/>
          </a:xfrm>
          <a:prstGeom prst="borderCallout1">
            <a:avLst>
              <a:gd name="adj1" fmla="val 1782"/>
              <a:gd name="adj2" fmla="val -738"/>
              <a:gd name="adj3" fmla="val 27209"/>
              <a:gd name="adj4" fmla="val -4887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Výběr z 25 světových jazyků</a:t>
            </a:r>
            <a:endParaRPr lang="cs-CZ" dirty="0"/>
          </a:p>
        </p:txBody>
      </p:sp>
      <p:sp>
        <p:nvSpPr>
          <p:cNvPr id="9" name="Čárový popisek 1 8"/>
          <p:cNvSpPr/>
          <p:nvPr/>
        </p:nvSpPr>
        <p:spPr>
          <a:xfrm>
            <a:off x="395536" y="5301208"/>
            <a:ext cx="2268760" cy="864096"/>
          </a:xfrm>
          <a:prstGeom prst="borderCallout1">
            <a:avLst>
              <a:gd name="adj1" fmla="val 33020"/>
              <a:gd name="adj2" fmla="val 101083"/>
              <a:gd name="adj3" fmla="val -49360"/>
              <a:gd name="adj4" fmla="val 14787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 zábavné zvukové efekty</a:t>
            </a:r>
            <a:endParaRPr lang="cs-CZ" dirty="0"/>
          </a:p>
        </p:txBody>
      </p:sp>
      <p:sp>
        <p:nvSpPr>
          <p:cNvPr id="11" name="Čárový popisek 1 10"/>
          <p:cNvSpPr/>
          <p:nvPr/>
        </p:nvSpPr>
        <p:spPr>
          <a:xfrm>
            <a:off x="5796136" y="5805264"/>
            <a:ext cx="1440160" cy="864096"/>
          </a:xfrm>
          <a:prstGeom prst="borderCallout1">
            <a:avLst>
              <a:gd name="adj1" fmla="val 18750"/>
              <a:gd name="adj2" fmla="val -8333"/>
              <a:gd name="adj3" fmla="val -121558"/>
              <a:gd name="adj4" fmla="val -5823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dokončení této části POTVRDIT</a:t>
            </a:r>
            <a:endParaRPr lang="cs-CZ" dirty="0"/>
          </a:p>
        </p:txBody>
      </p:sp>
      <p:sp>
        <p:nvSpPr>
          <p:cNvPr id="12" name="Čárový popisek 1 11"/>
          <p:cNvSpPr/>
          <p:nvPr/>
        </p:nvSpPr>
        <p:spPr>
          <a:xfrm>
            <a:off x="395536" y="1772816"/>
            <a:ext cx="1440160" cy="1584176"/>
          </a:xfrm>
          <a:prstGeom prst="borderCallout1">
            <a:avLst>
              <a:gd name="adj1" fmla="val 7611"/>
              <a:gd name="adj2" fmla="val 101109"/>
              <a:gd name="adj3" fmla="val -28493"/>
              <a:gd name="adj4" fmla="val 27452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Je možné také  použít mikrofon k namluvení komentáře</a:t>
            </a: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4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812360" y="5877272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80728"/>
            <a:ext cx="3364582" cy="4745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2"/>
          <p:cNvSpPr/>
          <p:nvPr/>
        </p:nvSpPr>
        <p:spPr>
          <a:xfrm>
            <a:off x="6228184" y="908720"/>
            <a:ext cx="2268760" cy="1656184"/>
          </a:xfrm>
          <a:prstGeom prst="borderCallout1">
            <a:avLst>
              <a:gd name="adj1" fmla="val 51908"/>
              <a:gd name="adj2" fmla="val -738"/>
              <a:gd name="adj3" fmla="val 86974"/>
              <a:gd name="adj4" fmla="val -6531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Různé druhy pozadí: interiér, exteriér, cestování, animované, sportovní, noční život…</a:t>
            </a:r>
          </a:p>
          <a:p>
            <a:pPr algn="ctr"/>
            <a:endParaRPr lang="cs-CZ" dirty="0"/>
          </a:p>
        </p:txBody>
      </p:sp>
      <p:sp>
        <p:nvSpPr>
          <p:cNvPr id="4" name="Čárový popisek 1 3"/>
          <p:cNvSpPr/>
          <p:nvPr/>
        </p:nvSpPr>
        <p:spPr>
          <a:xfrm>
            <a:off x="5796136" y="5373216"/>
            <a:ext cx="1440160" cy="864096"/>
          </a:xfrm>
          <a:prstGeom prst="borderCallout1">
            <a:avLst>
              <a:gd name="adj1" fmla="val 18750"/>
              <a:gd name="adj2" fmla="val -8333"/>
              <a:gd name="adj3" fmla="val -11559"/>
              <a:gd name="adj4" fmla="val -11086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dokončení této části POTVRDIT</a:t>
            </a:r>
            <a:endParaRPr lang="cs-CZ" dirty="0"/>
          </a:p>
        </p:txBody>
      </p:sp>
      <p:pic>
        <p:nvPicPr>
          <p:cNvPr id="6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740352" y="5733256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08720"/>
            <a:ext cx="362019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3"/>
          <p:cNvSpPr/>
          <p:nvPr/>
        </p:nvSpPr>
        <p:spPr>
          <a:xfrm>
            <a:off x="5580112" y="2708920"/>
            <a:ext cx="2952328" cy="1368152"/>
          </a:xfrm>
          <a:prstGeom prst="borderCallout1">
            <a:avLst>
              <a:gd name="adj1" fmla="val 7358"/>
              <a:gd name="adj2" fmla="val -3035"/>
              <a:gd name="adj3" fmla="val 163501"/>
              <a:gd name="adj4" fmla="val -5480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 na pozadí přibližujeme, oddalujeme, posunujeme do všech směrů</a:t>
            </a:r>
            <a:endParaRPr lang="cs-CZ" dirty="0"/>
          </a:p>
        </p:txBody>
      </p:sp>
      <p:pic>
        <p:nvPicPr>
          <p:cNvPr id="6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00392" y="5805264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692696"/>
            <a:ext cx="3600400" cy="4402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Čárový popisek 1 2"/>
          <p:cNvSpPr/>
          <p:nvPr/>
        </p:nvSpPr>
        <p:spPr>
          <a:xfrm>
            <a:off x="1115616" y="4941168"/>
            <a:ext cx="2268760" cy="1152128"/>
          </a:xfrm>
          <a:prstGeom prst="borderCallout1">
            <a:avLst>
              <a:gd name="adj1" fmla="val 33020"/>
              <a:gd name="adj2" fmla="val 101083"/>
              <a:gd name="adj3" fmla="val -31259"/>
              <a:gd name="adj4" fmla="val 16749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Zde přehráváme text, který dokončený VOKI </a:t>
            </a:r>
            <a:r>
              <a:rPr lang="cs-CZ" dirty="0" err="1" smtClean="0"/>
              <a:t>avatar</a:t>
            </a:r>
            <a:r>
              <a:rPr lang="cs-CZ" dirty="0" smtClean="0"/>
              <a:t>  prezentuje</a:t>
            </a:r>
          </a:p>
          <a:p>
            <a:pPr algn="ctr"/>
            <a:endParaRPr lang="cs-CZ" dirty="0"/>
          </a:p>
        </p:txBody>
      </p:sp>
      <p:pic>
        <p:nvPicPr>
          <p:cNvPr id="5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956376" y="5805264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980728"/>
            <a:ext cx="3312368" cy="4065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556792"/>
            <a:ext cx="234315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3"/>
          <p:cNvSpPr/>
          <p:nvPr/>
        </p:nvSpPr>
        <p:spPr>
          <a:xfrm>
            <a:off x="4644008" y="5445224"/>
            <a:ext cx="1440160" cy="864096"/>
          </a:xfrm>
          <a:prstGeom prst="borderCallout1">
            <a:avLst>
              <a:gd name="adj1" fmla="val -9098"/>
              <a:gd name="adj2" fmla="val 81058"/>
              <a:gd name="adj3" fmla="val -89533"/>
              <a:gd name="adj4" fmla="val 10635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dokončení této části POTVRDIT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7380312" y="908720"/>
            <a:ext cx="1440160" cy="1008112"/>
          </a:xfrm>
          <a:prstGeom prst="borderCallout1">
            <a:avLst>
              <a:gd name="adj1" fmla="val 99509"/>
              <a:gd name="adj2" fmla="val 21"/>
              <a:gd name="adj3" fmla="val 205954"/>
              <a:gd name="adj4" fmla="val -14527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Výběr </a:t>
            </a:r>
          </a:p>
          <a:p>
            <a:pPr algn="ctr"/>
            <a:r>
              <a:rPr lang="cs-CZ" dirty="0" smtClean="0"/>
              <a:t>9 barev přehrávače</a:t>
            </a:r>
          </a:p>
          <a:p>
            <a:pPr algn="ctr"/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979712" y="4149080"/>
            <a:ext cx="295232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00392" y="5805264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2295128" cy="2840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76672"/>
            <a:ext cx="2238375" cy="282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76672"/>
            <a:ext cx="22288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573016"/>
            <a:ext cx="228600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3645024"/>
            <a:ext cx="225742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645024"/>
            <a:ext cx="22479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028384" y="5877272"/>
            <a:ext cx="720080" cy="7200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261937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6672"/>
            <a:ext cx="516255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3"/>
          <p:cNvSpPr/>
          <p:nvPr/>
        </p:nvSpPr>
        <p:spPr>
          <a:xfrm>
            <a:off x="467544" y="2564904"/>
            <a:ext cx="2016224" cy="864096"/>
          </a:xfrm>
          <a:prstGeom prst="borderCallout1">
            <a:avLst>
              <a:gd name="adj1" fmla="val -9098"/>
              <a:gd name="adj2" fmla="val 10046"/>
              <a:gd name="adj3" fmla="val -99280"/>
              <a:gd name="adj4" fmla="val 3892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Nejdříve je třeba pojmenovat projekt a uložit</a:t>
            </a:r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3707904" y="2132856"/>
            <a:ext cx="1080120" cy="864096"/>
          </a:xfrm>
          <a:prstGeom prst="borderCallout1">
            <a:avLst>
              <a:gd name="adj1" fmla="val -9098"/>
              <a:gd name="adj2" fmla="val 81058"/>
              <a:gd name="adj3" fmla="val -88141"/>
              <a:gd name="adj4" fmla="val 3452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Dále vybíráme velikost</a:t>
            </a:r>
            <a:endParaRPr lang="cs-CZ" dirty="0"/>
          </a:p>
        </p:txBody>
      </p:sp>
      <p:sp>
        <p:nvSpPr>
          <p:cNvPr id="6" name="Čárový popisek 1 5"/>
          <p:cNvSpPr/>
          <p:nvPr/>
        </p:nvSpPr>
        <p:spPr>
          <a:xfrm>
            <a:off x="2051720" y="4005064"/>
            <a:ext cx="2520280" cy="864096"/>
          </a:xfrm>
          <a:prstGeom prst="borderCallout1">
            <a:avLst>
              <a:gd name="adj1" fmla="val -6313"/>
              <a:gd name="adj2" fmla="val 85235"/>
              <a:gd name="adj3" fmla="val -56115"/>
              <a:gd name="adj4" fmla="val 1767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Rozhodneme, zda chceme VOKI uložit na webové stránky…</a:t>
            </a:r>
            <a:endParaRPr lang="cs-CZ" dirty="0"/>
          </a:p>
        </p:txBody>
      </p:sp>
      <p:sp>
        <p:nvSpPr>
          <p:cNvPr id="7" name="Čárový popisek 1 6"/>
          <p:cNvSpPr/>
          <p:nvPr/>
        </p:nvSpPr>
        <p:spPr>
          <a:xfrm>
            <a:off x="2555776" y="5445224"/>
            <a:ext cx="1440160" cy="864096"/>
          </a:xfrm>
          <a:prstGeom prst="borderCallout1">
            <a:avLst>
              <a:gd name="adj1" fmla="val -9098"/>
              <a:gd name="adj2" fmla="val 81058"/>
              <a:gd name="adj3" fmla="val -44976"/>
              <a:gd name="adj4" fmla="val 21495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…nebo publikovat pouze odkaz</a:t>
            </a:r>
            <a:endParaRPr lang="cs-CZ" dirty="0"/>
          </a:p>
        </p:txBody>
      </p:sp>
      <p:pic>
        <p:nvPicPr>
          <p:cNvPr id="8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00392" y="5877272"/>
            <a:ext cx="720080" cy="72008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Obdélník 8"/>
          <p:cNvSpPr/>
          <p:nvPr/>
        </p:nvSpPr>
        <p:spPr>
          <a:xfrm>
            <a:off x="5292080" y="4437112"/>
            <a:ext cx="3240360" cy="108012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1628800"/>
            <a:ext cx="82809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originální průvodce různými aktivitami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komunikační nástroj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zlepšení jazykových dovedností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zábavná forma kvízu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při prvním  představení </a:t>
            </a:r>
          </a:p>
          <a:p>
            <a:pPr marL="342900" indent="-342900"/>
            <a:r>
              <a:rPr lang="cs-CZ" sz="3200" dirty="0" smtClean="0"/>
              <a:t>    místo fotografie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VOKI  - může být i netradiční </a:t>
            </a:r>
          </a:p>
          <a:p>
            <a:pPr marL="342900" indent="-342900"/>
            <a:r>
              <a:rPr lang="cs-CZ" sz="3200" dirty="0" smtClean="0"/>
              <a:t>    učitel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284984"/>
            <a:ext cx="2440060" cy="3044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611560" y="476672"/>
            <a:ext cx="4896544" cy="92333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cs-CZ" sz="5400" b="1" dirty="0" smtClean="0">
                <a:solidFill>
                  <a:prstClr val="black"/>
                </a:solidFill>
              </a:rPr>
              <a:t>Použití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1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00392" y="5877272"/>
            <a:ext cx="761504" cy="76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268760"/>
            <a:ext cx="7920880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Oficiální VOKI blog  </a:t>
            </a:r>
            <a:r>
              <a:rPr lang="cs-CZ" sz="2400" dirty="0" smtClean="0">
                <a:hlinkClick r:id="rId2"/>
              </a:rPr>
              <a:t>http://blog.</a:t>
            </a:r>
            <a:r>
              <a:rPr lang="cs-CZ" sz="2400" dirty="0" err="1" smtClean="0">
                <a:hlinkClick r:id="rId2"/>
              </a:rPr>
              <a:t>voki.com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Prezentace v angličtině 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slideshare.net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kbrooks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tutorial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for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voki</a:t>
            </a:r>
            <a:r>
              <a:rPr lang="cs-CZ" sz="2400" dirty="0" smtClean="0">
                <a:hlinkClick r:id="rId3"/>
              </a:rPr>
              <a:t>-2834271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Nápady, jak využít VOKI ve třídě </a:t>
            </a:r>
            <a:r>
              <a:rPr lang="cs-CZ" sz="2400" dirty="0" smtClean="0">
                <a:hlinkClick r:id="rId4"/>
              </a:rPr>
              <a:t>http://seanbanville.com/2010/05/21/voki/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Tutorial</a:t>
            </a:r>
            <a:r>
              <a:rPr lang="cs-CZ" sz="2400" dirty="0" smtClean="0"/>
              <a:t> na </a:t>
            </a:r>
            <a:r>
              <a:rPr lang="cs-CZ" sz="2400" dirty="0" err="1" smtClean="0"/>
              <a:t>You</a:t>
            </a:r>
            <a:r>
              <a:rPr lang="cs-CZ" sz="2400" dirty="0" smtClean="0"/>
              <a:t> Tube </a:t>
            </a:r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youtube.com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watch</a:t>
            </a:r>
            <a:r>
              <a:rPr lang="cs-CZ" sz="2400" dirty="0" smtClean="0">
                <a:hlinkClick r:id="rId5"/>
              </a:rPr>
              <a:t>?v=oyGTcH0ZefM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Jeden hezký příklad využití </a:t>
            </a:r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?v=s-5Z-U1f8jU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Také něco v češtině </a:t>
            </a:r>
            <a:r>
              <a:rPr lang="cs-CZ" sz="2400" u="sng" dirty="0" smtClean="0">
                <a:hlinkClick r:id="rId7"/>
              </a:rPr>
              <a:t>http://www.</a:t>
            </a:r>
            <a:r>
              <a:rPr lang="cs-CZ" sz="2400" u="sng" dirty="0" err="1" smtClean="0">
                <a:hlinkClick r:id="rId7"/>
              </a:rPr>
              <a:t>voki.com</a:t>
            </a:r>
            <a:r>
              <a:rPr lang="cs-CZ" sz="2400" u="sng" dirty="0" smtClean="0">
                <a:hlinkClick r:id="rId7"/>
              </a:rPr>
              <a:t>/pickup.</a:t>
            </a:r>
            <a:r>
              <a:rPr lang="cs-CZ" sz="2400" u="sng" dirty="0" err="1" smtClean="0">
                <a:hlinkClick r:id="rId7"/>
              </a:rPr>
              <a:t>php</a:t>
            </a:r>
            <a:r>
              <a:rPr lang="cs-CZ" sz="2400" u="sng" dirty="0" smtClean="0">
                <a:hlinkClick r:id="rId7"/>
              </a:rPr>
              <a:t>?</a:t>
            </a:r>
            <a:r>
              <a:rPr lang="cs-CZ" sz="2400" u="sng" dirty="0" err="1" smtClean="0">
                <a:hlinkClick r:id="rId7"/>
              </a:rPr>
              <a:t>scid</a:t>
            </a:r>
            <a:r>
              <a:rPr lang="cs-CZ" sz="2400" u="sng" dirty="0" smtClean="0">
                <a:hlinkClick r:id="rId7"/>
              </a:rPr>
              <a:t>=3309722&amp;</a:t>
            </a:r>
            <a:r>
              <a:rPr lang="cs-CZ" sz="2400" u="sng" dirty="0" err="1" smtClean="0">
                <a:hlinkClick r:id="rId7"/>
              </a:rPr>
              <a:t>height</a:t>
            </a:r>
            <a:r>
              <a:rPr lang="cs-CZ" sz="2400" u="sng" dirty="0" smtClean="0">
                <a:hlinkClick r:id="rId7"/>
              </a:rPr>
              <a:t>=400&amp;</a:t>
            </a:r>
            <a:r>
              <a:rPr lang="cs-CZ" sz="2400" u="sng" dirty="0" err="1" smtClean="0">
                <a:hlinkClick r:id="rId7"/>
              </a:rPr>
              <a:t>width</a:t>
            </a:r>
            <a:r>
              <a:rPr lang="cs-CZ" sz="2400" u="sng" dirty="0" smtClean="0">
                <a:hlinkClick r:id="rId7"/>
              </a:rPr>
              <a:t>=300</a:t>
            </a: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800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827584" y="260648"/>
            <a:ext cx="7704856" cy="923330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</p:spPr>
        <p:txBody>
          <a:bodyPr wrap="square">
            <a:spAutoFit/>
          </a:bodyPr>
          <a:lstStyle/>
          <a:p>
            <a:pPr lvl="0"/>
            <a:r>
              <a:rPr lang="cs-CZ" sz="5400" b="1" dirty="0" smtClean="0">
                <a:solidFill>
                  <a:prstClr val="black"/>
                </a:solidFill>
              </a:rPr>
              <a:t>Další zdroje informací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3074" name="Picture 2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96336" y="5877272"/>
            <a:ext cx="761504" cy="76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844824"/>
            <a:ext cx="8064896" cy="2923877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1080000"/>
            <a:r>
              <a:rPr lang="cs-CZ" sz="4000" b="1" dirty="0" err="1" smtClean="0">
                <a:solidFill>
                  <a:schemeClr val="tx1"/>
                </a:solidFill>
              </a:rPr>
              <a:t>Vox</a:t>
            </a:r>
            <a:r>
              <a:rPr lang="cs-CZ" sz="4000" b="1" dirty="0" smtClean="0">
                <a:solidFill>
                  <a:schemeClr val="tx1"/>
                </a:solidFill>
              </a:rPr>
              <a:t> + </a:t>
            </a:r>
            <a:r>
              <a:rPr lang="cs-CZ" sz="4000" b="1" dirty="0" err="1" smtClean="0">
                <a:solidFill>
                  <a:schemeClr val="tx1"/>
                </a:solidFill>
              </a:rPr>
              <a:t>Loki</a:t>
            </a:r>
            <a:r>
              <a:rPr lang="cs-CZ" sz="4000" b="1" dirty="0" smtClean="0">
                <a:solidFill>
                  <a:schemeClr val="tx1"/>
                </a:solidFill>
              </a:rPr>
              <a:t> = </a:t>
            </a:r>
            <a:r>
              <a:rPr lang="cs-CZ" sz="4000" b="1" dirty="0" err="1" smtClean="0">
                <a:solidFill>
                  <a:schemeClr val="tx1"/>
                </a:solidFill>
              </a:rPr>
              <a:t>Voki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Název </a:t>
            </a:r>
            <a:r>
              <a:rPr lang="cs-CZ" sz="2400" b="1" dirty="0" err="1" smtClean="0"/>
              <a:t>Voki</a:t>
            </a:r>
            <a:r>
              <a:rPr lang="cs-CZ" sz="2400" b="1" dirty="0" smtClean="0"/>
              <a:t> vznikl kombinací slova</a:t>
            </a:r>
          </a:p>
          <a:p>
            <a:pPr marL="1080000"/>
            <a:r>
              <a:rPr lang="cs-CZ" sz="2400" b="1" dirty="0" smtClean="0">
                <a:solidFill>
                  <a:schemeClr val="tx1"/>
                </a:solidFill>
              </a:rPr>
              <a:t> „</a:t>
            </a:r>
            <a:r>
              <a:rPr lang="cs-CZ" sz="2400" b="1" dirty="0" err="1" smtClean="0">
                <a:solidFill>
                  <a:schemeClr val="tx1"/>
                </a:solidFill>
              </a:rPr>
              <a:t>vox</a:t>
            </a:r>
            <a:r>
              <a:rPr lang="cs-CZ" sz="2400" b="1" dirty="0" smtClean="0">
                <a:solidFill>
                  <a:schemeClr val="tx1"/>
                </a:solidFill>
              </a:rPr>
              <a:t>“ </a:t>
            </a:r>
            <a:r>
              <a:rPr lang="cs-CZ" sz="2400" b="1" dirty="0" smtClean="0"/>
              <a:t>znamenající v latině „hlas“ a slova </a:t>
            </a:r>
          </a:p>
          <a:p>
            <a:pPr marL="1080000"/>
            <a:endParaRPr lang="cs-CZ" sz="2400" b="1" dirty="0" smtClean="0"/>
          </a:p>
          <a:p>
            <a:pPr marL="1080000"/>
            <a:r>
              <a:rPr lang="cs-CZ" sz="2400" b="1" dirty="0" smtClean="0">
                <a:solidFill>
                  <a:schemeClr val="tx1"/>
                </a:solidFill>
              </a:rPr>
              <a:t>„</a:t>
            </a:r>
            <a:r>
              <a:rPr lang="cs-CZ" sz="2400" b="1" dirty="0" err="1" smtClean="0">
                <a:solidFill>
                  <a:schemeClr val="tx1"/>
                </a:solidFill>
              </a:rPr>
              <a:t>Loki</a:t>
            </a:r>
            <a:r>
              <a:rPr lang="cs-CZ" sz="2400" b="1" dirty="0" smtClean="0">
                <a:solidFill>
                  <a:schemeClr val="tx1"/>
                </a:solidFill>
              </a:rPr>
              <a:t>“</a:t>
            </a:r>
            <a:r>
              <a:rPr lang="cs-CZ" sz="2400" b="1" dirty="0" smtClean="0">
                <a:solidFill>
                  <a:schemeClr val="bg1"/>
                </a:solidFill>
              </a:rPr>
              <a:t>,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/>
              <a:t>které vyjadřuje vtipnou postavičku v severské mytologii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00392" y="5805264"/>
            <a:ext cx="761504" cy="76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58325" cy="711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389</Words>
  <Application>Microsoft Office PowerPoint</Application>
  <PresentationFormat>Předvádění na obrazovce (4:3)</PresentationFormat>
  <Paragraphs>91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VOKI animovaná postavička mluví za vás</dc:title>
  <dc:creator>jitka</dc:creator>
  <cp:lastModifiedBy>škola</cp:lastModifiedBy>
  <cp:revision>57</cp:revision>
  <cp:lastPrinted>2011-12-12T13:22:14Z</cp:lastPrinted>
  <dcterms:created xsi:type="dcterms:W3CDTF">2011-11-02T21:20:52Z</dcterms:created>
  <dcterms:modified xsi:type="dcterms:W3CDTF">2012-03-07T07:37:22Z</dcterms:modified>
</cp:coreProperties>
</file>