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</p:sldMasterIdLst>
  <p:sldIdLst>
    <p:sldId id="273" r:id="rId2"/>
    <p:sldId id="274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"/>
          <p:cNvGrpSpPr>
            <a:grpSpLocks/>
          </p:cNvGrpSpPr>
          <p:nvPr/>
        </p:nvGrpSpPr>
        <p:grpSpPr bwMode="auto">
          <a:xfrm>
            <a:off x="228600" y="2889250"/>
            <a:ext cx="8610600" cy="201613"/>
            <a:chOff x="144" y="1680"/>
            <a:chExt cx="5424" cy="144"/>
          </a:xfrm>
        </p:grpSpPr>
        <p:sp>
          <p:nvSpPr>
            <p:cNvPr id="5" name="Rectangle 8"/>
            <p:cNvSpPr>
              <a:spLocks noChangeArrowheads="1"/>
            </p:cNvSpPr>
            <p:nvPr userDrawn="1"/>
          </p:nvSpPr>
          <p:spPr bwMode="auto">
            <a:xfrm>
              <a:off x="144" y="1680"/>
              <a:ext cx="1808" cy="144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Rectangle 9"/>
            <p:cNvSpPr>
              <a:spLocks noChangeArrowheads="1"/>
            </p:cNvSpPr>
            <p:nvPr userDrawn="1"/>
          </p:nvSpPr>
          <p:spPr bwMode="auto">
            <a:xfrm>
              <a:off x="1952" y="1680"/>
              <a:ext cx="1808" cy="144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Rectangle 10"/>
            <p:cNvSpPr>
              <a:spLocks noChangeArrowheads="1"/>
            </p:cNvSpPr>
            <p:nvPr userDrawn="1"/>
          </p:nvSpPr>
          <p:spPr bwMode="auto">
            <a:xfrm>
              <a:off x="3760" y="1680"/>
              <a:ext cx="1808" cy="144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430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685800"/>
            <a:ext cx="7772400" cy="2127250"/>
          </a:xfrm>
        </p:spPr>
        <p:txBody>
          <a:bodyPr/>
          <a:lstStyle>
            <a:lvl1pPr algn="ctr">
              <a:defRPr sz="5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70250"/>
            <a:ext cx="6400800" cy="22098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0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E24A1B-0D2F-46F4-8064-3A7A3E805A02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5A5D2E-BCED-40FD-9699-C99DAA2898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400E46-99ED-4358-8C8D-7A20170DECD8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D7B5F1-0F02-436D-BF01-FFB7A06EEB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67887A-56A7-4679-A9C3-1C0CF010B4A3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B89508-FA71-4423-A3F3-5E7F2FCF2A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07438B-94AE-416E-9A64-AB6C2C445270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904BC9-3809-4146-9CAD-1F5C49F371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07666B-BE29-4A57-9D38-2E6691FBF5B4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32812E-0E20-4FF6-98FC-DDC86A05DF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9CE107-B940-4B69-B24F-4B3042CC6185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933D1C-8F46-4B40-B889-23AD260F3B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5033EA-3F02-46BA-BDFB-6233FC738110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ECB95E-B248-4902-BA84-2F17425157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FAA393-CD24-4208-859A-2C4551992BB3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F7FE84-71D0-47D9-B22C-EDBC6C4D6A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FDD743-5BE5-4D30-B592-406D3FEEFB84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C0E4AB-3FB1-4561-8733-F294B52862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99572E-F6EF-4E87-829B-00D1E1EC607A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97DE4C-7A18-4D09-8177-81820EAFFF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EABB34-B7E5-44BE-8DB8-7B21073EA283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BD8F84-9423-4552-9EC5-4F050D07EE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98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5D2A2499-DA98-491F-BAEA-B827FB78613E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198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99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FBC19958-1B26-4607-BBDE-7687837446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1991" name="Rectangle 7"/>
          <p:cNvSpPr>
            <a:spLocks noChangeArrowheads="1"/>
          </p:cNvSpPr>
          <p:nvPr/>
        </p:nvSpPr>
        <p:spPr bwMode="auto">
          <a:xfrm>
            <a:off x="0" y="0"/>
            <a:ext cx="228600" cy="2286000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cs-CZ" sz="2400">
              <a:latin typeface="Times New Roman" pitchFamily="18" charset="0"/>
            </a:endParaRPr>
          </a:p>
        </p:txBody>
      </p:sp>
      <p:sp>
        <p:nvSpPr>
          <p:cNvPr id="41992" name="Line 8"/>
          <p:cNvSpPr>
            <a:spLocks noChangeShapeType="1"/>
          </p:cNvSpPr>
          <p:nvPr/>
        </p:nvSpPr>
        <p:spPr bwMode="auto">
          <a:xfrm>
            <a:off x="457200" y="1447800"/>
            <a:ext cx="8077200" cy="0"/>
          </a:xfrm>
          <a:prstGeom prst="line">
            <a:avLst/>
          </a:prstGeom>
          <a:noFill/>
          <a:ln w="19050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1993" name="Rectangle 9"/>
          <p:cNvSpPr>
            <a:spLocks noChangeArrowheads="1"/>
          </p:cNvSpPr>
          <p:nvPr/>
        </p:nvSpPr>
        <p:spPr bwMode="auto">
          <a:xfrm>
            <a:off x="0" y="2286000"/>
            <a:ext cx="228600" cy="2286000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cs-CZ" sz="2400">
              <a:latin typeface="Times New Roman" pitchFamily="18" charset="0"/>
            </a:endParaRPr>
          </a:p>
        </p:txBody>
      </p:sp>
      <p:sp>
        <p:nvSpPr>
          <p:cNvPr id="41994" name="Rectangle 10"/>
          <p:cNvSpPr>
            <a:spLocks noChangeArrowheads="1"/>
          </p:cNvSpPr>
          <p:nvPr/>
        </p:nvSpPr>
        <p:spPr bwMode="auto">
          <a:xfrm>
            <a:off x="0" y="4572000"/>
            <a:ext cx="228600" cy="22860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cs-CZ" sz="2400">
              <a:latin typeface="Times New Roman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p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p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§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filmstreet.co.uk/flashapps/stopframeanimator/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filmstreet.co.uk/flashapps/stopframeanimator/captures/captures.php?incomingNum=6046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hyperlink" Target="http://www.filmstreet.co.uk/flashapps/stopframeanimator/captures/captures.php?incomingNum=6051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www.filmstreet.co.uk/flashapps/stopframeanimator/captures/captures.php?incomingNum=6046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331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410700" cy="698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6156176" y="5486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11301" y="236709"/>
            <a:ext cx="33406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VY_32_INOVACE_16.01.20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433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448800" cy="707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5" descr="titul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448800" cy="707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 anchor="ctr"/>
          <a:lstStyle/>
          <a:p>
            <a:pPr algn="ctr" eaLnBrk="1" hangingPunct="1"/>
            <a:r>
              <a:rPr lang="cs-CZ" sz="5800" smtClean="0">
                <a:latin typeface="Arial" charset="0"/>
              </a:rPr>
              <a:t>ANIMACE</a:t>
            </a:r>
          </a:p>
        </p:txBody>
      </p:sp>
      <p:sp>
        <p:nvSpPr>
          <p:cNvPr id="15362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7788"/>
            <a:ext cx="6400800" cy="1755775"/>
          </a:xfrm>
        </p:spPr>
        <p:txBody>
          <a:bodyPr/>
          <a:lstStyle/>
          <a:p>
            <a:pPr marL="0" indent="0" algn="ctr" eaLnBrk="1" hangingPunct="1">
              <a:buFont typeface="Wingdings" pitchFamily="2" charset="2"/>
              <a:buNone/>
            </a:pPr>
            <a:r>
              <a:rPr lang="cs-CZ" sz="3000" smtClean="0">
                <a:solidFill>
                  <a:srgbClr val="898989"/>
                </a:solidFill>
              </a:rPr>
              <a:t>STOP FRAME ANIMATOR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endParaRPr lang="cs-CZ" smtClean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Animace</a:t>
            </a:r>
            <a:r>
              <a:rPr lang="cs-CZ" smtClean="0"/>
              <a:t> je způsob vytváření zdánlivě se pohybujících věcí. </a:t>
            </a:r>
          </a:p>
          <a:p>
            <a:pPr eaLnBrk="1" hangingPunct="1"/>
            <a:r>
              <a:rPr lang="cs-CZ" smtClean="0"/>
              <a:t>Slovo pochází z cizího slova znamenajícího </a:t>
            </a:r>
            <a:r>
              <a:rPr lang="cs-CZ" i="1" smtClean="0"/>
              <a:t>oživení</a:t>
            </a:r>
            <a:r>
              <a:rPr lang="cs-CZ" smtClean="0"/>
              <a:t>. </a:t>
            </a:r>
          </a:p>
          <a:p>
            <a:pPr eaLnBrk="1" hangingPunct="1"/>
            <a:r>
              <a:rPr lang="cs-CZ" smtClean="0"/>
              <a:t>Animace se využívá mj. v animovaném filmu.</a:t>
            </a:r>
          </a:p>
          <a:p>
            <a:pPr eaLnBrk="1" hangingPunct="1"/>
            <a:r>
              <a:rPr lang="cs-CZ" smtClean="0"/>
              <a:t>Ve zkratce: Animace – iluze pohybu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mtClean="0">
                <a:latin typeface="Arial" charset="0"/>
              </a:rPr>
              <a:t>Princip</a:t>
            </a:r>
            <a:r>
              <a:rPr lang="cs-CZ" smtClean="0"/>
              <a:t> 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Princip animace je zaznamenání sekvence snímků, které jsou každý o sobě statický a drobně se od sebe liší.</a:t>
            </a:r>
          </a:p>
          <a:p>
            <a:pPr eaLnBrk="1" hangingPunct="1"/>
            <a:endParaRPr lang="cs-CZ" smtClean="0"/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4005263"/>
            <a:ext cx="7477125" cy="170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mtClean="0">
                <a:latin typeface="Arial" charset="0"/>
              </a:rPr>
              <a:t>Rychlost animace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600" smtClean="0"/>
              <a:t>Když zobrazíme těchto šest snímků vhodnou rychlostí za sebou, vznikne dojem pohybu.</a:t>
            </a:r>
          </a:p>
          <a:p>
            <a:pPr eaLnBrk="1" hangingPunct="1">
              <a:lnSpc>
                <a:spcPct val="80000"/>
              </a:lnSpc>
            </a:pPr>
            <a:endParaRPr lang="cs-CZ" sz="2600" smtClean="0"/>
          </a:p>
          <a:p>
            <a:pPr eaLnBrk="1" hangingPunct="1">
              <a:lnSpc>
                <a:spcPct val="80000"/>
              </a:lnSpc>
            </a:pPr>
            <a:endParaRPr lang="cs-CZ" sz="2600" smtClean="0"/>
          </a:p>
          <a:p>
            <a:pPr eaLnBrk="1" hangingPunct="1">
              <a:lnSpc>
                <a:spcPct val="80000"/>
              </a:lnSpc>
            </a:pPr>
            <a:endParaRPr lang="cs-CZ" sz="2600" smtClean="0"/>
          </a:p>
          <a:p>
            <a:pPr eaLnBrk="1" hangingPunct="1">
              <a:lnSpc>
                <a:spcPct val="80000"/>
              </a:lnSpc>
            </a:pPr>
            <a:endParaRPr lang="cs-CZ" sz="2600" smtClean="0"/>
          </a:p>
          <a:p>
            <a:pPr eaLnBrk="1" hangingPunct="1">
              <a:lnSpc>
                <a:spcPct val="80000"/>
              </a:lnSpc>
            </a:pPr>
            <a:endParaRPr lang="cs-CZ" sz="2600" smtClean="0"/>
          </a:p>
          <a:p>
            <a:pPr eaLnBrk="1" hangingPunct="1">
              <a:lnSpc>
                <a:spcPct val="80000"/>
              </a:lnSpc>
            </a:pPr>
            <a:endParaRPr lang="cs-CZ" sz="2600" smtClean="0"/>
          </a:p>
          <a:p>
            <a:pPr eaLnBrk="1" hangingPunct="1">
              <a:lnSpc>
                <a:spcPct val="80000"/>
              </a:lnSpc>
            </a:pPr>
            <a:r>
              <a:rPr lang="cs-CZ" sz="2600" smtClean="0"/>
              <a:t>Film obvykle využívá 24 snímků za jednu sekundu. Je to frekvence, při které již lidské oko vidí spojitý obraz.</a:t>
            </a:r>
          </a:p>
          <a:p>
            <a:pPr eaLnBrk="1" hangingPunct="1">
              <a:lnSpc>
                <a:spcPct val="80000"/>
              </a:lnSpc>
            </a:pPr>
            <a:endParaRPr lang="cs-CZ" sz="2600" smtClean="0"/>
          </a:p>
        </p:txBody>
      </p:sp>
      <p:pic>
        <p:nvPicPr>
          <p:cNvPr id="18435" name="Obrázek 4" descr="Animexample2.gif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2781300"/>
            <a:ext cx="7810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Obrázek 5" descr="Animexample.gif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725" y="2781300"/>
            <a:ext cx="7810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ovéPole 6"/>
          <p:cNvSpPr txBox="1">
            <a:spLocks noChangeArrowheads="1"/>
          </p:cNvSpPr>
          <p:nvPr/>
        </p:nvSpPr>
        <p:spPr bwMode="auto">
          <a:xfrm>
            <a:off x="1042988" y="3716338"/>
            <a:ext cx="210978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Pomaleji</a:t>
            </a:r>
          </a:p>
          <a:p>
            <a:r>
              <a:rPr lang="cs-CZ">
                <a:latin typeface="Calibri" pitchFamily="34" charset="0"/>
              </a:rPr>
              <a:t>2 snímky za sekundu</a:t>
            </a:r>
          </a:p>
        </p:txBody>
      </p:sp>
      <p:sp>
        <p:nvSpPr>
          <p:cNvPr id="18438" name="TextovéPole 7"/>
          <p:cNvSpPr txBox="1">
            <a:spLocks noChangeArrowheads="1"/>
          </p:cNvSpPr>
          <p:nvPr/>
        </p:nvSpPr>
        <p:spPr bwMode="auto">
          <a:xfrm>
            <a:off x="5219700" y="3644900"/>
            <a:ext cx="22447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Rychleji</a:t>
            </a:r>
          </a:p>
          <a:p>
            <a:r>
              <a:rPr lang="cs-CZ">
                <a:latin typeface="Calibri" pitchFamily="34" charset="0"/>
              </a:rPr>
              <a:t>10 snímků za sekundu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mtClean="0">
                <a:latin typeface="Arial" charset="0"/>
              </a:rPr>
              <a:t>Počítačová animace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Počítačová animace</a:t>
            </a:r>
            <a:r>
              <a:rPr lang="cs-CZ" smtClean="0"/>
              <a:t> je druh umění, kde vzniká film pomocí výpočetní techniky. </a:t>
            </a:r>
            <a:endParaRPr lang="cs-CZ" smtClean="0">
              <a:latin typeface="Arial" charset="0"/>
            </a:endParaRPr>
          </a:p>
          <a:p>
            <a:pPr eaLnBrk="1" hangingPunct="1"/>
            <a:endParaRPr lang="cs-CZ" smtClean="0">
              <a:latin typeface="Arial" charset="0"/>
            </a:endParaRPr>
          </a:p>
          <a:p>
            <a:pPr eaLnBrk="1" hangingPunct="1"/>
            <a:r>
              <a:rPr lang="cs-CZ" smtClean="0"/>
              <a:t>Při tvorbě počítačové animace se používá speciální software</a:t>
            </a:r>
            <a:endParaRPr lang="cs-CZ" smtClean="0">
              <a:latin typeface="Arial" charset="0"/>
            </a:endParaRPr>
          </a:p>
          <a:p>
            <a:pPr eaLnBrk="1" hangingPunct="1"/>
            <a:endParaRPr lang="cs-CZ" smtClean="0">
              <a:latin typeface="Arial" charset="0"/>
            </a:endParaRPr>
          </a:p>
          <a:p>
            <a:pPr eaLnBrk="1" hangingPunct="1"/>
            <a:r>
              <a:rPr lang="cs-CZ" smtClean="0"/>
              <a:t>Mnoho nástrojů na vytváření animací můžeme používat on line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mtClean="0">
                <a:latin typeface="Arial" charset="0"/>
              </a:rPr>
              <a:t>Stop Frame Animator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4294967295"/>
          </p:nvPr>
        </p:nvSpPr>
        <p:spPr>
          <a:xfrm>
            <a:off x="539750" y="1268413"/>
            <a:ext cx="8229600" cy="4525962"/>
          </a:xfrm>
        </p:spPr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Jednoduchý online nástroj na vytváření animací najdete </a:t>
            </a:r>
            <a:r>
              <a:rPr lang="cs-CZ" smtClean="0">
                <a:latin typeface="Arial" charset="0"/>
                <a:hlinkClick r:id="rId2"/>
              </a:rPr>
              <a:t>ZDE</a:t>
            </a:r>
            <a:endParaRPr lang="cs-CZ" smtClean="0">
              <a:latin typeface="Arial" charset="0"/>
            </a:endParaRPr>
          </a:p>
          <a:p>
            <a:pPr eaLnBrk="1" hangingPunct="1"/>
            <a:endParaRPr lang="cs-CZ" smtClean="0"/>
          </a:p>
        </p:txBody>
      </p:sp>
      <p:pic>
        <p:nvPicPr>
          <p:cNvPr id="2048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781300"/>
            <a:ext cx="5532438" cy="382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mtClean="0">
                <a:latin typeface="Arial" charset="0"/>
              </a:rPr>
              <a:t>Výhody x nevýhody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+ dostupný z webu bez instalace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+ jednoduchý a názorný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+ dají se vkládat i zvuky a hudební podklad</a:t>
            </a:r>
            <a:endParaRPr lang="cs-CZ" smtClean="0">
              <a:latin typeface="Arial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+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uložení práce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- omezený pouze na 10 sekund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- málo rekvizit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- chyby při ukládání</a:t>
            </a:r>
          </a:p>
          <a:p>
            <a:pPr eaLnBrk="1" hangingPunct="1">
              <a:buFontTx/>
              <a:buChar char="-"/>
            </a:pPr>
            <a:endParaRPr lang="cs-CZ" smtClean="0"/>
          </a:p>
          <a:p>
            <a:pPr eaLnBrk="1" hangingPunct="1">
              <a:buFontTx/>
              <a:buChar char="-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z="4000" smtClean="0">
                <a:latin typeface="Arial" charset="0"/>
              </a:rPr>
              <a:t>Nápovědu najdete na první stránce</a:t>
            </a: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773238"/>
            <a:ext cx="8604250" cy="463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endParaRPr lang="cs-CZ" smtClean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9538" y="290513"/>
            <a:ext cx="8924925" cy="627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1527175" y="2187575"/>
            <a:ext cx="3890963" cy="10668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sz="3200">
                <a:solidFill>
                  <a:schemeClr val="bg1"/>
                </a:solidFill>
              </a:rPr>
              <a:t>Takto vypadá </a:t>
            </a:r>
          </a:p>
          <a:p>
            <a:pPr algn="ctr"/>
            <a:r>
              <a:rPr lang="cs-CZ" sz="3200">
                <a:solidFill>
                  <a:schemeClr val="bg1"/>
                </a:solidFill>
              </a:rPr>
              <a:t>pracovní prostředí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mtClean="0">
                <a:latin typeface="Arial" charset="0"/>
              </a:rPr>
              <a:t>Jak postupovat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4294967295"/>
          </p:nvPr>
        </p:nvSpPr>
        <p:spPr>
          <a:xfrm>
            <a:off x="395288" y="1557338"/>
            <a:ext cx="8229600" cy="4530725"/>
          </a:xfrm>
        </p:spPr>
        <p:txBody>
          <a:bodyPr/>
          <a:lstStyle/>
          <a:p>
            <a:pPr marL="609600" indent="-609600" eaLnBrk="1" hangingPunct="1">
              <a:buFont typeface="Arial" charset="0"/>
              <a:buAutoNum type="arabicPeriod"/>
            </a:pPr>
            <a:r>
              <a:rPr lang="cs-CZ" sz="3600" smtClean="0">
                <a:latin typeface="Arial" charset="0"/>
              </a:rPr>
              <a:t>Vybrat vhodné pozadí</a:t>
            </a:r>
          </a:p>
          <a:p>
            <a:pPr marL="609600" indent="-609600" eaLnBrk="1" hangingPunct="1">
              <a:buFont typeface="Arial" charset="0"/>
              <a:buAutoNum type="arabicPeriod"/>
            </a:pPr>
            <a:r>
              <a:rPr lang="cs-CZ" sz="3600" smtClean="0">
                <a:latin typeface="Arial" charset="0"/>
              </a:rPr>
              <a:t>Vložit postavu (max. dvě osoby)</a:t>
            </a:r>
          </a:p>
          <a:p>
            <a:pPr marL="609600" indent="-609600" eaLnBrk="1" hangingPunct="1">
              <a:buFont typeface="Arial" charset="0"/>
              <a:buAutoNum type="arabicPeriod"/>
            </a:pPr>
            <a:r>
              <a:rPr lang="cs-CZ" sz="3600" smtClean="0">
                <a:latin typeface="Arial" charset="0"/>
              </a:rPr>
              <a:t>Vložit rekvizity</a:t>
            </a:r>
          </a:p>
          <a:p>
            <a:pPr marL="609600" indent="-609600" eaLnBrk="1" hangingPunct="1">
              <a:buFont typeface="Arial" charset="0"/>
              <a:buAutoNum type="arabicPeriod"/>
            </a:pPr>
            <a:r>
              <a:rPr lang="cs-CZ" sz="3600" smtClean="0">
                <a:latin typeface="Arial" charset="0"/>
              </a:rPr>
              <a:t>Začít s animací</a:t>
            </a:r>
          </a:p>
          <a:p>
            <a:pPr marL="990600" lvl="1" indent="-533400" eaLnBrk="1" hangingPunct="1"/>
            <a:r>
              <a:rPr lang="cs-CZ" sz="3200" smtClean="0">
                <a:latin typeface="Arial" charset="0"/>
              </a:rPr>
              <a:t>Každý krok (pohyb panáčka) VYFOTIT</a:t>
            </a:r>
          </a:p>
          <a:p>
            <a:pPr marL="990600" lvl="1" indent="-533400" eaLnBrk="1" hangingPunct="1"/>
            <a:r>
              <a:rPr lang="cs-CZ" sz="3200" smtClean="0">
                <a:latin typeface="Arial" charset="0"/>
              </a:rPr>
              <a:t>Postupovat po malých krocích</a:t>
            </a:r>
          </a:p>
          <a:p>
            <a:pPr marL="990600" lvl="1" indent="-533400" eaLnBrk="1" hangingPunct="1"/>
            <a:r>
              <a:rPr lang="cs-CZ" sz="3200" smtClean="0">
                <a:latin typeface="Arial" charset="0"/>
              </a:rPr>
              <a:t>Naanimované úseky přehrát, příp. opravit</a:t>
            </a:r>
          </a:p>
          <a:p>
            <a:pPr marL="990600" lvl="1" indent="-533400" eaLnBrk="1" hangingPunct="1"/>
            <a:endParaRPr lang="cs-CZ" smtClean="0">
              <a:latin typeface="Arial" charset="0"/>
            </a:endParaRPr>
          </a:p>
          <a:p>
            <a:pPr marL="990600" lvl="1" indent="-533400" eaLnBrk="1" hangingPunct="1"/>
            <a:endParaRPr lang="cs-CZ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mtClean="0">
                <a:latin typeface="Arial" charset="0"/>
              </a:rPr>
              <a:t>Použití nástrojů</a:t>
            </a:r>
          </a:p>
        </p:txBody>
      </p:sp>
      <p:pic>
        <p:nvPicPr>
          <p:cNvPr id="2560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363" y="1412875"/>
            <a:ext cx="1809750" cy="4181475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5603" name="AutoShape 10"/>
          <p:cNvSpPr>
            <a:spLocks/>
          </p:cNvSpPr>
          <p:nvPr/>
        </p:nvSpPr>
        <p:spPr bwMode="auto">
          <a:xfrm>
            <a:off x="995363" y="1787525"/>
            <a:ext cx="914400" cy="914400"/>
          </a:xfrm>
          <a:prstGeom prst="callout1">
            <a:avLst>
              <a:gd name="adj1" fmla="val -8333"/>
              <a:gd name="adj2" fmla="val 12500"/>
              <a:gd name="adj3" fmla="val -8333"/>
              <a:gd name="adj4" fmla="val 48212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charset="0"/>
              </a:rPr>
              <a:t>Otočit o 45 stupňů</a:t>
            </a:r>
          </a:p>
        </p:txBody>
      </p:sp>
      <p:sp>
        <p:nvSpPr>
          <p:cNvPr id="25604" name="AutoShape 11"/>
          <p:cNvSpPr>
            <a:spLocks/>
          </p:cNvSpPr>
          <p:nvPr/>
        </p:nvSpPr>
        <p:spPr bwMode="auto">
          <a:xfrm>
            <a:off x="2339975" y="2405063"/>
            <a:ext cx="914400" cy="914400"/>
          </a:xfrm>
          <a:prstGeom prst="callout1">
            <a:avLst>
              <a:gd name="adj1" fmla="val -8333"/>
              <a:gd name="adj2" fmla="val 12500"/>
              <a:gd name="adj3" fmla="val -8333"/>
              <a:gd name="adj4" fmla="val 32517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charset="0"/>
              </a:rPr>
              <a:t>Otáčet kolem středu</a:t>
            </a:r>
          </a:p>
        </p:txBody>
      </p:sp>
      <p:sp>
        <p:nvSpPr>
          <p:cNvPr id="25605" name="AutoShape 12"/>
          <p:cNvSpPr>
            <a:spLocks/>
          </p:cNvSpPr>
          <p:nvPr/>
        </p:nvSpPr>
        <p:spPr bwMode="auto">
          <a:xfrm>
            <a:off x="3779838" y="2838450"/>
            <a:ext cx="1081087" cy="647700"/>
          </a:xfrm>
          <a:prstGeom prst="callout1">
            <a:avLst>
              <a:gd name="adj1" fmla="val -11764"/>
              <a:gd name="adj2" fmla="val 10574"/>
              <a:gd name="adj3" fmla="val -11764"/>
              <a:gd name="adj4" fmla="val 14713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charset="0"/>
              </a:rPr>
              <a:t>Zvětšit zmenšit</a:t>
            </a:r>
          </a:p>
        </p:txBody>
      </p:sp>
      <p:sp>
        <p:nvSpPr>
          <p:cNvPr id="25606" name="AutoShape 13"/>
          <p:cNvSpPr>
            <a:spLocks/>
          </p:cNvSpPr>
          <p:nvPr/>
        </p:nvSpPr>
        <p:spPr bwMode="auto">
          <a:xfrm>
            <a:off x="7732713" y="1992313"/>
            <a:ext cx="914400" cy="573087"/>
          </a:xfrm>
          <a:prstGeom prst="borderCallout1">
            <a:avLst>
              <a:gd name="adj1" fmla="val -13296"/>
              <a:gd name="adj2" fmla="val 87500"/>
              <a:gd name="adj3" fmla="val -13296"/>
              <a:gd name="adj4" fmla="val -14097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charset="0"/>
              </a:rPr>
              <a:t>natočit</a:t>
            </a:r>
          </a:p>
        </p:txBody>
      </p:sp>
      <p:sp>
        <p:nvSpPr>
          <p:cNvPr id="25607" name="AutoShape 14"/>
          <p:cNvSpPr>
            <a:spLocks/>
          </p:cNvSpPr>
          <p:nvPr/>
        </p:nvSpPr>
        <p:spPr bwMode="auto">
          <a:xfrm>
            <a:off x="7588250" y="2784475"/>
            <a:ext cx="1160463" cy="914400"/>
          </a:xfrm>
          <a:prstGeom prst="borderCallout1">
            <a:avLst>
              <a:gd name="adj1" fmla="val -8333"/>
              <a:gd name="adj2" fmla="val 90153"/>
              <a:gd name="adj3" fmla="val -8333"/>
              <a:gd name="adj4" fmla="val -9233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charset="0"/>
              </a:rPr>
              <a:t>Odstranit</a:t>
            </a:r>
          </a:p>
          <a:p>
            <a:pPr algn="ctr"/>
            <a:r>
              <a:rPr lang="cs-CZ">
                <a:latin typeface="Arial" charset="0"/>
              </a:rPr>
              <a:t>objekt,</a:t>
            </a:r>
          </a:p>
          <a:p>
            <a:pPr algn="ctr"/>
            <a:r>
              <a:rPr lang="cs-CZ">
                <a:latin typeface="Arial" charset="0"/>
              </a:rPr>
              <a:t>postavu</a:t>
            </a:r>
          </a:p>
        </p:txBody>
      </p:sp>
      <p:sp>
        <p:nvSpPr>
          <p:cNvPr id="25608" name="Text Box 15"/>
          <p:cNvSpPr txBox="1">
            <a:spLocks noChangeArrowheads="1"/>
          </p:cNvSpPr>
          <p:nvPr/>
        </p:nvSpPr>
        <p:spPr bwMode="auto">
          <a:xfrm>
            <a:off x="879475" y="4600575"/>
            <a:ext cx="3552825" cy="1016000"/>
          </a:xfrm>
          <a:prstGeom prst="rect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Arial" charset="0"/>
              </a:rPr>
              <a:t>POZOR!</a:t>
            </a:r>
          </a:p>
          <a:p>
            <a:r>
              <a:rPr lang="cs-CZ" sz="2000" b="1">
                <a:latin typeface="Arial" charset="0"/>
              </a:rPr>
              <a:t>Před použitím nástroje</a:t>
            </a:r>
          </a:p>
          <a:p>
            <a:r>
              <a:rPr lang="cs-CZ" sz="2000" b="1">
                <a:latin typeface="Arial" charset="0"/>
              </a:rPr>
              <a:t>musí být objekt OZNAČENÝ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Použití časové osy</a:t>
            </a:r>
          </a:p>
        </p:txBody>
      </p:sp>
      <p:pic>
        <p:nvPicPr>
          <p:cNvPr id="26626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50" y="3284538"/>
            <a:ext cx="885825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AutoShape 7"/>
          <p:cNvSpPr>
            <a:spLocks/>
          </p:cNvSpPr>
          <p:nvPr/>
        </p:nvSpPr>
        <p:spPr bwMode="auto">
          <a:xfrm>
            <a:off x="2168525" y="1916113"/>
            <a:ext cx="2016125" cy="649287"/>
          </a:xfrm>
          <a:prstGeom prst="accentCallout1">
            <a:avLst>
              <a:gd name="adj1" fmla="val 17602"/>
              <a:gd name="adj2" fmla="val -3778"/>
              <a:gd name="adj3" fmla="val 222736"/>
              <a:gd name="adj4" fmla="val -255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charset="0"/>
              </a:rPr>
              <a:t>Celkový počet snímků</a:t>
            </a:r>
          </a:p>
        </p:txBody>
      </p:sp>
      <p:sp>
        <p:nvSpPr>
          <p:cNvPr id="26628" name="AutoShape 8"/>
          <p:cNvSpPr>
            <a:spLocks/>
          </p:cNvSpPr>
          <p:nvPr/>
        </p:nvSpPr>
        <p:spPr bwMode="auto">
          <a:xfrm>
            <a:off x="5724525" y="2349500"/>
            <a:ext cx="1584325" cy="609600"/>
          </a:xfrm>
          <a:prstGeom prst="accentCallout1">
            <a:avLst>
              <a:gd name="adj1" fmla="val 18750"/>
              <a:gd name="adj2" fmla="val -4810"/>
              <a:gd name="adj3" fmla="val 169273"/>
              <a:gd name="adj4" fmla="val -19639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charset="0"/>
              </a:rPr>
              <a:t>Konec animace</a:t>
            </a:r>
          </a:p>
        </p:txBody>
      </p:sp>
      <p:sp>
        <p:nvSpPr>
          <p:cNvPr id="26629" name="AutoShape 9"/>
          <p:cNvSpPr>
            <a:spLocks/>
          </p:cNvSpPr>
          <p:nvPr/>
        </p:nvSpPr>
        <p:spPr bwMode="auto">
          <a:xfrm>
            <a:off x="971550" y="5373688"/>
            <a:ext cx="1368425" cy="609600"/>
          </a:xfrm>
          <a:prstGeom prst="accentCallout1">
            <a:avLst>
              <a:gd name="adj1" fmla="val 18750"/>
              <a:gd name="adj2" fmla="val 105569"/>
              <a:gd name="adj3" fmla="val -168750"/>
              <a:gd name="adj4" fmla="val 13584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charset="0"/>
              </a:rPr>
              <a:t>Vložený zvuk</a:t>
            </a:r>
          </a:p>
        </p:txBody>
      </p:sp>
      <p:sp>
        <p:nvSpPr>
          <p:cNvPr id="26630" name="AutoShape 10"/>
          <p:cNvSpPr>
            <a:spLocks/>
          </p:cNvSpPr>
          <p:nvPr/>
        </p:nvSpPr>
        <p:spPr bwMode="auto">
          <a:xfrm>
            <a:off x="5638800" y="5661025"/>
            <a:ext cx="1597025" cy="863600"/>
          </a:xfrm>
          <a:prstGeom prst="accentCallout1">
            <a:avLst>
              <a:gd name="adj1" fmla="val 13236"/>
              <a:gd name="adj2" fmla="val -4773"/>
              <a:gd name="adj3" fmla="val -119301"/>
              <a:gd name="adj4" fmla="val -9950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" charset="0"/>
              </a:rPr>
              <a:t>Vložený hudební</a:t>
            </a:r>
          </a:p>
          <a:p>
            <a:pPr algn="ctr"/>
            <a:r>
              <a:rPr lang="cs-CZ">
                <a:latin typeface="Arial" charset="0"/>
              </a:rPr>
              <a:t>podklad</a:t>
            </a:r>
          </a:p>
        </p:txBody>
      </p:sp>
      <p:sp>
        <p:nvSpPr>
          <p:cNvPr id="26631" name="Text Box 11"/>
          <p:cNvSpPr txBox="1">
            <a:spLocks noChangeArrowheads="1"/>
          </p:cNvSpPr>
          <p:nvPr/>
        </p:nvSpPr>
        <p:spPr bwMode="auto">
          <a:xfrm>
            <a:off x="5508625" y="836613"/>
            <a:ext cx="3240088" cy="711200"/>
          </a:xfrm>
          <a:prstGeom prst="rect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Arial" charset="0"/>
              </a:rPr>
              <a:t>Mezi jednotlivými snímky </a:t>
            </a:r>
          </a:p>
          <a:p>
            <a:r>
              <a:rPr lang="cs-CZ" sz="2000" b="1">
                <a:latin typeface="Arial" charset="0"/>
              </a:rPr>
              <a:t>se můžeme pohybovat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Už mám hotovo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Animaci uložíme</a:t>
            </a:r>
          </a:p>
          <a:p>
            <a:pPr eaLnBrk="1" hangingPunct="1"/>
            <a:r>
              <a:rPr lang="cs-CZ" smtClean="0">
                <a:latin typeface="Arial" charset="0"/>
              </a:rPr>
              <a:t>Zadáme jméno a název</a:t>
            </a:r>
          </a:p>
          <a:p>
            <a:pPr eaLnBrk="1" hangingPunct="1"/>
            <a:r>
              <a:rPr lang="cs-CZ" smtClean="0">
                <a:latin typeface="Arial" charset="0"/>
              </a:rPr>
              <a:t>V novém okně se znovu přehrává</a:t>
            </a:r>
          </a:p>
          <a:p>
            <a:pPr eaLnBrk="1" hangingPunct="1"/>
            <a:r>
              <a:rPr lang="cs-CZ" smtClean="0">
                <a:latin typeface="Arial" charset="0"/>
              </a:rPr>
              <a:t>Po dokončení se objeví možnost uložení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>
                <a:latin typeface="Arial" charset="0"/>
              </a:rPr>
              <a:t> </a:t>
            </a:r>
          </a:p>
          <a:p>
            <a:pPr eaLnBrk="1" hangingPunct="1"/>
            <a:endParaRPr lang="cs-CZ" smtClean="0">
              <a:latin typeface="Arial" charset="0"/>
            </a:endParaRPr>
          </a:p>
          <a:p>
            <a:pPr eaLnBrk="1" hangingPunct="1"/>
            <a:endParaRPr lang="cs-CZ" smtClean="0">
              <a:latin typeface="Arial" charset="0"/>
            </a:endParaRPr>
          </a:p>
          <a:p>
            <a:pPr eaLnBrk="1" hangingPunct="1"/>
            <a:r>
              <a:rPr lang="cs-CZ" smtClean="0">
                <a:latin typeface="Arial" charset="0"/>
              </a:rPr>
              <a:t>Vložíme další nezbytné údaje, potvrdíme</a:t>
            </a:r>
          </a:p>
          <a:p>
            <a:pPr eaLnBrk="1" hangingPunct="1"/>
            <a:endParaRPr lang="cs-CZ" smtClean="0">
              <a:latin typeface="Arial" charset="0"/>
            </a:endParaRPr>
          </a:p>
        </p:txBody>
      </p:sp>
      <p:pic>
        <p:nvPicPr>
          <p:cNvPr id="2765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175" y="1700213"/>
            <a:ext cx="552450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775" y="4005263"/>
            <a:ext cx="2990850" cy="120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3" name="Line 6"/>
          <p:cNvSpPr>
            <a:spLocks noChangeShapeType="1"/>
          </p:cNvSpPr>
          <p:nvPr/>
        </p:nvSpPr>
        <p:spPr bwMode="auto">
          <a:xfrm flipH="1">
            <a:off x="5148263" y="3573463"/>
            <a:ext cx="1511300" cy="11509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Kde hledat svoji práci</a:t>
            </a:r>
          </a:p>
        </p:txBody>
      </p:sp>
      <p:pic>
        <p:nvPicPr>
          <p:cNvPr id="2867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625" y="1700213"/>
            <a:ext cx="2914650" cy="418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5" name="Text Box 5"/>
          <p:cNvSpPr txBox="1">
            <a:spLocks noChangeArrowheads="1"/>
          </p:cNvSpPr>
          <p:nvPr/>
        </p:nvSpPr>
        <p:spPr bwMode="auto">
          <a:xfrm>
            <a:off x="755650" y="1628775"/>
            <a:ext cx="4465638" cy="421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sz="2800">
                <a:latin typeface="Arial" charset="0"/>
              </a:rPr>
              <a:t> V tomto okně klikni zde</a:t>
            </a:r>
          </a:p>
          <a:p>
            <a:pPr>
              <a:buFontTx/>
              <a:buChar char="•"/>
            </a:pPr>
            <a:endParaRPr lang="cs-CZ" sz="2800">
              <a:latin typeface="Arial" charset="0"/>
            </a:endParaRPr>
          </a:p>
          <a:p>
            <a:pPr>
              <a:buFontTx/>
              <a:buChar char="•"/>
            </a:pPr>
            <a:r>
              <a:rPr lang="cs-CZ" sz="2800">
                <a:latin typeface="Arial" charset="0"/>
              </a:rPr>
              <a:t> Opět se přehraje příslušná animace </a:t>
            </a:r>
          </a:p>
          <a:p>
            <a:r>
              <a:rPr lang="cs-CZ" sz="2800">
                <a:latin typeface="Arial" charset="0"/>
              </a:rPr>
              <a:t>z úložiště, jehož adresu si zaznemenej.</a:t>
            </a:r>
          </a:p>
          <a:p>
            <a:pPr>
              <a:buFontTx/>
              <a:buChar char="•"/>
            </a:pPr>
            <a:endParaRPr lang="cs-CZ" sz="2800">
              <a:latin typeface="Arial" charset="0"/>
            </a:endParaRPr>
          </a:p>
          <a:p>
            <a:pPr>
              <a:buFontTx/>
              <a:buChar char="•"/>
            </a:pPr>
            <a:r>
              <a:rPr lang="cs-CZ" sz="2800">
                <a:latin typeface="Arial" charset="0"/>
              </a:rPr>
              <a:t> Zde hledej pro opětovné přehrání</a:t>
            </a:r>
          </a:p>
          <a:p>
            <a:endParaRPr lang="cs-CZ">
              <a:latin typeface="Arial" charset="0"/>
            </a:endParaRPr>
          </a:p>
        </p:txBody>
      </p:sp>
      <p:sp>
        <p:nvSpPr>
          <p:cNvPr id="28676" name="Line 6"/>
          <p:cNvSpPr>
            <a:spLocks noChangeShapeType="1"/>
          </p:cNvSpPr>
          <p:nvPr/>
        </p:nvSpPr>
        <p:spPr bwMode="auto">
          <a:xfrm>
            <a:off x="4500563" y="1989138"/>
            <a:ext cx="1584325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8677" name="Oval 7"/>
          <p:cNvSpPr>
            <a:spLocks noChangeArrowheads="1"/>
          </p:cNvSpPr>
          <p:nvPr/>
        </p:nvSpPr>
        <p:spPr bwMode="auto">
          <a:xfrm>
            <a:off x="6084888" y="2852738"/>
            <a:ext cx="503237" cy="215900"/>
          </a:xfrm>
          <a:prstGeom prst="ellips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>
          <a:xfrm>
            <a:off x="5148263" y="1557338"/>
            <a:ext cx="4702175" cy="1143000"/>
          </a:xfrm>
        </p:spPr>
        <p:txBody>
          <a:bodyPr/>
          <a:lstStyle/>
          <a:p>
            <a:pPr eaLnBrk="1" hangingPunct="1"/>
            <a:r>
              <a:rPr lang="cs-CZ" b="1" smtClean="0">
                <a:latin typeface="Arial" charset="0"/>
              </a:rPr>
              <a:t>Příklady</a:t>
            </a:r>
            <a:r>
              <a:rPr lang="cs-CZ" smtClean="0">
                <a:latin typeface="Arial" charset="0"/>
              </a:rPr>
              <a:t> </a:t>
            </a:r>
          </a:p>
        </p:txBody>
      </p:sp>
      <p:pic>
        <p:nvPicPr>
          <p:cNvPr id="29698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981075"/>
            <a:ext cx="3960812" cy="275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9" name="Picture 5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3" y="3573463"/>
            <a:ext cx="4243387" cy="295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0" name="Text Box 6"/>
          <p:cNvSpPr txBox="1">
            <a:spLocks noChangeArrowheads="1"/>
          </p:cNvSpPr>
          <p:nvPr/>
        </p:nvSpPr>
        <p:spPr bwMode="auto">
          <a:xfrm>
            <a:off x="735013" y="4960938"/>
            <a:ext cx="2209800" cy="711200"/>
          </a:xfrm>
          <a:prstGeom prst="rect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000" b="1">
                <a:latin typeface="Arial" charset="0"/>
              </a:rPr>
              <a:t>Klikni na obráze </a:t>
            </a:r>
          </a:p>
          <a:p>
            <a:pPr algn="ctr"/>
            <a:r>
              <a:rPr lang="cs-CZ" sz="2000" b="1">
                <a:latin typeface="Arial" charset="0"/>
              </a:rPr>
              <a:t>pro přehrání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072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0723" name="Text Box 5"/>
          <p:cNvSpPr txBox="1">
            <a:spLocks noChangeArrowheads="1"/>
          </p:cNvSpPr>
          <p:nvPr/>
        </p:nvSpPr>
        <p:spPr bwMode="auto">
          <a:xfrm>
            <a:off x="2392363" y="3665538"/>
            <a:ext cx="3763962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Arial" charset="0"/>
                <a:hlinkClick r:id="rId2"/>
              </a:rPr>
              <a:t>http://www.filmstreet.co.uk/flashapps/stopframeanimator/captures/captures.php?incomingNum=6046</a:t>
            </a:r>
            <a:endParaRPr lang="cs-CZ">
              <a:latin typeface="Arial" charset="0"/>
            </a:endParaRPr>
          </a:p>
          <a:p>
            <a:endParaRPr lang="cs-CZ">
              <a:latin typeface="Arial" charset="0"/>
            </a:endParaRPr>
          </a:p>
        </p:txBody>
      </p:sp>
      <p:pic>
        <p:nvPicPr>
          <p:cNvPr id="3072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458325" cy="711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50" y="1412875"/>
            <a:ext cx="7848600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Linky">
  <a:themeElements>
    <a:clrScheme name="Linky 8">
      <a:dk1>
        <a:srgbClr val="000000"/>
      </a:dk1>
      <a:lt1>
        <a:srgbClr val="FFFFFF"/>
      </a:lt1>
      <a:dk2>
        <a:srgbClr val="999900"/>
      </a:dk2>
      <a:lt2>
        <a:srgbClr val="666600"/>
      </a:lt2>
      <a:accent1>
        <a:srgbClr val="99CC00"/>
      </a:accent1>
      <a:accent2>
        <a:srgbClr val="CCCC66"/>
      </a:accent2>
      <a:accent3>
        <a:srgbClr val="FFFFFF"/>
      </a:accent3>
      <a:accent4>
        <a:srgbClr val="000000"/>
      </a:accent4>
      <a:accent5>
        <a:srgbClr val="CAE2AA"/>
      </a:accent5>
      <a:accent6>
        <a:srgbClr val="B9B95C"/>
      </a:accent6>
      <a:hlink>
        <a:srgbClr val="FFCC00"/>
      </a:hlink>
      <a:folHlink>
        <a:srgbClr val="CC9900"/>
      </a:folHlink>
    </a:clrScheme>
    <a:fontScheme name="Linky">
      <a:majorFont>
        <a:latin typeface="Garamond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Linky 1">
        <a:dk1>
          <a:srgbClr val="006699"/>
        </a:dk1>
        <a:lt1>
          <a:srgbClr val="FFFFFF"/>
        </a:lt1>
        <a:dk2>
          <a:srgbClr val="000000"/>
        </a:dk2>
        <a:lt2>
          <a:srgbClr val="99FF99"/>
        </a:lt2>
        <a:accent1>
          <a:srgbClr val="00CC99"/>
        </a:accent1>
        <a:accent2>
          <a:srgbClr val="009999"/>
        </a:accent2>
        <a:accent3>
          <a:srgbClr val="AAAAAA"/>
        </a:accent3>
        <a:accent4>
          <a:srgbClr val="DADADA"/>
        </a:accent4>
        <a:accent5>
          <a:srgbClr val="AAE2CA"/>
        </a:accent5>
        <a:accent6>
          <a:srgbClr val="008A8A"/>
        </a:accent6>
        <a:hlink>
          <a:srgbClr val="0066FF"/>
        </a:hlink>
        <a:folHlink>
          <a:srgbClr val="989CB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2">
        <a:dk1>
          <a:srgbClr val="808000"/>
        </a:dk1>
        <a:lt1>
          <a:srgbClr val="FFFFFF"/>
        </a:lt1>
        <a:dk2>
          <a:srgbClr val="5C271E"/>
        </a:dk2>
        <a:lt2>
          <a:srgbClr val="FFDD89"/>
        </a:lt2>
        <a:accent1>
          <a:srgbClr val="CC6600"/>
        </a:accent1>
        <a:accent2>
          <a:srgbClr val="CC9900"/>
        </a:accent2>
        <a:accent3>
          <a:srgbClr val="B5ACAB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3">
        <a:dk1>
          <a:srgbClr val="763B00"/>
        </a:dk1>
        <a:lt1>
          <a:srgbClr val="FFFFFF"/>
        </a:lt1>
        <a:dk2>
          <a:srgbClr val="330000"/>
        </a:dk2>
        <a:lt2>
          <a:srgbClr val="CC9900"/>
        </a:lt2>
        <a:accent1>
          <a:srgbClr val="FFCC00"/>
        </a:accent1>
        <a:accent2>
          <a:srgbClr val="CC3300"/>
        </a:accent2>
        <a:accent3>
          <a:srgbClr val="AD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666699"/>
        </a:hlink>
        <a:folHlink>
          <a:srgbClr val="99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4">
        <a:dk1>
          <a:srgbClr val="6D3696"/>
        </a:dk1>
        <a:lt1>
          <a:srgbClr val="FFFFFF"/>
        </a:lt1>
        <a:dk2>
          <a:srgbClr val="51255D"/>
        </a:dk2>
        <a:lt2>
          <a:srgbClr val="FFFFCC"/>
        </a:lt2>
        <a:accent1>
          <a:srgbClr val="666699"/>
        </a:accent1>
        <a:accent2>
          <a:srgbClr val="800080"/>
        </a:accent2>
        <a:accent3>
          <a:srgbClr val="B3ACB6"/>
        </a:accent3>
        <a:accent4>
          <a:srgbClr val="DADADA"/>
        </a:accent4>
        <a:accent5>
          <a:srgbClr val="B8B8CA"/>
        </a:accent5>
        <a:accent6>
          <a:srgbClr val="730073"/>
        </a:accent6>
        <a:hlink>
          <a:srgbClr val="CCCC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5">
        <a:dk1>
          <a:srgbClr val="CC6600"/>
        </a:dk1>
        <a:lt1>
          <a:srgbClr val="FFFFFF"/>
        </a:lt1>
        <a:dk2>
          <a:srgbClr val="4A553B"/>
        </a:dk2>
        <a:lt2>
          <a:srgbClr val="FFBF1F"/>
        </a:lt2>
        <a:accent1>
          <a:srgbClr val="FFCC00"/>
        </a:accent1>
        <a:accent2>
          <a:srgbClr val="CC9900"/>
        </a:accent2>
        <a:accent3>
          <a:srgbClr val="B1B4AF"/>
        </a:accent3>
        <a:accent4>
          <a:srgbClr val="DADADA"/>
        </a:accent4>
        <a:accent5>
          <a:srgbClr val="FFE2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6">
        <a:dk1>
          <a:srgbClr val="000000"/>
        </a:dk1>
        <a:lt1>
          <a:srgbClr val="FFFFFF"/>
        </a:lt1>
        <a:dk2>
          <a:srgbClr val="666699"/>
        </a:dk2>
        <a:lt2>
          <a:srgbClr val="FFCC00"/>
        </a:lt2>
        <a:accent1>
          <a:srgbClr val="FF9900"/>
        </a:accent1>
        <a:accent2>
          <a:srgbClr val="FF0000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0000"/>
        </a:accent6>
        <a:hlink>
          <a:srgbClr val="666699"/>
        </a:hlink>
        <a:folHlink>
          <a:srgbClr val="99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inky 7">
        <a:dk1>
          <a:srgbClr val="000000"/>
        </a:dk1>
        <a:lt1>
          <a:srgbClr val="FFFFFF"/>
        </a:lt1>
        <a:dk2>
          <a:srgbClr val="CC3300"/>
        </a:dk2>
        <a:lt2>
          <a:srgbClr val="66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CC99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inky 8">
        <a:dk1>
          <a:srgbClr val="000000"/>
        </a:dk1>
        <a:lt1>
          <a:srgbClr val="FFFFFF"/>
        </a:lt1>
        <a:dk2>
          <a:srgbClr val="999900"/>
        </a:dk2>
        <a:lt2>
          <a:srgbClr val="666600"/>
        </a:lt2>
        <a:accent1>
          <a:srgbClr val="99CC00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B9B95C"/>
        </a:accent6>
        <a:hlink>
          <a:srgbClr val="FFCC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Level</Template>
  <TotalTime>158</TotalTime>
  <Words>344</Words>
  <Application>Microsoft Office PowerPoint</Application>
  <PresentationFormat>Předvádění na obrazovce (4:3)</PresentationFormat>
  <Paragraphs>90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Linky</vt:lpstr>
      <vt:lpstr>Snímek 1</vt:lpstr>
      <vt:lpstr>Snímek 2</vt:lpstr>
      <vt:lpstr>ANIMACE</vt:lpstr>
      <vt:lpstr>Snímek 4</vt:lpstr>
      <vt:lpstr>Princip </vt:lpstr>
      <vt:lpstr>Rychlost animace</vt:lpstr>
      <vt:lpstr>Počítačová animace</vt:lpstr>
      <vt:lpstr>Stop Frame Animator</vt:lpstr>
      <vt:lpstr>Výhody x nevýhody</vt:lpstr>
      <vt:lpstr>Nápovědu najdete na první stránce</vt:lpstr>
      <vt:lpstr>Snímek 11</vt:lpstr>
      <vt:lpstr>Jak postupovat</vt:lpstr>
      <vt:lpstr>Použití nástrojů</vt:lpstr>
      <vt:lpstr>Použití časové osy</vt:lpstr>
      <vt:lpstr>Už mám hotovo</vt:lpstr>
      <vt:lpstr>Kde hledat svoji práci</vt:lpstr>
      <vt:lpstr>Příklady </vt:lpstr>
      <vt:lpstr>Snímek 18</vt:lpstr>
    </vt:vector>
  </TitlesOfParts>
  <Company>Windows Xp Ultimate 2008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animace</dc:title>
  <dc:creator>jitka</dc:creator>
  <cp:lastModifiedBy>škola</cp:lastModifiedBy>
  <cp:revision>14</cp:revision>
  <dcterms:created xsi:type="dcterms:W3CDTF">2012-01-30T21:55:49Z</dcterms:created>
  <dcterms:modified xsi:type="dcterms:W3CDTF">2012-03-07T07:37:07Z</dcterms:modified>
</cp:coreProperties>
</file>