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F256D-4245-4399-9F0D-D85497A361F0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5E8AD-447D-4D6F-A696-7AAE6E1827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2655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5E8AD-447D-4D6F-A696-7AAE6E1827A7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05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14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604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098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398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0949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164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016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9975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9034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131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729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72000">
              <a:schemeClr val="bg1">
                <a:lumMod val="75000"/>
              </a:schemeClr>
            </a:gs>
            <a:gs pos="40000">
              <a:schemeClr val="bg1">
                <a:lumMod val="95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DB287-D62D-4DE1-A543-B4AC6CCBE74B}" type="datetimeFigureOut">
              <a:rPr lang="cs-CZ" smtClean="0"/>
              <a:t>13.10.2011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77225-F201-4E87-B92E-785D5583E3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385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2.wm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3.wmf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4.wmf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15.wmf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16.wmf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7.wmf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youtube.com/watch?v=hoLCiBlrh00&amp;feature=related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e940zV_PEcg&amp;feature=related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7mat47yiwQ" TargetMode="External"/><Relationship Id="rId2" Type="http://schemas.openxmlformats.org/officeDocument/2006/relationships/hyperlink" Target="http://www.youtube.com/watch?v=EEOhuuKtFY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outube.com/watch?v=hoLCiBlrh00&amp;feature=related" TargetMode="External"/><Relationship Id="rId4" Type="http://schemas.openxmlformats.org/officeDocument/2006/relationships/hyperlink" Target="http://www.youtube.com/watch?v=e940zV_PEcg&amp;feature=related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7.xml"/><Relationship Id="rId12" Type="http://schemas.openxmlformats.org/officeDocument/2006/relationships/slide" Target="slide11.xml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slide" Target="slide15.xml"/><Relationship Id="rId1" Type="http://schemas.microsoft.com/office/2007/relationships/media" Target="../media/media1.mp3"/><Relationship Id="rId6" Type="http://schemas.openxmlformats.org/officeDocument/2006/relationships/slide" Target="slide6.xml"/><Relationship Id="rId11" Type="http://schemas.openxmlformats.org/officeDocument/2006/relationships/slide" Target="slide10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image" Target="../media/image3.gif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8.wm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9.w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0.wmf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1.wm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Obrázek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302" y="1113670"/>
            <a:ext cx="2891394" cy="289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" b="5208"/>
          <a:stretch>
            <a:fillRect/>
          </a:stretch>
        </p:blipFill>
        <p:spPr bwMode="auto">
          <a:xfrm>
            <a:off x="2028824" y="5661248"/>
            <a:ext cx="50863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1095054" y="416858"/>
            <a:ext cx="69538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Základní škola 28. října Neratovice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248462" y="4358134"/>
            <a:ext cx="6647076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Název projektu: Škola plná nových nápadů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Registrační číslo: CZ.1.07/1.4.00/21.1519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Tento výukový materiál vznikl v rámci Operačního programu Vzdělávání pro konkurenceschopnost</a:t>
            </a:r>
            <a:endParaRPr kumimoji="0" lang="cs-C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50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July </a:t>
            </a:r>
            <a:r>
              <a:rPr lang="cs-CZ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seventh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of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year</a:t>
            </a:r>
            <a:r>
              <a:rPr lang="cs-C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cs-CZ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07_jul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16183" y="7354"/>
            <a:ext cx="609600" cy="609600"/>
          </a:xfrm>
        </p:spPr>
      </p:pic>
      <p:pic>
        <p:nvPicPr>
          <p:cNvPr id="8194" name="Picture 2" descr="C:\Users\ProBook03\AppData\Local\Microsoft\Windows\Temporary Internet Files\Content.IE5\1TTM0Y71\MC90043462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357344"/>
            <a:ext cx="4032446" cy="214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987510" y="548680"/>
            <a:ext cx="1530800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summer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start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in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middle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July. Great! No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for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six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weeks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248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5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August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is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eighth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month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the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cs-CZ" sz="3500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year</a:t>
            </a:r>
            <a:r>
              <a:rPr lang="cs-CZ" sz="35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cs-CZ" sz="35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08_august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9372" y="0"/>
            <a:ext cx="609600" cy="609600"/>
          </a:xfrm>
        </p:spPr>
      </p:pic>
      <p:pic>
        <p:nvPicPr>
          <p:cNvPr id="9218" name="Picture 2" descr="C:\Users\ProBook03\AppData\Local\Microsoft\Windows\Temporary Internet Files\Content.IE5\1TTM0Y71\MC900434629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353911"/>
            <a:ext cx="4032446" cy="215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434374" y="548680"/>
            <a:ext cx="1265124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usually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spend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summer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seaside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in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mountains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really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enjoy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time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32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0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September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is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ninth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month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of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year</a:t>
            </a:r>
            <a:r>
              <a:rPr lang="cs-CZ" sz="3600" b="1" dirty="0" smtClean="0">
                <a:ln w="17780" cmpd="sng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  <a:endParaRPr lang="cs-CZ" sz="3600" b="1" dirty="0">
              <a:ln w="17780" cmpd="sng">
                <a:solidFill>
                  <a:schemeClr val="accent2">
                    <a:lumMod val="40000"/>
                    <a:lumOff val="6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" name="09_september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45681" y="458"/>
            <a:ext cx="609600" cy="609600"/>
          </a:xfrm>
        </p:spPr>
      </p:pic>
      <p:pic>
        <p:nvPicPr>
          <p:cNvPr id="10242" name="Picture 2" descr="C:\Users\ProBook03\AppData\Local\Microsoft\Windows\Temporary Internet Files\Content.IE5\3E63HIZP\MC90043463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353911"/>
            <a:ext cx="4032446" cy="215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901231" y="548680"/>
            <a:ext cx="1045557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back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after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ummer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starts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37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October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is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tenth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month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of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year</a:t>
            </a:r>
            <a:r>
              <a:rPr lang="cs-CZ" sz="3600" b="1" dirty="0" smtClean="0">
                <a:ln w="3155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cs-CZ" sz="3600" b="1" dirty="0">
              <a:ln w="31550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10_october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3926"/>
            <a:ext cx="609600" cy="609600"/>
          </a:xfrm>
        </p:spPr>
      </p:pic>
      <p:pic>
        <p:nvPicPr>
          <p:cNvPr id="11266" name="Picture 2" descr="C:\Users\ProBook03\AppData\Local\Microsoft\Windows\Temporary Internet Files\Content.IE5\OD1B3LTK\MC90043463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9167"/>
            <a:ext cx="4032448" cy="213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579644" y="548680"/>
            <a:ext cx="1150113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another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half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term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in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October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9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7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November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is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eleventh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month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of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the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cs-CZ" sz="3200" b="1" dirty="0" err="1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year</a:t>
            </a:r>
            <a:r>
              <a:rPr lang="cs-CZ" sz="3200" b="1" dirty="0" smtClean="0">
                <a:ln w="1778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cs-CZ" sz="3200" b="1" dirty="0">
              <a:ln w="17780" cmpd="sng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11_november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9372" y="0"/>
            <a:ext cx="609600" cy="609600"/>
          </a:xfrm>
        </p:spPr>
      </p:pic>
      <p:pic>
        <p:nvPicPr>
          <p:cNvPr id="12290" name="Picture 2" descr="C:\Users\ProBook03\AppData\Local\Microsoft\Windows\Temporary Internet Files\Content.IE5\3E63HIZP\MC90043463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353911"/>
            <a:ext cx="4032446" cy="215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619410" y="548680"/>
            <a:ext cx="1577185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‘s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cold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dark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days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are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very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short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isn‘t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very nice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month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51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2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December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twelfth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of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3600" b="1" dirty="0" err="1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year</a:t>
            </a:r>
            <a:r>
              <a:rPr lang="cs-CZ" sz="3600" b="1" dirty="0" smtClean="0">
                <a:ln w="190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cs-CZ" sz="3600" b="1" dirty="0">
              <a:ln w="1905">
                <a:solidFill>
                  <a:schemeClr val="accent1">
                    <a:lumMod val="20000"/>
                    <a:lumOff val="8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12_december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4128" y="0"/>
            <a:ext cx="609600" cy="609600"/>
          </a:xfrm>
        </p:spPr>
      </p:pic>
      <p:pic>
        <p:nvPicPr>
          <p:cNvPr id="13314" name="Picture 2" descr="C:\Users\ProBook03\AppData\Local\Microsoft\Windows\Temporary Internet Files\Content.IE5\OD1B3LTK\MC90043463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5739"/>
            <a:ext cx="4032448" cy="214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705170" y="548680"/>
            <a:ext cx="1329659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December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is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our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favourite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month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two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weeks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‘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for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Christmas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get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lots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presents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party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New </a:t>
            </a:r>
            <a:r>
              <a:rPr lang="cs-CZ" sz="2800" b="1" dirty="0" err="1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Y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ear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0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7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pisek se šipkou dolů 4"/>
          <p:cNvSpPr/>
          <p:nvPr/>
        </p:nvSpPr>
        <p:spPr>
          <a:xfrm>
            <a:off x="5864207" y="1962112"/>
            <a:ext cx="2452209" cy="1682912"/>
          </a:xfrm>
          <a:prstGeom prst="downArrow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1033213" y="2431501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cs-CZ" sz="28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Numbers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Zástupný symbol pro text 9"/>
          <p:cNvSpPr>
            <a:spLocks noGrp="1"/>
          </p:cNvSpPr>
          <p:nvPr>
            <p:ph type="body" idx="1"/>
          </p:nvPr>
        </p:nvSpPr>
        <p:spPr>
          <a:xfrm>
            <a:off x="611560" y="1535113"/>
            <a:ext cx="4040188" cy="639762"/>
          </a:xfrm>
        </p:spPr>
        <p:txBody>
          <a:bodyPr/>
          <a:lstStyle/>
          <a:p>
            <a:r>
              <a:rPr lang="cs-CZ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Cardinal</a:t>
            </a:r>
            <a:endParaRPr lang="cs-CZ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611560" y="2174875"/>
            <a:ext cx="4040188" cy="40624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one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two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three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four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five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six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seven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eight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nine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	ten</a:t>
            </a: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eleven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	</a:t>
            </a:r>
            <a:r>
              <a:rPr lang="cs-CZ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twelve</a:t>
            </a:r>
            <a:endParaRPr lang="cs-CZ" b="1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3"/>
          </p:nvPr>
        </p:nvSpPr>
        <p:spPr>
          <a:xfrm>
            <a:off x="3203848" y="1535113"/>
            <a:ext cx="4041775" cy="639762"/>
          </a:xfrm>
        </p:spPr>
        <p:txBody>
          <a:bodyPr/>
          <a:lstStyle/>
          <a:p>
            <a:r>
              <a:rPr lang="cs-CZ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Ordinal</a:t>
            </a:r>
            <a:endParaRPr lang="cs-CZ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3203848" y="2174874"/>
            <a:ext cx="4041775" cy="40624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1st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fir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2nd	seco</a:t>
            </a:r>
            <a:r>
              <a:rPr lang="cs-CZ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nd</a:t>
            </a: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3rd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rd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four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fif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six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seven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eigh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nin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ten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eleven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r>
              <a:rPr lang="cs-CZ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12th	</a:t>
            </a:r>
            <a:r>
              <a:rPr lang="cs-CZ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twelf</a:t>
            </a:r>
            <a:r>
              <a:rPr lang="cs-CZ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cs-CZ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ProBook03\AppData\Local\Microsoft\Windows\Temporary Internet Files\Content.IE5\OD1B3LTK\MP900431011[1]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6" t="10006" r="6330" b="8873"/>
          <a:stretch/>
        </p:blipFill>
        <p:spPr bwMode="auto">
          <a:xfrm>
            <a:off x="6355518" y="3751769"/>
            <a:ext cx="1563329" cy="2197511"/>
          </a:xfrm>
          <a:prstGeom prst="rect">
            <a:avLst/>
          </a:prstGeom>
          <a:noFill/>
          <a:ln w="28575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5952509" y="2206605"/>
            <a:ext cx="225625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Click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on a </a:t>
            </a:r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picture</a:t>
            </a:r>
            <a:r>
              <a:rPr lang="cs-C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cs-CZ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</a:t>
            </a:r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have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a </a:t>
            </a:r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look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at</a:t>
            </a:r>
            <a:r>
              <a:rPr lang="cs-CZ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it</a:t>
            </a:r>
            <a:endParaRPr lang="cs-CZ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931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build="p"/>
      <p:bldP spid="1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aoblený obdélníkový popisek 17"/>
          <p:cNvSpPr/>
          <p:nvPr/>
        </p:nvSpPr>
        <p:spPr>
          <a:xfrm rot="16200000">
            <a:off x="5272439" y="136274"/>
            <a:ext cx="3388221" cy="3204922"/>
          </a:xfrm>
          <a:prstGeom prst="wedgeRoundRectCallout">
            <a:avLst>
              <a:gd name="adj1" fmla="val -95703"/>
              <a:gd name="adj2" fmla="val 87350"/>
              <a:gd name="adj3" fmla="val 16667"/>
            </a:avLst>
          </a:prstGeom>
          <a:solidFill>
            <a:srgbClr val="FFFF8B"/>
          </a:solidFill>
          <a:scene3d>
            <a:camera prst="orthographicFront">
              <a:rot lat="3000000" lon="107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899592" y="2060848"/>
            <a:ext cx="5040560" cy="432048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4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Give</a:t>
            </a:r>
            <a:r>
              <a:rPr lang="cs-CZ" sz="4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cs-CZ" sz="4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</a:t>
            </a:r>
            <a:r>
              <a:rPr lang="cs-CZ" sz="4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cs-CZ" sz="4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correct</a:t>
            </a:r>
            <a:r>
              <a:rPr lang="cs-CZ" sz="4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cs-CZ" sz="4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answer</a:t>
            </a:r>
            <a:endParaRPr lang="cs-CZ" sz="4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buFont typeface="Arial" pitchFamily="34" charset="0"/>
              <a:buNone/>
            </a:pPr>
            <a:endParaRPr lang="cs-CZ" sz="2800" dirty="0" smtClean="0"/>
          </a:p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Which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first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of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year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cs-CZ" sz="2800" dirty="0" smtClean="0"/>
          </a:p>
          <a:p>
            <a:pPr>
              <a:buFont typeface="Calibri" pitchFamily="34" charset="0"/>
              <a:buChar char="»"/>
            </a:pPr>
            <a:r>
              <a:rPr lang="cs-CZ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January</a:t>
            </a:r>
            <a:endParaRPr lang="cs-CZ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Which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third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of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year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cs-CZ" sz="2800" dirty="0" smtClean="0"/>
          </a:p>
          <a:p>
            <a:pPr>
              <a:buFont typeface="Calibri" pitchFamily="34" charset="0"/>
              <a:buChar char="»"/>
            </a:pPr>
            <a:r>
              <a:rPr lang="cs-CZ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March</a:t>
            </a:r>
            <a:endParaRPr lang="cs-CZ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Which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sixth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of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year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cs-CZ" sz="2800" dirty="0" smtClean="0"/>
          </a:p>
          <a:p>
            <a:pPr>
              <a:buFont typeface="Calibri" pitchFamily="34" charset="0"/>
              <a:buChar char="»"/>
            </a:pPr>
            <a:r>
              <a:rPr lang="cs-CZ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June</a:t>
            </a:r>
          </a:p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Which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comes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after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September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cs-CZ" sz="2800" dirty="0" smtClean="0"/>
          </a:p>
          <a:p>
            <a:pPr>
              <a:buFont typeface="Calibri" pitchFamily="34" charset="0"/>
              <a:buChar char="»"/>
            </a:pPr>
            <a:r>
              <a:rPr lang="cs-CZ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October</a:t>
            </a:r>
            <a:endParaRPr lang="cs-CZ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Which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month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twelfth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>
              <a:buFont typeface="Calibri" pitchFamily="34" charset="0"/>
              <a:buChar char="»"/>
            </a:pPr>
            <a:r>
              <a:rPr lang="cs-CZ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December</a:t>
            </a:r>
            <a:endParaRPr lang="cs-CZ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When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your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cs-CZ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birthday</a:t>
            </a:r>
            <a:r>
              <a:rPr lang="cs-C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  <a:p>
            <a:pPr>
              <a:buFont typeface="Calibri" pitchFamily="34" charset="0"/>
              <a:buChar char="»"/>
            </a:pPr>
            <a:r>
              <a:rPr lang="cs-CZ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My </a:t>
            </a:r>
            <a:r>
              <a:rPr lang="cs-CZ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birthday‘s</a:t>
            </a:r>
            <a:r>
              <a:rPr lang="cs-CZ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in …………</a:t>
            </a:r>
            <a:endParaRPr lang="cs-CZ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678667" y="1696964"/>
            <a:ext cx="14401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How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well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do </a:t>
            </a:r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you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think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you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know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them</a:t>
            </a:r>
            <a:r>
              <a:rPr lang="cs-CZ" sz="2800" b="1" dirty="0" smtClean="0">
                <a:ln w="10541" cmpd="sng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?</a:t>
            </a:r>
            <a:endParaRPr lang="cs-CZ" sz="2800" b="1" dirty="0">
              <a:ln w="10541" cmpd="sng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pic>
        <p:nvPicPr>
          <p:cNvPr id="15365" name="Picture 5" descr="C:\Users\ProBook03\AppData\Local\Microsoft\Windows\Temporary Internet Files\Content.IE5\OD1B3LTK\MC90042315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301208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ProBook03\AppData\Local\Microsoft\Windows\Temporary Internet Files\Content.IE5\ZAQN9UZM\MC90042315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168" y="5301208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ProBook03\AppData\Local\Microsoft\Windows\Temporary Internet Files\Content.IE5\1TTM0Y71\MC9004231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424" y="5301208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Nadpis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9" name="TextovéPole 18"/>
          <p:cNvSpPr txBox="1"/>
          <p:nvPr/>
        </p:nvSpPr>
        <p:spPr>
          <a:xfrm>
            <a:off x="2555776" y="188640"/>
            <a:ext cx="4032448" cy="1411568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Months</a:t>
            </a:r>
            <a:endParaRPr lang="cs-CZ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Ordinal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numbers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279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18"/>
          <p:cNvSpPr txBox="1"/>
          <p:nvPr/>
        </p:nvSpPr>
        <p:spPr>
          <a:xfrm>
            <a:off x="417034" y="1960248"/>
            <a:ext cx="8309932" cy="290891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Hope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you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enjoy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months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and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ordinal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numbers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b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Sing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 a song &gt;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click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here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&lt;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846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79512" y="188640"/>
            <a:ext cx="87849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/>
              <a:t>Název výukového materiálu</a:t>
            </a:r>
            <a:r>
              <a:rPr lang="cs-CZ" sz="1600" b="1" dirty="0" smtClean="0"/>
              <a:t>: </a:t>
            </a:r>
            <a:r>
              <a:rPr lang="cs-CZ" sz="1600" b="1" dirty="0" err="1" smtClean="0">
                <a:solidFill>
                  <a:schemeClr val="tx2">
                    <a:lumMod val="75000"/>
                  </a:schemeClr>
                </a:solidFill>
              </a:rPr>
              <a:t>Months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cs-CZ" sz="1600" b="1" dirty="0" err="1" smtClean="0">
                <a:solidFill>
                  <a:schemeClr val="tx2">
                    <a:lumMod val="75000"/>
                  </a:schemeClr>
                </a:solidFill>
              </a:rPr>
              <a:t>Ordinal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cs-CZ" sz="1600" b="1" dirty="0" err="1" smtClean="0">
                <a:solidFill>
                  <a:schemeClr val="tx2">
                    <a:lumMod val="75000"/>
                  </a:schemeClr>
                </a:solidFill>
              </a:rPr>
              <a:t>numbers</a:t>
            </a:r>
            <a:r>
              <a:rPr lang="cs-CZ" sz="1600" b="1" dirty="0">
                <a:solidFill>
                  <a:schemeClr val="tx2">
                    <a:lumMod val="75000"/>
                  </a:schemeClr>
                </a:solidFill>
              </a:rPr>
              <a:t>. A </a:t>
            </a:r>
            <a:r>
              <a:rPr lang="cs-CZ" sz="1600" b="1" dirty="0" err="1">
                <a:solidFill>
                  <a:schemeClr val="tx2">
                    <a:lumMod val="75000"/>
                  </a:schemeClr>
                </a:solidFill>
              </a:rPr>
              <a:t>typical</a:t>
            </a:r>
            <a:r>
              <a:rPr lang="cs-CZ" sz="1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cs-CZ" sz="1600" b="1" dirty="0" err="1">
                <a:solidFill>
                  <a:schemeClr val="tx2">
                    <a:lumMod val="75000"/>
                  </a:schemeClr>
                </a:solidFill>
              </a:rPr>
              <a:t>year</a:t>
            </a:r>
            <a:r>
              <a:rPr lang="cs-CZ" sz="1600" b="1" dirty="0">
                <a:solidFill>
                  <a:schemeClr val="tx2">
                    <a:lumMod val="75000"/>
                  </a:schemeClr>
                </a:solidFill>
              </a:rPr>
              <a:t> in </a:t>
            </a:r>
            <a:r>
              <a:rPr lang="cs-CZ" sz="1600" b="1" dirty="0" err="1">
                <a:solidFill>
                  <a:schemeClr val="tx2">
                    <a:lumMod val="75000"/>
                  </a:schemeClr>
                </a:solidFill>
              </a:rPr>
              <a:t>Britain</a:t>
            </a:r>
            <a:r>
              <a:rPr lang="cs-CZ" sz="1600" b="1" dirty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cs-CZ" sz="1600" b="1" dirty="0"/>
          </a:p>
          <a:p>
            <a:r>
              <a:rPr lang="cs-CZ" sz="1600" b="1" dirty="0"/>
              <a:t>Autor</a:t>
            </a:r>
            <a:r>
              <a:rPr lang="cs-CZ" sz="1600" b="1" dirty="0" smtClean="0"/>
              <a:t>: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Mgr. Anna </a:t>
            </a:r>
            <a:r>
              <a:rPr lang="cs-CZ" sz="1600" b="1" dirty="0" err="1" smtClean="0">
                <a:solidFill>
                  <a:schemeClr val="tx2">
                    <a:lumMod val="75000"/>
                  </a:schemeClr>
                </a:solidFill>
              </a:rPr>
              <a:t>Špírková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cs-CZ" sz="1600" b="1" dirty="0"/>
          </a:p>
          <a:p>
            <a:r>
              <a:rPr lang="cs-CZ" sz="1600" b="1" dirty="0"/>
              <a:t>Cílová skupina</a:t>
            </a:r>
            <a:r>
              <a:rPr lang="cs-CZ" sz="1600" b="1" dirty="0" smtClean="0"/>
              <a:t>: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6. ročník</a:t>
            </a:r>
          </a:p>
          <a:p>
            <a:endParaRPr lang="cs-CZ" sz="1600" b="1" dirty="0"/>
          </a:p>
          <a:p>
            <a:r>
              <a:rPr lang="cs-CZ" sz="1600" b="1" dirty="0"/>
              <a:t>Předmět</a:t>
            </a:r>
            <a:r>
              <a:rPr lang="cs-CZ" sz="1600" b="1" dirty="0" smtClean="0"/>
              <a:t>: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Anglický jazyk</a:t>
            </a:r>
          </a:p>
          <a:p>
            <a:endParaRPr lang="cs-CZ" sz="1600" b="1" dirty="0"/>
          </a:p>
          <a:p>
            <a:r>
              <a:rPr lang="cs-CZ" sz="1600" b="1" dirty="0" smtClean="0"/>
              <a:t>Anotace:</a:t>
            </a:r>
          </a:p>
          <a:p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Lze využit  pro </a:t>
            </a:r>
            <a:r>
              <a:rPr lang="cs-CZ" sz="1600" b="1" dirty="0">
                <a:solidFill>
                  <a:schemeClr val="tx2">
                    <a:lumMod val="75000"/>
                  </a:schemeClr>
                </a:solidFill>
              </a:rPr>
              <a:t>výuku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řadových </a:t>
            </a:r>
            <a:r>
              <a:rPr lang="cs-CZ" sz="1600" b="1" dirty="0">
                <a:solidFill>
                  <a:schemeClr val="tx2">
                    <a:lumMod val="75000"/>
                  </a:schemeClr>
                </a:solidFill>
              </a:rPr>
              <a:t>číslovek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1-12 se současným zopakováním názvů měsíců v roce ( u obou pravopis a výslovnost). V prezentaci je obsažen krátký popis každého měsíce za účelem procvičení přítomného prostého času. 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Na úvodní stránce lze kliknutím na měsíc zobrazit aktuální stránku. Jednotlivé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snímky a textová pole spouštět klikáním myši nebo šipkami. Zvuk spouštět myší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. V prezentaci jsou příkazy pro klinutí na videa.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cs-CZ" sz="1600" b="1" dirty="0"/>
          </a:p>
          <a:p>
            <a:r>
              <a:rPr lang="cs-CZ" sz="1600" b="1" dirty="0"/>
              <a:t>Použité zdroje</a:t>
            </a:r>
            <a:r>
              <a:rPr lang="cs-CZ" sz="1600" b="1" dirty="0" smtClean="0"/>
              <a:t>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Klipart z nabídky </a:t>
            </a:r>
            <a:r>
              <a:rPr lang="cs-CZ" sz="1600" b="1" dirty="0" err="1" smtClean="0">
                <a:solidFill>
                  <a:schemeClr val="tx2">
                    <a:lumMod val="75000"/>
                  </a:schemeClr>
                </a:solidFill>
              </a:rPr>
              <a:t>Powerpoint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1600" b="1" dirty="0">
                <a:solidFill>
                  <a:schemeClr val="tx2">
                    <a:lumMod val="75000"/>
                  </a:schemeClr>
                </a:solidFill>
                <a:hlinkClick r:id="rId2"/>
              </a:rPr>
              <a:t>http://www.youtube.com/watch?v=EEOhuuKtFYU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http://www.youtube.com/watch?v=h7mat47yiwQ 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1600" b="1" dirty="0">
                <a:solidFill>
                  <a:schemeClr val="tx2">
                    <a:lumMod val="75000"/>
                  </a:schemeClr>
                </a:solidFill>
                <a:hlinkClick r:id="rId4"/>
              </a:rPr>
              <a:t>http://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www.youtube.com/watch?v=e940zV_PEcg&amp;feature=related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1600" b="1" dirty="0">
                <a:solidFill>
                  <a:schemeClr val="tx2">
                    <a:lumMod val="75000"/>
                  </a:schemeClr>
                </a:solidFill>
                <a:hlinkClick r:id="rId5"/>
              </a:rPr>
              <a:t>http://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  <a:hlinkClick r:id="rId5"/>
              </a:rPr>
              <a:t>www.youtube.com/watch?v=hoLCiBlrh00&amp;feature=related</a:t>
            </a:r>
            <a:endParaRPr lang="cs-CZ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HUTCHINSON, T. </a:t>
            </a:r>
            <a:r>
              <a:rPr lang="cs-CZ" sz="1600" b="1" i="1" dirty="0" smtClean="0">
                <a:solidFill>
                  <a:schemeClr val="tx2">
                    <a:lumMod val="75000"/>
                  </a:schemeClr>
                </a:solidFill>
              </a:rPr>
              <a:t>Project </a:t>
            </a:r>
            <a:r>
              <a:rPr lang="cs-CZ" sz="1600" b="1" i="1" dirty="0" err="1" smtClean="0">
                <a:solidFill>
                  <a:schemeClr val="tx2">
                    <a:lumMod val="75000"/>
                  </a:schemeClr>
                </a:solidFill>
              </a:rPr>
              <a:t>Student‘s</a:t>
            </a:r>
            <a:r>
              <a:rPr lang="cs-CZ" sz="1600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cs-CZ" sz="1600" b="1" i="1" dirty="0" err="1" smtClean="0">
                <a:solidFill>
                  <a:schemeClr val="tx2">
                    <a:lumMod val="75000"/>
                  </a:schemeClr>
                </a:solidFill>
              </a:rPr>
              <a:t>book</a:t>
            </a:r>
            <a:r>
              <a:rPr lang="cs-CZ" sz="1600" b="1" i="1" dirty="0" smtClean="0">
                <a:solidFill>
                  <a:schemeClr val="tx2">
                    <a:lumMod val="75000"/>
                  </a:schemeClr>
                </a:solidFill>
              </a:rPr>
              <a:t> 2. 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1. vyd. Oxford : Oxford University </a:t>
            </a:r>
            <a:r>
              <a:rPr lang="cs-CZ" sz="1600" b="1" dirty="0" err="1" smtClean="0">
                <a:solidFill>
                  <a:schemeClr val="tx2">
                    <a:lumMod val="75000"/>
                  </a:schemeClr>
                </a:solidFill>
              </a:rPr>
              <a:t>Press</a:t>
            </a:r>
            <a:r>
              <a:rPr lang="cs-CZ" sz="1600" b="1" dirty="0" smtClean="0">
                <a:solidFill>
                  <a:schemeClr val="tx2">
                    <a:lumMod val="75000"/>
                  </a:schemeClr>
                </a:solidFill>
              </a:rPr>
              <a:t>, 1999. ISBN 0194365239. s. 12</a:t>
            </a:r>
          </a:p>
          <a:p>
            <a:endParaRPr lang="cs-CZ" sz="1600" b="1" dirty="0"/>
          </a:p>
        </p:txBody>
      </p:sp>
      <p:sp>
        <p:nvSpPr>
          <p:cNvPr id="5" name="Obdélník 4"/>
          <p:cNvSpPr/>
          <p:nvPr/>
        </p:nvSpPr>
        <p:spPr>
          <a:xfrm>
            <a:off x="323528" y="594928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 smtClean="0"/>
              <a:t>Materiály jsou určeny pro bezplatné používání pro potřeby výuky a vzdělávání na všech typech škol a školských zařízení. Jakékoliv další využití podléhá autorskému zákonu.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4123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09936" y="5733256"/>
            <a:ext cx="7324128" cy="1017240"/>
          </a:xfrm>
        </p:spPr>
        <p:txBody>
          <a:bodyPr>
            <a:prstTxWarp prst="textDeflateBottom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 </a:t>
            </a:r>
            <a:r>
              <a:rPr lang="cs-CZ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typical</a:t>
            </a:r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year</a:t>
            </a:r>
            <a:r>
              <a:rPr lang="cs-C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in </a:t>
            </a:r>
            <a:r>
              <a:rPr lang="cs-CZ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Britain</a:t>
            </a:r>
            <a:endParaRPr lang="cs-CZ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98680" y="2104256"/>
            <a:ext cx="2389144" cy="370100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4" action="ppaction://hlinksldjump"/>
              </a:rPr>
              <a:t>January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5" action="ppaction://hlinksldjump"/>
              </a:rPr>
              <a:t>February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6" action="ppaction://hlinksldjump"/>
              </a:rPr>
              <a:t>March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7" action="ppaction://hlinksldjump"/>
              </a:rPr>
              <a:t>April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8" action="ppaction://hlinksldjump"/>
              </a:rPr>
              <a:t>May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9" action="ppaction://hlinksldjump"/>
              </a:rPr>
              <a:t>June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4338" name="Picture 2" descr="C:\Users\ProBook03\AppData\Local\Microsoft\Windows\Temporary Internet Files\Content.IE5\ZAQN9UZM\MM900219099[1]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798" y="2564904"/>
            <a:ext cx="2816404" cy="22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ástupný symbol pro obsah 2"/>
          <p:cNvSpPr txBox="1">
            <a:spLocks/>
          </p:cNvSpPr>
          <p:nvPr/>
        </p:nvSpPr>
        <p:spPr>
          <a:xfrm>
            <a:off x="6300192" y="2104256"/>
            <a:ext cx="2705472" cy="3845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7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11" action="ppaction://hlinksldjump"/>
              </a:rPr>
              <a:t>July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 startAt="7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12" action="ppaction://hlinksldjump"/>
              </a:rPr>
              <a:t>August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 startAt="7"/>
            </a:pP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13" action="ppaction://hlinksldjump"/>
              </a:rPr>
              <a:t>September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 startAt="7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14" action="ppaction://hlinksldjump"/>
              </a:rPr>
              <a:t>October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 startAt="7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15" action="ppaction://hlinksldjump"/>
              </a:rPr>
              <a:t>November</a:t>
            </a:r>
            <a:endParaRPr lang="cs-CZ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514350" indent="-514350">
              <a:buFont typeface="+mj-lt"/>
              <a:buAutoNum type="arabicPeriod" startAt="7"/>
            </a:pPr>
            <a:r>
              <a:rPr lang="cs-CZ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hlinkClick r:id="rId16" action="ppaction://hlinksldjump"/>
              </a:rPr>
              <a:t>December</a:t>
            </a:r>
            <a:endParaRPr lang="cs-CZ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1691680" y="206409"/>
            <a:ext cx="5760640" cy="2016526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Months</a:t>
            </a:r>
            <a:endParaRPr lang="cs-CZ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Ordinal</a:t>
            </a:r>
            <a:r>
              <a:rPr lang="cs-C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cs-CZ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numbers</a:t>
            </a:r>
            <a:endParaRPr lang="cs-C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12 Months (are in a year) 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1231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6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223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0384" y="5301208"/>
            <a:ext cx="8003232" cy="19949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back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after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Christmas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Sometimes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it‘s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snows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sledging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in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park.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C:\Users\ProBook03\AppData\Local\Microsoft\Windows\Temporary Internet Files\Content.IE5\3E63HIZP\MC90043461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5739"/>
            <a:ext cx="4032448" cy="214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January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first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month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of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year</a:t>
            </a:r>
            <a:r>
              <a:rPr lang="cs-CZ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cs-CZ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707904" y="548680"/>
            <a:ext cx="864096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" name="01_januar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9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8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February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is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the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second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month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of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the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cs-CZ" sz="36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year</a:t>
            </a:r>
            <a:r>
              <a:rPr lang="cs-CZ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.</a:t>
            </a:r>
            <a:endParaRPr lang="cs-CZ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4" name="Picture 2" descr="C:\Users\ProBook03\AppData\Local\Microsoft\Windows\Temporary Internet Files\Content.IE5\3E63HIZP\MC90043461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5739"/>
            <a:ext cx="4032448" cy="214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/>
          <p:nvPr/>
        </p:nvSpPr>
        <p:spPr>
          <a:xfrm>
            <a:off x="3536112" y="548680"/>
            <a:ext cx="1423705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70384" y="5301208"/>
            <a:ext cx="8003232" cy="19949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week‘s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for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half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term.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usually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skiing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in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mountains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02_februar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1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1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March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is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the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third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month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of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the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cs-CZ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year</a:t>
            </a:r>
            <a:r>
              <a:rPr lang="cs-CZ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cs-CZ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" name="03_march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7868" y="12288"/>
            <a:ext cx="608400" cy="608400"/>
          </a:xfrm>
        </p:spPr>
      </p:pic>
      <p:pic>
        <p:nvPicPr>
          <p:cNvPr id="4098" name="Picture 2" descr="C:\Users\ProBook03\AppData\Local\Microsoft\Windows\Temporary Internet Files\Content.IE5\ZAQN9UZM\MC900434619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3911"/>
            <a:ext cx="4032448" cy="215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491880" y="548680"/>
            <a:ext cx="1008112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March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is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boring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month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don‘t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 do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anything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special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rains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lot and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‘s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very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windy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5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7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April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is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fourth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month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of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cs-CZ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year</a:t>
            </a:r>
            <a:r>
              <a:rPr lang="cs-CZ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cs-CZ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04_april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9372" y="14748"/>
            <a:ext cx="608400" cy="608400"/>
          </a:xfrm>
        </p:spPr>
      </p:pic>
      <p:pic>
        <p:nvPicPr>
          <p:cNvPr id="5122" name="Picture 2" descr="C:\Users\ProBook03\AppData\Local\Microsoft\Windows\Temporary Internet Files\Content.IE5\3E63HIZP\MC90043462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9168"/>
            <a:ext cx="4032448" cy="213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200391" y="548680"/>
            <a:ext cx="1286578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two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weeks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‘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for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Easter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get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Easter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eggs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Mmm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-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lot‘s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lovely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chocolate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60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4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May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is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fifth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month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of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cs-CZ" sz="3600" b="1" dirty="0" err="1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year</a:t>
            </a:r>
            <a:r>
              <a:rPr lang="cs-CZ" sz="3600" b="1" dirty="0" smtClean="0">
                <a:ln w="190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cs-CZ" sz="3600" b="1" dirty="0">
              <a:ln w="19050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05_may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0"/>
            <a:ext cx="609600" cy="609600"/>
          </a:xfrm>
        </p:spPr>
      </p:pic>
      <p:pic>
        <p:nvPicPr>
          <p:cNvPr id="6146" name="Picture 2" descr="C:\Users\ProBook03\AppData\Local\Microsoft\Windows\Temporary Internet Files\Content.IE5\1TTM0Y71\MC90043462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55739"/>
            <a:ext cx="4032448" cy="214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343707" y="548680"/>
            <a:ext cx="950506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May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is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very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beautiful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month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. At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end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it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week‘s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holiday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for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half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term.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40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3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June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is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the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rgbClr val="FF0000">
                    <a:alpha val="50000"/>
                  </a:srgb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sixth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month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of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the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</a:t>
            </a:r>
            <a:r>
              <a:rPr lang="cs-CZ" sz="3600" b="1" spc="200" dirty="0" err="1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year</a:t>
            </a:r>
            <a:r>
              <a:rPr lang="cs-CZ" sz="3600" b="1" spc="200" dirty="0" smtClean="0">
                <a:ln w="29210">
                  <a:solidFill>
                    <a:schemeClr val="accent3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.</a:t>
            </a:r>
            <a:endParaRPr lang="cs-CZ" sz="3600" b="1" spc="200" dirty="0">
              <a:ln w="29210">
                <a:solidFill>
                  <a:schemeClr val="accent3"/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4" name="06_june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4893" y="0"/>
            <a:ext cx="609600" cy="609600"/>
          </a:xfrm>
        </p:spPr>
      </p:pic>
      <p:pic>
        <p:nvPicPr>
          <p:cNvPr id="7170" name="Picture 2" descr="C:\Users\ProBook03\AppData\Local\Microsoft\Windows\Temporary Internet Files\Content.IE5\ZAQN9UZM\MC90043462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357344"/>
            <a:ext cx="4032446" cy="214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3173628" y="548680"/>
            <a:ext cx="1150113" cy="7200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570384" y="5301208"/>
            <a:ext cx="8003232" cy="199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weather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is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warm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and sunny. He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have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our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sports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day</a:t>
            </a:r>
            <a:r>
              <a:rPr lang="cs-CZ" sz="2800" b="1" dirty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and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we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</a:rPr>
              <a:t>go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on a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school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trip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to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the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zoo </a:t>
            </a:r>
            <a:r>
              <a:rPr lang="cs-CZ" sz="2800" b="1" dirty="0" err="1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or</a:t>
            </a:r>
            <a:r>
              <a:rPr lang="cs-CZ" sz="2800" b="1" dirty="0" smtClean="0">
                <a:ln w="10541" cmpd="sng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 a museum.</a:t>
            </a:r>
            <a:endParaRPr lang="cs-CZ" sz="2800" b="1" dirty="0">
              <a:ln w="10541" cmpd="sng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14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8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658</Words>
  <Application>Microsoft Office PowerPoint</Application>
  <PresentationFormat>Předvádění na obrazovce (4:3)</PresentationFormat>
  <Paragraphs>109</Paragraphs>
  <Slides>18</Slides>
  <Notes>1</Notes>
  <HiddenSlides>0</HiddenSlides>
  <MMClips>13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systému Office</vt:lpstr>
      <vt:lpstr>Prezentace aplikace PowerPoint</vt:lpstr>
      <vt:lpstr>Prezentace aplikace PowerPoint</vt:lpstr>
      <vt:lpstr>A typical year in Britain</vt:lpstr>
      <vt:lpstr>January is the first month of the year.</vt:lpstr>
      <vt:lpstr>February is the second month of the year.</vt:lpstr>
      <vt:lpstr>March is the third month of the year.</vt:lpstr>
      <vt:lpstr>April is the fourth month of the year.</vt:lpstr>
      <vt:lpstr>May is the fifth month of the year.</vt:lpstr>
      <vt:lpstr>June is the sixth month of the year.</vt:lpstr>
      <vt:lpstr>July is the seventh month of the year.</vt:lpstr>
      <vt:lpstr>August is the eighth month of the year.</vt:lpstr>
      <vt:lpstr>September is the ninth month of the year.</vt:lpstr>
      <vt:lpstr>October is the tenth month of the year.</vt:lpstr>
      <vt:lpstr>November is the eleventh month of the year.</vt:lpstr>
      <vt:lpstr>December is the twelfth month of the year.</vt:lpstr>
      <vt:lpstr>Numbers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ProBook03</dc:creator>
  <cp:lastModifiedBy>ProBook03</cp:lastModifiedBy>
  <cp:revision>48</cp:revision>
  <dcterms:created xsi:type="dcterms:W3CDTF">2011-10-06T17:18:29Z</dcterms:created>
  <dcterms:modified xsi:type="dcterms:W3CDTF">2011-10-13T12:41:27Z</dcterms:modified>
</cp:coreProperties>
</file>