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336" r:id="rId2"/>
    <p:sldId id="334" r:id="rId3"/>
    <p:sldId id="326" r:id="rId4"/>
    <p:sldId id="325" r:id="rId5"/>
    <p:sldId id="324" r:id="rId6"/>
    <p:sldId id="322" r:id="rId7"/>
    <p:sldId id="329" r:id="rId8"/>
    <p:sldId id="330" r:id="rId9"/>
    <p:sldId id="331" r:id="rId10"/>
    <p:sldId id="332" r:id="rId11"/>
    <p:sldId id="327" r:id="rId12"/>
    <p:sldId id="338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Styl Středně sytá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6D9F66E-5EB9-4882-86FB-DCBF35E3C3E4}" styleName="Střední styl 4 – zvýraznění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1D9F4-0A93-4988-9B34-1ED0DD84BDA3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23A52-AFE1-4A81-A823-EFA6A68256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1974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3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98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01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1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819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33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435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671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077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70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68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11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19%20&#268;j%20-%20K.%20May%20-%20pracovn&#237;%20list%20-%20uk&#225;zka.doc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wmf"/><Relationship Id="rId5" Type="http://schemas.openxmlformats.org/officeDocument/2006/relationships/image" Target="../media/image5.jpeg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Příběhy pro děti – K. May</a:t>
            </a:r>
            <a:endParaRPr lang="cs-CZ" sz="4800" b="1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prstClr val="black"/>
                </a:solidFill>
              </a:rPr>
              <a:t>Základní škola a Mateřská škola, Liberec, Barvířská 38/6, příspěvková organizace</a:t>
            </a:r>
            <a:endParaRPr lang="cs-CZ" sz="1600" dirty="0">
              <a:solidFill>
                <a:prstClr val="black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prstClr val="black"/>
                </a:solidFill>
              </a:rPr>
              <a:t>Název :      </a:t>
            </a:r>
            <a:r>
              <a:rPr lang="cs-CZ" sz="1600" b="1" dirty="0" smtClean="0">
                <a:solidFill>
                  <a:prstClr val="black"/>
                </a:solidFill>
              </a:rPr>
              <a:t>VY_32_inovace_19 Český jazyk a literatura </a:t>
            </a:r>
            <a:r>
              <a:rPr lang="cs-CZ" sz="1600" b="1" dirty="0">
                <a:solidFill>
                  <a:prstClr val="black"/>
                </a:solidFill>
              </a:rPr>
              <a:t>– </a:t>
            </a:r>
            <a:r>
              <a:rPr lang="cs-CZ" sz="1600" b="1" dirty="0" smtClean="0">
                <a:solidFill>
                  <a:prstClr val="black"/>
                </a:solidFill>
              </a:rPr>
              <a:t>Na počátku prý stálo slovo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Autor:        Iveta </a:t>
            </a:r>
            <a:r>
              <a:rPr lang="cs-CZ" sz="1600" dirty="0" err="1" smtClean="0">
                <a:solidFill>
                  <a:prstClr val="black"/>
                </a:solidFill>
              </a:rPr>
              <a:t>Loumová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Období:     Květen  2012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Věková skupina:      </a:t>
            </a:r>
            <a:r>
              <a:rPr lang="cs-CZ" sz="1600" dirty="0">
                <a:solidFill>
                  <a:prstClr val="black"/>
                </a:solidFill>
              </a:rPr>
              <a:t>6</a:t>
            </a:r>
            <a:r>
              <a:rPr lang="cs-CZ" sz="1600" dirty="0" smtClean="0">
                <a:solidFill>
                  <a:prstClr val="black"/>
                </a:solidFill>
              </a:rPr>
              <a:t>. ročník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Tematická oblast:    </a:t>
            </a:r>
            <a:r>
              <a:rPr lang="cs-CZ" sz="1600" dirty="0">
                <a:solidFill>
                  <a:prstClr val="black"/>
                </a:solidFill>
              </a:rPr>
              <a:t>Č</a:t>
            </a:r>
            <a:r>
              <a:rPr lang="cs-CZ" sz="1600" dirty="0" smtClean="0">
                <a:solidFill>
                  <a:prstClr val="black"/>
                </a:solidFill>
              </a:rPr>
              <a:t>eský jazyk a literatura – epické žánry</a:t>
            </a:r>
          </a:p>
          <a:p>
            <a:r>
              <a:rPr lang="cs-CZ" sz="1600" dirty="0">
                <a:solidFill>
                  <a:prstClr val="black"/>
                </a:solidFill>
              </a:rPr>
              <a:t>Anotace</a:t>
            </a:r>
            <a:r>
              <a:rPr lang="cs-CZ" sz="1600" dirty="0" smtClean="0">
                <a:solidFill>
                  <a:prstClr val="black"/>
                </a:solidFill>
              </a:rPr>
              <a:t>:    </a:t>
            </a:r>
            <a:r>
              <a:rPr lang="cs-CZ" sz="1600" dirty="0">
                <a:solidFill>
                  <a:prstClr val="black"/>
                </a:solidFill>
              </a:rPr>
              <a:t>Představení  života a </a:t>
            </a:r>
            <a:r>
              <a:rPr lang="cs-CZ" sz="1600" dirty="0" smtClean="0">
                <a:solidFill>
                  <a:prstClr val="black"/>
                </a:solidFill>
              </a:rPr>
              <a:t>díla </a:t>
            </a:r>
            <a:r>
              <a:rPr lang="cs-CZ" sz="1600" dirty="0">
                <a:solidFill>
                  <a:prstClr val="black"/>
                </a:solidFill>
              </a:rPr>
              <a:t>Karla Maye</a:t>
            </a:r>
            <a:r>
              <a:rPr lang="cs-CZ" sz="1600" dirty="0" smtClean="0">
                <a:solidFill>
                  <a:prstClr val="black"/>
                </a:solidFill>
              </a:rPr>
              <a:t>, křížovky, pracovního listu.</a:t>
            </a:r>
            <a:endParaRPr lang="cs-CZ" sz="1600" dirty="0">
              <a:solidFill>
                <a:prstClr val="black"/>
              </a:solidFill>
            </a:endParaRPr>
          </a:p>
          <a:p>
            <a:endParaRPr lang="cs-CZ" sz="1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437112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102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2980927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</a:t>
            </a:r>
            <a:r>
              <a:rPr lang="cs-CZ" sz="3600" b="1" dirty="0" smtClean="0">
                <a:solidFill>
                  <a:srgbClr val="0000CC"/>
                </a:solidFill>
              </a:rPr>
              <a:t>Bez čeho se Mayovi hrdinové neobešli: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3600" b="1" dirty="0" smtClean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5400" b="1" dirty="0">
                <a:solidFill>
                  <a:srgbClr val="AD0101"/>
                </a:solidFill>
              </a:rPr>
              <a:t>Karel May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179512" y="2492896"/>
            <a:ext cx="89644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3600" b="1" u="sng" dirty="0" smtClean="0"/>
              <a:t>HATÁTITLÁ A ILČI </a:t>
            </a:r>
            <a:r>
              <a:rPr lang="cs-CZ" sz="3600" b="1" dirty="0" smtClean="0"/>
              <a:t>– koně, kteří původně patřili </a:t>
            </a:r>
            <a:r>
              <a:rPr lang="cs-CZ" sz="3600" b="1" dirty="0" err="1" smtClean="0"/>
              <a:t>Vinnetuovi</a:t>
            </a:r>
            <a:r>
              <a:rPr lang="cs-CZ" sz="3600" b="1" dirty="0" smtClean="0"/>
              <a:t>. Prvního z nich Vinnetou daroval svému pokrevnímu bratrovi. Jejich jména </a:t>
            </a:r>
          </a:p>
          <a:p>
            <a:pPr algn="just"/>
            <a:r>
              <a:rPr lang="cs-CZ" sz="3600" b="1" dirty="0" smtClean="0"/>
              <a:t>v jazyce Apačů znamenají </a:t>
            </a:r>
            <a:r>
              <a:rPr lang="cs-CZ" sz="3600" b="1" u="sng" dirty="0" smtClean="0"/>
              <a:t>blesk a vítr.</a:t>
            </a:r>
            <a:r>
              <a:rPr lang="cs-CZ" sz="3600" b="1" dirty="0" smtClean="0"/>
              <a:t> </a:t>
            </a:r>
            <a:endParaRPr lang="cs-CZ" sz="3600" b="1" dirty="0"/>
          </a:p>
        </p:txBody>
      </p:sp>
      <p:pic>
        <p:nvPicPr>
          <p:cNvPr id="2" name="Picture 2" descr="C:\Users\Uživatel\AppData\Local\Microsoft\Windows\Temporary Internet Files\Content.IE5\4RYR2SCC\MC90032560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514746"/>
            <a:ext cx="3675563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133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3845024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3" name="TextovéPole 2"/>
          <p:cNvSpPr txBox="1"/>
          <p:nvPr/>
        </p:nvSpPr>
        <p:spPr>
          <a:xfrm>
            <a:off x="320017" y="1628800"/>
            <a:ext cx="87484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3600" b="1" dirty="0" smtClean="0"/>
              <a:t>Postava </a:t>
            </a:r>
            <a:r>
              <a:rPr lang="cs-CZ" sz="3600" b="1" dirty="0"/>
              <a:t>Vinnetoua se stala znovu velmi populární po roce 1962, kdy byl natočen jeden z nejznámějších filmů inspirovaných dílem Karla Maye Poklad na Stříbrném jezeře. V tomto a několika následujících filmových zpracováních mu propůjčil tvář francouzský herec </a:t>
            </a:r>
            <a:r>
              <a:rPr lang="cs-CZ" sz="3600" b="1" dirty="0" err="1"/>
              <a:t>Pierre</a:t>
            </a:r>
            <a:r>
              <a:rPr lang="cs-CZ" sz="3600" b="1" dirty="0"/>
              <a:t> </a:t>
            </a:r>
            <a:r>
              <a:rPr lang="cs-CZ" sz="3600" b="1" dirty="0" err="1"/>
              <a:t>Brice</a:t>
            </a:r>
            <a:r>
              <a:rPr lang="cs-CZ" sz="3600" b="1" dirty="0"/>
              <a:t>.</a:t>
            </a:r>
            <a:endParaRPr lang="cs-CZ" sz="3600" b="1" dirty="0">
              <a:solidFill>
                <a:srgbClr val="006600"/>
              </a:solidFill>
            </a:endParaRPr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5400" b="1" dirty="0">
                <a:solidFill>
                  <a:srgbClr val="AD0101"/>
                </a:solidFill>
              </a:rPr>
              <a:t>Karel May</a:t>
            </a:r>
            <a:endParaRPr lang="cs-CZ" dirty="0"/>
          </a:p>
        </p:txBody>
      </p:sp>
      <p:pic>
        <p:nvPicPr>
          <p:cNvPr id="2" name="Picture 2" descr="C:\Users\Uživatel\AppData\Local\Microsoft\Windows\Temporary Internet Files\Content.IE5\XP98KUCS\MC90002889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927147"/>
            <a:ext cx="2045075" cy="1930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40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528" y="692696"/>
            <a:ext cx="7344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solidFill>
                  <a:prstClr val="black"/>
                </a:solidFill>
              </a:rPr>
              <a:t>Zdroj použité literatury:</a:t>
            </a:r>
          </a:p>
          <a:p>
            <a:r>
              <a:rPr lang="cs-CZ" sz="1400" dirty="0" smtClean="0"/>
              <a:t>MĚCHUROVÁ</a:t>
            </a:r>
            <a:r>
              <a:rPr lang="cs-CZ" sz="1400" dirty="0"/>
              <a:t>, Albína. </a:t>
            </a:r>
            <a:r>
              <a:rPr lang="cs-CZ" sz="1400" i="1" dirty="0"/>
              <a:t>Čítanka pro 6. ročník ZŠ a </a:t>
            </a:r>
            <a:r>
              <a:rPr lang="cs-CZ" sz="1400" i="1" dirty="0" smtClean="0"/>
              <a:t>primu </a:t>
            </a:r>
            <a:r>
              <a:rPr lang="cs-CZ" sz="1400" i="1" dirty="0"/>
              <a:t>VG</a:t>
            </a:r>
            <a:r>
              <a:rPr lang="cs-CZ" sz="1400" dirty="0" smtClean="0"/>
              <a:t>. </a:t>
            </a:r>
            <a:r>
              <a:rPr lang="cs-CZ" sz="1400" dirty="0"/>
              <a:t>Havlíčkův Brod: Fragment, 1997. ISBN 80-7200-121-3. </a:t>
            </a:r>
            <a:endParaRPr lang="cs-CZ" sz="1400" dirty="0">
              <a:solidFill>
                <a:prstClr val="black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23528" y="1268760"/>
            <a:ext cx="864096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1200" dirty="0" smtClean="0">
              <a:solidFill>
                <a:prstClr val="black"/>
              </a:solidFill>
            </a:endParaRPr>
          </a:p>
          <a:p>
            <a:endParaRPr lang="cs-CZ" sz="1200" dirty="0">
              <a:solidFill>
                <a:prstClr val="black"/>
              </a:solidFill>
            </a:endParaRPr>
          </a:p>
          <a:p>
            <a:endParaRPr lang="cs-CZ" sz="1200" dirty="0" smtClean="0">
              <a:solidFill>
                <a:prstClr val="black"/>
              </a:solidFill>
            </a:endParaRPr>
          </a:p>
          <a:p>
            <a:endParaRPr lang="cs-CZ" sz="1200" dirty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Zdroj </a:t>
            </a:r>
            <a:r>
              <a:rPr lang="cs-CZ" sz="1400" dirty="0">
                <a:solidFill>
                  <a:prstClr val="black"/>
                </a:solidFill>
              </a:rPr>
              <a:t>obrázků: </a:t>
            </a:r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Galerie </a:t>
            </a:r>
            <a:r>
              <a:rPr lang="cs-CZ" sz="1400" dirty="0">
                <a:solidFill>
                  <a:prstClr val="black"/>
                </a:solidFill>
              </a:rPr>
              <a:t>Microsoft Office</a:t>
            </a: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12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/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dirty="0">
                <a:solidFill>
                  <a:schemeClr val="accent1"/>
                </a:solidFill>
              </a:rPr>
              <a:t/>
            </a:r>
            <a:br>
              <a:rPr lang="cs-CZ" sz="5400" b="1" dirty="0">
                <a:solidFill>
                  <a:schemeClr val="accent1"/>
                </a:solidFill>
              </a:rPr>
            </a:br>
            <a:r>
              <a:rPr lang="cs-CZ" sz="5400" b="1" dirty="0" smtClean="0">
                <a:solidFill>
                  <a:schemeClr val="accent1"/>
                </a:solidFill>
              </a:rPr>
              <a:t/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dirty="0">
                <a:solidFill>
                  <a:schemeClr val="accent1"/>
                </a:solidFill>
              </a:rPr>
              <a:t/>
            </a:r>
            <a:br>
              <a:rPr lang="cs-CZ" sz="5400" b="1" dirty="0">
                <a:solidFill>
                  <a:schemeClr val="accent1"/>
                </a:solidFill>
              </a:rPr>
            </a:br>
            <a:r>
              <a:rPr lang="cs-CZ" sz="5400" b="1" dirty="0" smtClean="0">
                <a:solidFill>
                  <a:schemeClr val="accent1"/>
                </a:solidFill>
              </a:rPr>
              <a:t>Práce s textem – </a:t>
            </a:r>
            <a:r>
              <a:rPr lang="cs-CZ" sz="5400" b="1" dirty="0" err="1" smtClean="0">
                <a:solidFill>
                  <a:schemeClr val="accent1"/>
                </a:solidFill>
              </a:rPr>
              <a:t>prac</a:t>
            </a:r>
            <a:r>
              <a:rPr lang="cs-CZ" sz="5400" b="1" dirty="0" smtClean="0">
                <a:solidFill>
                  <a:schemeClr val="accent1"/>
                </a:solidFill>
              </a:rPr>
              <a:t>. list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dirty="0">
                <a:solidFill>
                  <a:schemeClr val="accent1"/>
                </a:solidFill>
              </a:rPr>
              <a:t/>
            </a:r>
            <a:br>
              <a:rPr lang="cs-CZ" sz="5400" b="1" dirty="0">
                <a:solidFill>
                  <a:schemeClr val="accent1"/>
                </a:solidFill>
              </a:rPr>
            </a:br>
            <a:r>
              <a:rPr lang="cs-CZ" sz="5400" b="1" dirty="0" smtClean="0">
                <a:solidFill>
                  <a:schemeClr val="accent1"/>
                </a:solidFill>
              </a:rPr>
              <a:t/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dirty="0">
                <a:solidFill>
                  <a:schemeClr val="accent1"/>
                </a:solidFill>
              </a:rPr>
              <a:t/>
            </a:r>
            <a:br>
              <a:rPr lang="cs-CZ" sz="5400" b="1" dirty="0">
                <a:solidFill>
                  <a:schemeClr val="accent1"/>
                </a:solidFill>
              </a:rPr>
            </a:br>
            <a:r>
              <a:rPr lang="cs-CZ" sz="5400" b="1" dirty="0" smtClean="0">
                <a:solidFill>
                  <a:schemeClr val="accent1"/>
                </a:solidFill>
              </a:rPr>
              <a:t>                       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endParaRPr lang="cs-CZ" sz="5400" b="1" u="sng" dirty="0">
              <a:solidFill>
                <a:srgbClr val="0000CC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807" y="865210"/>
            <a:ext cx="4405193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Uživatel\AppData\Local\Microsoft\Windows\Temporary Internet Files\Content.IE5\UMSQV6I2\MC90033192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904" y="5518384"/>
            <a:ext cx="4211959" cy="126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Uživatel\AppData\Local\Microsoft\Windows\Temporary Internet Files\Content.IE5\4RYR2SCC\MP900180710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0" y="3991372"/>
            <a:ext cx="4365423" cy="2866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živatel\AppData\Local\Microsoft\Windows\Temporary Internet Files\Content.IE5\XP98KUCS\MC900030430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529" y="1196752"/>
            <a:ext cx="2652923" cy="2434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ovéPole 6"/>
          <p:cNvSpPr txBox="1"/>
          <p:nvPr/>
        </p:nvSpPr>
        <p:spPr>
          <a:xfrm flipH="1">
            <a:off x="2296515" y="3284984"/>
            <a:ext cx="1699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/>
              <a:t>chřestýš</a:t>
            </a:r>
            <a:endParaRPr lang="cs-CZ" sz="2800" b="1" dirty="0"/>
          </a:p>
        </p:txBody>
      </p:sp>
      <p:sp>
        <p:nvSpPr>
          <p:cNvPr id="8" name="TextovéPole 7"/>
          <p:cNvSpPr txBox="1"/>
          <p:nvPr/>
        </p:nvSpPr>
        <p:spPr>
          <a:xfrm rot="10800000" flipV="1">
            <a:off x="5508104" y="4455695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/>
              <a:t>dikobraz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299848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021488" cy="72008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Karel May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endParaRPr lang="cs-CZ" sz="5400" b="1" u="sng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073427"/>
          </a:xfrm>
        </p:spPr>
        <p:txBody>
          <a:bodyPr>
            <a:normAutofit fontScale="92500" lnSpcReduction="10000"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300" b="1" dirty="0" smtClean="0"/>
              <a:t>I sto let po smrti je jedním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300" b="1" dirty="0" smtClean="0"/>
              <a:t>z nejprodávanějších spisovatelů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300" b="1" dirty="0" smtClean="0"/>
              <a:t>všech dob. </a:t>
            </a:r>
          </a:p>
          <a:p>
            <a:pPr>
              <a:buClr>
                <a:schemeClr val="accent6"/>
              </a:buClr>
              <a:buFont typeface="Wingdings" pitchFamily="2" charset="2"/>
              <a:buChar char="ü"/>
            </a:pPr>
            <a:r>
              <a:rPr lang="cs-CZ" sz="4300" b="1" dirty="0" smtClean="0"/>
              <a:t>Proč autor Vinnetoua zažil to, co </a:t>
            </a:r>
            <a:r>
              <a:rPr lang="cs-CZ" sz="4300" b="1" dirty="0"/>
              <a:t>B</a:t>
            </a:r>
            <a:r>
              <a:rPr lang="cs-CZ" sz="4300" b="1" dirty="0" smtClean="0"/>
              <a:t>eatles nebo Elvis </a:t>
            </a:r>
            <a:r>
              <a:rPr lang="cs-CZ" sz="4300" b="1" dirty="0" err="1" smtClean="0"/>
              <a:t>Presley</a:t>
            </a:r>
            <a:r>
              <a:rPr lang="cs-CZ" sz="4300" b="1" dirty="0" smtClean="0"/>
              <a:t>? </a:t>
            </a:r>
          </a:p>
          <a:p>
            <a:pPr>
              <a:buClr>
                <a:schemeClr val="accent6"/>
              </a:buClr>
              <a:buFont typeface="Wingdings" pitchFamily="2" charset="2"/>
              <a:buChar char="ü"/>
            </a:pPr>
            <a:r>
              <a:rPr lang="cs-CZ" sz="4300" b="1" dirty="0" smtClean="0"/>
              <a:t>Proč nikdy nedobyl Ameriku, a hlavně v čem je i po tolika letech jeho síla, i když už dávno víme, že lhal?            </a:t>
            </a:r>
            <a:endParaRPr lang="cs-CZ" sz="4300" b="1" u="sng" dirty="0"/>
          </a:p>
        </p:txBody>
      </p:sp>
      <p:pic>
        <p:nvPicPr>
          <p:cNvPr id="3" name="Picture 2" descr="C:\Users\Uživatel\AppData\Local\Microsoft\Windows\Temporary Internet Files\Content.IE5\0MX729P7\MC90039816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39" y="0"/>
            <a:ext cx="2414515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63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Karel May </a:t>
            </a:r>
            <a:endParaRPr lang="cs-CZ" sz="5400" b="1" u="sng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70554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Vinnetou ( 3 díly)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Poklad na Stříbrném jezeře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Syn lovce medvědů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Divokým Kurdistánem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Petrolejový princ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/>
              <a:t>P</a:t>
            </a:r>
            <a:r>
              <a:rPr lang="cs-CZ" sz="4400" b="1" dirty="0" smtClean="0"/>
              <a:t>ouští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6000" b="1" dirty="0"/>
          </a:p>
        </p:txBody>
      </p:sp>
      <p:pic>
        <p:nvPicPr>
          <p:cNvPr id="5" name="Picture 3" descr="C:\Users\Uživatel\AppData\Local\Microsoft\Windows\Temporary Internet Files\Content.IE5\0MX729P7\MC90022910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844" y="188640"/>
            <a:ext cx="2718384" cy="339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Uživatel\AppData\Local\Microsoft\Windows\Temporary Internet Files\Content.IE5\4RYR2SCC\MC90002058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81102"/>
            <a:ext cx="2808312" cy="320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95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Karel May</a:t>
            </a:r>
            <a:endParaRPr lang="cs-CZ" sz="5400" b="1" u="sng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lnSpcReduction="10000"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3600" b="1" dirty="0" smtClean="0"/>
              <a:t>Narodil se v německém </a:t>
            </a:r>
            <a:r>
              <a:rPr lang="cs-CZ" sz="3600" b="1" dirty="0" err="1" smtClean="0"/>
              <a:t>Ernstthalu</a:t>
            </a:r>
            <a:r>
              <a:rPr lang="cs-CZ" sz="3600" b="1" dirty="0" smtClean="0"/>
              <a:t>.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es-ES" sz="3600" b="1" dirty="0"/>
              <a:t>Svá díla píše ve 2. polovině 19. století</a:t>
            </a:r>
            <a:r>
              <a:rPr lang="es-ES" sz="3600" b="1" dirty="0" smtClean="0"/>
              <a:t>.</a:t>
            </a:r>
            <a:endParaRPr lang="cs-CZ" sz="3600" b="1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cs-CZ" sz="3600" b="1" dirty="0" smtClean="0"/>
              <a:t>Desítky miliónů čtenářů ho považují za muže, který vše, o čem píše, sám prožil.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3600" b="1" dirty="0" smtClean="0"/>
              <a:t>Stává se evropskou hvězdou, masově se prodávají jeho plakáty, snímky,…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3600" b="1" dirty="0" smtClean="0">
                <a:solidFill>
                  <a:srgbClr val="C00000"/>
                </a:solidFill>
              </a:rPr>
              <a:t>Nakonec se svět dozví, že „oblíbený světoběžník“ až do roku 1898 z </a:t>
            </a:r>
            <a:r>
              <a:rPr lang="cs-CZ" sz="3600" b="1" dirty="0">
                <a:solidFill>
                  <a:srgbClr val="C00000"/>
                </a:solidFill>
              </a:rPr>
              <a:t>E</a:t>
            </a:r>
            <a:r>
              <a:rPr lang="cs-CZ" sz="3600" b="1" dirty="0" smtClean="0">
                <a:solidFill>
                  <a:srgbClr val="C00000"/>
                </a:solidFill>
              </a:rPr>
              <a:t>vropy nevytáhl paty.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3600" b="1" dirty="0" smtClean="0"/>
          </a:p>
          <a:p>
            <a:pPr marL="0" indent="0">
              <a:buClr>
                <a:schemeClr val="accent6"/>
              </a:buClr>
              <a:buNone/>
            </a:pPr>
            <a:endParaRPr lang="cs-CZ" sz="4400" b="1" dirty="0" smtClean="0"/>
          </a:p>
          <a:p>
            <a:pPr marL="0" indent="0">
              <a:buClr>
                <a:schemeClr val="accent6"/>
              </a:buClr>
              <a:buNone/>
            </a:pPr>
            <a:endParaRPr lang="cs-CZ" sz="6000" b="1" u="sng" dirty="0"/>
          </a:p>
        </p:txBody>
      </p:sp>
      <p:pic>
        <p:nvPicPr>
          <p:cNvPr id="3" name="Picture 2" descr="C:\Users\Uživatel\AppData\Local\Microsoft\Windows\Temporary Internet Files\Content.IE5\0MX729P7\MC90029376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4595"/>
            <a:ext cx="2174957" cy="2286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60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709119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</a:t>
            </a:r>
            <a:r>
              <a:rPr lang="cs-CZ" sz="3600" b="1" dirty="0" smtClean="0">
                <a:solidFill>
                  <a:srgbClr val="0000CC"/>
                </a:solidFill>
              </a:rPr>
              <a:t>Bez čeho se Mayovi hrdinové neobešli: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3600" b="1" dirty="0" smtClean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415868" y="332656"/>
            <a:ext cx="8229600" cy="1143000"/>
          </a:xfrm>
        </p:spPr>
        <p:txBody>
          <a:bodyPr/>
          <a:lstStyle/>
          <a:p>
            <a:r>
              <a:rPr lang="cs-CZ" sz="5400" b="1" dirty="0">
                <a:solidFill>
                  <a:srgbClr val="AD0101"/>
                </a:solidFill>
              </a:rPr>
              <a:t>Karel May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394761" y="2492896"/>
            <a:ext cx="79208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3600" b="1" u="sng" dirty="0" smtClean="0"/>
              <a:t>MEDVĚDOBIJKA</a:t>
            </a:r>
            <a:r>
              <a:rPr lang="cs-CZ" sz="3600" b="1" dirty="0" smtClean="0"/>
              <a:t> –  jedna ze dvou pušek </a:t>
            </a:r>
            <a:r>
              <a:rPr lang="cs-CZ" sz="3600" b="1" dirty="0" err="1" smtClean="0"/>
              <a:t>Old</a:t>
            </a:r>
            <a:r>
              <a:rPr lang="cs-CZ" sz="3600" b="1" dirty="0" smtClean="0"/>
              <a:t> </a:t>
            </a:r>
            <a:r>
              <a:rPr lang="cs-CZ" sz="3600" b="1" dirty="0" err="1" smtClean="0"/>
              <a:t>Shatterhanda</a:t>
            </a:r>
            <a:r>
              <a:rPr lang="cs-CZ" sz="3600" b="1" dirty="0" smtClean="0"/>
              <a:t>, která budila respekt u indiánů i bělochů.</a:t>
            </a:r>
          </a:p>
          <a:p>
            <a:pPr algn="just"/>
            <a:r>
              <a:rPr lang="cs-CZ" sz="3600" b="1" u="sng" dirty="0" smtClean="0"/>
              <a:t>HENRYOVKA</a:t>
            </a:r>
            <a:r>
              <a:rPr lang="cs-CZ" sz="3600" b="1" dirty="0" smtClean="0"/>
              <a:t> – opakovačka,</a:t>
            </a:r>
          </a:p>
          <a:p>
            <a:pPr algn="just"/>
            <a:r>
              <a:rPr lang="cs-CZ" sz="3600" b="1" dirty="0"/>
              <a:t>z</a:t>
            </a:r>
            <a:r>
              <a:rPr lang="cs-CZ" sz="3600" b="1" dirty="0" smtClean="0"/>
              <a:t> níž bylo možné vystřelit</a:t>
            </a:r>
          </a:p>
          <a:p>
            <a:pPr algn="just"/>
            <a:r>
              <a:rPr lang="cs-CZ" sz="3600" b="1" dirty="0"/>
              <a:t>p</a:t>
            </a:r>
            <a:r>
              <a:rPr lang="cs-CZ" sz="3600" b="1" dirty="0" smtClean="0"/>
              <a:t>ětadvacetkrát.</a:t>
            </a:r>
            <a:endParaRPr lang="cs-CZ" sz="3600" b="1" dirty="0"/>
          </a:p>
        </p:txBody>
      </p:sp>
      <p:pic>
        <p:nvPicPr>
          <p:cNvPr id="5123" name="Picture 3" descr="C:\Users\Uživatel\AppData\Local\Microsoft\Windows\Temporary Internet Files\Content.IE5\4RYR2SCC\MC90019913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81505">
            <a:off x="5433393" y="4403250"/>
            <a:ext cx="3625276" cy="1137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94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2980927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</a:t>
            </a:r>
            <a:r>
              <a:rPr lang="cs-CZ" sz="3600" b="1" dirty="0" smtClean="0">
                <a:solidFill>
                  <a:srgbClr val="0000CC"/>
                </a:solidFill>
              </a:rPr>
              <a:t>Bez čeho se Mayovi hrdinové neobešli: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3600" b="1" dirty="0" smtClean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5400" b="1" dirty="0">
                <a:solidFill>
                  <a:srgbClr val="AD0101"/>
                </a:solidFill>
              </a:rPr>
              <a:t>Karel May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179512" y="2492896"/>
            <a:ext cx="89644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3600" b="1" u="sng" dirty="0" smtClean="0"/>
              <a:t>STŘÍBRNÁ PUŠKA </a:t>
            </a:r>
            <a:r>
              <a:rPr lang="cs-CZ" sz="3600" b="1" dirty="0" smtClean="0"/>
              <a:t>– </a:t>
            </a:r>
            <a:r>
              <a:rPr lang="cs-CZ" sz="3600" b="1" dirty="0" err="1" smtClean="0"/>
              <a:t>Vinetouova</a:t>
            </a:r>
            <a:r>
              <a:rPr lang="cs-CZ" sz="3600" b="1" dirty="0" smtClean="0"/>
              <a:t> puška pobitá stříbrnými </a:t>
            </a:r>
            <a:r>
              <a:rPr lang="cs-CZ" sz="3600" b="1" dirty="0"/>
              <a:t>h</a:t>
            </a:r>
            <a:r>
              <a:rPr lang="cs-CZ" sz="3600" b="1" dirty="0" smtClean="0"/>
              <a:t>řeby, které zdědil po svém otci, velkém náčelníkovi </a:t>
            </a:r>
            <a:r>
              <a:rPr lang="cs-CZ" sz="3600" b="1" dirty="0" err="1"/>
              <a:t>I</a:t>
            </a:r>
            <a:r>
              <a:rPr lang="cs-CZ" sz="3600" b="1" dirty="0" err="1" smtClean="0"/>
              <a:t>nču-čunovi</a:t>
            </a:r>
            <a:r>
              <a:rPr lang="cs-CZ" sz="3600" b="1" dirty="0" smtClean="0"/>
              <a:t>.</a:t>
            </a:r>
            <a:endParaRPr lang="cs-CZ" sz="3600" b="1" dirty="0"/>
          </a:p>
        </p:txBody>
      </p:sp>
      <p:pic>
        <p:nvPicPr>
          <p:cNvPr id="7171" name="Picture 3" descr="C:\Users\Uživatel\AppData\Local\Microsoft\Windows\Temporary Internet Files\Content.IE5\4RYR2SCC\MC90028092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1" y="4010833"/>
            <a:ext cx="2601866" cy="28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263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2980927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</a:t>
            </a:r>
            <a:r>
              <a:rPr lang="cs-CZ" sz="3600" b="1" dirty="0" smtClean="0">
                <a:solidFill>
                  <a:srgbClr val="0000CC"/>
                </a:solidFill>
              </a:rPr>
              <a:t>Bez čeho se Mayovi hrdinové neobešli: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3600" b="1" dirty="0" smtClean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5400" b="1" dirty="0">
                <a:solidFill>
                  <a:srgbClr val="AD0101"/>
                </a:solidFill>
              </a:rPr>
              <a:t>Karel May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179512" y="2492896"/>
            <a:ext cx="89644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3600" b="1" u="sng" dirty="0" smtClean="0"/>
              <a:t>PARUKA SAMA HAWKENSE </a:t>
            </a:r>
            <a:r>
              <a:rPr lang="cs-CZ" sz="3600" b="1" dirty="0" smtClean="0"/>
              <a:t>– společníka </a:t>
            </a:r>
            <a:r>
              <a:rPr lang="cs-CZ" sz="3600" b="1" dirty="0" err="1"/>
              <a:t>O</a:t>
            </a:r>
            <a:r>
              <a:rPr lang="cs-CZ" sz="3600" b="1" dirty="0" err="1" smtClean="0"/>
              <a:t>ld</a:t>
            </a:r>
            <a:r>
              <a:rPr lang="cs-CZ" sz="3600" b="1" dirty="0" smtClean="0"/>
              <a:t> </a:t>
            </a:r>
            <a:r>
              <a:rPr lang="cs-CZ" sz="3600" b="1" dirty="0" err="1" smtClean="0"/>
              <a:t>Shatterhanda</a:t>
            </a:r>
            <a:r>
              <a:rPr lang="cs-CZ" sz="3600" b="1" dirty="0" smtClean="0"/>
              <a:t> a Vinnetoua, který byl indiány skalpován.</a:t>
            </a:r>
            <a:endParaRPr lang="cs-CZ" sz="3600" b="1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3677280"/>
            <a:ext cx="3240359" cy="31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677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323528" y="1052737"/>
            <a:ext cx="8820472" cy="720079"/>
          </a:xfrm>
        </p:spPr>
        <p:txBody>
          <a:bodyPr>
            <a:normAutofit lnSpcReduction="10000"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</a:t>
            </a:r>
            <a:r>
              <a:rPr lang="cs-CZ" sz="3600" b="1" dirty="0" smtClean="0">
                <a:solidFill>
                  <a:srgbClr val="0000CC"/>
                </a:solidFill>
              </a:rPr>
              <a:t>Bez čeho se Mayovi hrdinové neobešli: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3600" b="1" dirty="0" smtClean="0">
              <a:solidFill>
                <a:srgbClr val="0000CC"/>
              </a:solidFill>
            </a:endParaRPr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5400" b="1" dirty="0">
                <a:solidFill>
                  <a:srgbClr val="AD0101"/>
                </a:solidFill>
              </a:rPr>
              <a:t>Karel May</a:t>
            </a:r>
            <a:endParaRPr lang="cs-CZ" dirty="0"/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215986"/>
              </p:ext>
            </p:extLst>
          </p:nvPr>
        </p:nvGraphicFramePr>
        <p:xfrm>
          <a:off x="1619672" y="1916832"/>
          <a:ext cx="5832650" cy="2880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3265"/>
                <a:gridCol w="583265"/>
                <a:gridCol w="633668"/>
                <a:gridCol w="648072"/>
                <a:gridCol w="648072"/>
                <a:gridCol w="648072"/>
                <a:gridCol w="648072"/>
                <a:gridCol w="720080"/>
                <a:gridCol w="504058"/>
                <a:gridCol w="216026"/>
              </a:tblGrid>
              <a:tr h="720080"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1.</a:t>
                      </a:r>
                      <a:endParaRPr lang="cs-CZ" sz="28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W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E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R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I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CH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b="1" dirty="0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2.</a:t>
                      </a:r>
                      <a:endParaRPr lang="cs-CZ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B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A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L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A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D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A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cs-CZ" sz="2800" b="1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3.</a:t>
                      </a:r>
                      <a:endParaRPr lang="cs-CZ" sz="28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M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R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Á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Č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E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K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b="1" dirty="0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4.</a:t>
                      </a:r>
                      <a:endParaRPr lang="cs-CZ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800" b="1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S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E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I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F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E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R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2800" b="1" dirty="0" smtClean="0"/>
                        <a:t>T</a:t>
                      </a:r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3" name="TextovéPole 2"/>
          <p:cNvSpPr txBox="1"/>
          <p:nvPr/>
        </p:nvSpPr>
        <p:spPr>
          <a:xfrm>
            <a:off x="107504" y="4653136"/>
            <a:ext cx="91450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cs-CZ" sz="2400" b="1" dirty="0" smtClean="0"/>
              <a:t>Autor knihy </a:t>
            </a:r>
            <a:r>
              <a:rPr lang="cs-CZ" sz="2400" b="1" dirty="0" err="1" smtClean="0"/>
              <a:t>Fimfárum</a:t>
            </a:r>
            <a:endParaRPr lang="cs-CZ" sz="2400" b="1" dirty="0" smtClean="0"/>
          </a:p>
          <a:p>
            <a:pPr marL="342900" indent="-342900">
              <a:buAutoNum type="arabicPeriod"/>
            </a:pPr>
            <a:r>
              <a:rPr lang="cs-CZ" sz="2400" b="1" dirty="0" smtClean="0"/>
              <a:t>Lyricko- epická báseň se smutným dějem a tragickým koncem</a:t>
            </a:r>
          </a:p>
          <a:p>
            <a:pPr marL="342900" indent="-342900">
              <a:buAutoNum type="arabicPeriod"/>
            </a:pPr>
            <a:r>
              <a:rPr lang="cs-CZ" sz="2400" b="1" dirty="0" smtClean="0"/>
              <a:t>Doplň slovo do verše: </a:t>
            </a:r>
            <a:r>
              <a:rPr lang="cs-CZ" sz="2400" b="1" i="1" dirty="0" smtClean="0"/>
              <a:t>„na nebi … běloskvoucí – přestane srdce chvíli tlouci“</a:t>
            </a:r>
          </a:p>
          <a:p>
            <a:pPr marL="342900" indent="-342900">
              <a:buAutoNum type="arabicPeriod"/>
            </a:pPr>
            <a:r>
              <a:rPr lang="cs-CZ" sz="2400" b="1" dirty="0" smtClean="0"/>
              <a:t>Příjmení autora těchto veršů</a:t>
            </a:r>
            <a:endParaRPr lang="cs-CZ" sz="2400" b="1" dirty="0"/>
          </a:p>
        </p:txBody>
      </p:sp>
      <p:sp>
        <p:nvSpPr>
          <p:cNvPr id="6" name="Obdélník 5"/>
          <p:cNvSpPr/>
          <p:nvPr/>
        </p:nvSpPr>
        <p:spPr>
          <a:xfrm>
            <a:off x="2195736" y="1916832"/>
            <a:ext cx="60121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2796952" y="1916832"/>
            <a:ext cx="60121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3398168" y="1916832"/>
            <a:ext cx="655683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4053851" y="1916832"/>
            <a:ext cx="622879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676730" y="1916832"/>
            <a:ext cx="67848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2805464" y="2636912"/>
            <a:ext cx="60121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3398168" y="2636912"/>
            <a:ext cx="655683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4053850" y="2636912"/>
            <a:ext cx="6228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4676730" y="2636912"/>
            <a:ext cx="654409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bdélník 16"/>
          <p:cNvSpPr/>
          <p:nvPr/>
        </p:nvSpPr>
        <p:spPr>
          <a:xfrm>
            <a:off x="5355216" y="2636912"/>
            <a:ext cx="65694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6012160" y="2636912"/>
            <a:ext cx="69788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bdélník 18"/>
          <p:cNvSpPr/>
          <p:nvPr/>
        </p:nvSpPr>
        <p:spPr>
          <a:xfrm>
            <a:off x="2218381" y="3367359"/>
            <a:ext cx="587083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bdélník 19"/>
          <p:cNvSpPr/>
          <p:nvPr/>
        </p:nvSpPr>
        <p:spPr>
          <a:xfrm>
            <a:off x="2819597" y="3371194"/>
            <a:ext cx="587083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3406680" y="3356992"/>
            <a:ext cx="647171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4053851" y="3354616"/>
            <a:ext cx="622879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bdélník 22"/>
          <p:cNvSpPr/>
          <p:nvPr/>
        </p:nvSpPr>
        <p:spPr>
          <a:xfrm>
            <a:off x="4676730" y="3356992"/>
            <a:ext cx="67848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bdélník 23"/>
          <p:cNvSpPr/>
          <p:nvPr/>
        </p:nvSpPr>
        <p:spPr>
          <a:xfrm>
            <a:off x="5333674" y="3371194"/>
            <a:ext cx="67848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bdélník 24"/>
          <p:cNvSpPr/>
          <p:nvPr/>
        </p:nvSpPr>
        <p:spPr>
          <a:xfrm>
            <a:off x="2780962" y="4077072"/>
            <a:ext cx="62571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bdélník 25"/>
          <p:cNvSpPr/>
          <p:nvPr/>
        </p:nvSpPr>
        <p:spPr>
          <a:xfrm>
            <a:off x="3406679" y="4062638"/>
            <a:ext cx="647171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bdélník 26"/>
          <p:cNvSpPr/>
          <p:nvPr/>
        </p:nvSpPr>
        <p:spPr>
          <a:xfrm>
            <a:off x="4052536" y="4062638"/>
            <a:ext cx="647171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Obdélník 27"/>
          <p:cNvSpPr/>
          <p:nvPr/>
        </p:nvSpPr>
        <p:spPr>
          <a:xfrm>
            <a:off x="4697171" y="4062638"/>
            <a:ext cx="647171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Obdélník 28"/>
          <p:cNvSpPr/>
          <p:nvPr/>
        </p:nvSpPr>
        <p:spPr>
          <a:xfrm>
            <a:off x="5355216" y="4058118"/>
            <a:ext cx="68230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Obdélník 29"/>
          <p:cNvSpPr/>
          <p:nvPr/>
        </p:nvSpPr>
        <p:spPr>
          <a:xfrm>
            <a:off x="6037518" y="4034158"/>
            <a:ext cx="647171" cy="7485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bdélník 30"/>
          <p:cNvSpPr/>
          <p:nvPr/>
        </p:nvSpPr>
        <p:spPr>
          <a:xfrm>
            <a:off x="6699890" y="4048398"/>
            <a:ext cx="647171" cy="729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907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theme/theme1.xml><?xml version="1.0" encoding="utf-8"?>
<a:theme xmlns:a="http://schemas.openxmlformats.org/drawingml/2006/main" name="1_Motiv systému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2855</TotalTime>
  <Words>509</Words>
  <Application>Microsoft Office PowerPoint</Application>
  <PresentationFormat>Předvádění na obrazovce (4:3)</PresentationFormat>
  <Paragraphs>106</Paragraphs>
  <Slides>12</Slides>
  <Notes>10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1_Motiv systému Office</vt:lpstr>
      <vt:lpstr>Příběhy pro děti – K. May</vt:lpstr>
      <vt:lpstr>    Práce s textem – prac. list                             </vt:lpstr>
      <vt:lpstr>Karel May  </vt:lpstr>
      <vt:lpstr>Karel May </vt:lpstr>
      <vt:lpstr>Karel May</vt:lpstr>
      <vt:lpstr>Karel May</vt:lpstr>
      <vt:lpstr>Karel May</vt:lpstr>
      <vt:lpstr>Karel May</vt:lpstr>
      <vt:lpstr>Karel May</vt:lpstr>
      <vt:lpstr>Karel May</vt:lpstr>
      <vt:lpstr>Karel May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Příběhy pro děti - Karl May </dc:title>
  <dc:creator>Uživatel</dc:creator>
  <cp:lastModifiedBy>Uživatel</cp:lastModifiedBy>
  <cp:revision>493</cp:revision>
  <dcterms:created xsi:type="dcterms:W3CDTF">2011-09-27T15:53:25Z</dcterms:created>
  <dcterms:modified xsi:type="dcterms:W3CDTF">2012-11-24T09:35:26Z</dcterms:modified>
</cp:coreProperties>
</file>