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346" r:id="rId2"/>
    <p:sldId id="334" r:id="rId3"/>
    <p:sldId id="336" r:id="rId4"/>
    <p:sldId id="337" r:id="rId5"/>
    <p:sldId id="338" r:id="rId6"/>
    <p:sldId id="339" r:id="rId7"/>
    <p:sldId id="341" r:id="rId8"/>
    <p:sldId id="342" r:id="rId9"/>
    <p:sldId id="343" r:id="rId10"/>
    <p:sldId id="344" r:id="rId11"/>
    <p:sldId id="340" r:id="rId12"/>
    <p:sldId id="34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82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D1D9F4-0A93-4988-9B34-1ED0DD84BDA3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A23A52-AFE1-4A81-A823-EFA6A68256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9746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A23A52-AFE1-4A81-A823-EFA6A682569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3419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A23A52-AFE1-4A81-A823-EFA6A682569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3419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A23A52-AFE1-4A81-A823-EFA6A682569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3419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A23A52-AFE1-4A81-A823-EFA6A682569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3419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A23A52-AFE1-4A81-A823-EFA6A682569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3419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A23A52-AFE1-4A81-A823-EFA6A682569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3419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A23A52-AFE1-4A81-A823-EFA6A6825698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3419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A23A52-AFE1-4A81-A823-EFA6A6825698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3419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A23A52-AFE1-4A81-A823-EFA6A6825698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3419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A23A52-AFE1-4A81-A823-EFA6A6825698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3419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8138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6015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18196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10333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34350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1671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90777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8707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2684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04989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3501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3111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Příběhy pro děti – Alan </a:t>
            </a:r>
            <a:r>
              <a:rPr lang="cs-CZ" sz="4800" b="1" dirty="0" err="1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Marshall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prstClr val="black"/>
                </a:solidFill>
              </a:rPr>
              <a:t>Základní škola a Mateřská škola, Liberec, Barvířská 38/6, příspěvková organizace</a:t>
            </a:r>
            <a:endParaRPr lang="cs-CZ" sz="16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</a:rPr>
              <a:t>Název :      </a:t>
            </a:r>
            <a:r>
              <a:rPr lang="cs-CZ" sz="1600" b="1" dirty="0" smtClean="0">
                <a:solidFill>
                  <a:prstClr val="black"/>
                </a:solidFill>
              </a:rPr>
              <a:t>VY_32_inovace_20 Český jazyk a literatura </a:t>
            </a:r>
            <a:r>
              <a:rPr lang="cs-CZ" sz="1600" b="1" dirty="0">
                <a:solidFill>
                  <a:prstClr val="black"/>
                </a:solidFill>
              </a:rPr>
              <a:t>– </a:t>
            </a:r>
            <a:r>
              <a:rPr lang="cs-CZ" sz="1600" b="1" dirty="0" smtClean="0">
                <a:solidFill>
                  <a:prstClr val="black"/>
                </a:solidFill>
              </a:rPr>
              <a:t>Na počátku prý stálo slovo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Autor:        Iveta </a:t>
            </a:r>
            <a:r>
              <a:rPr lang="cs-CZ" sz="1600" dirty="0" err="1" smtClean="0">
                <a:solidFill>
                  <a:prstClr val="black"/>
                </a:solidFill>
              </a:rPr>
              <a:t>Loumová</a:t>
            </a:r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sz="1600" dirty="0" smtClean="0">
                <a:solidFill>
                  <a:prstClr val="black"/>
                </a:solidFill>
              </a:rPr>
              <a:t>Období:     </a:t>
            </a:r>
            <a:r>
              <a:rPr lang="cs-CZ" sz="1600" smtClean="0">
                <a:solidFill>
                  <a:prstClr val="black"/>
                </a:solidFill>
              </a:rPr>
              <a:t>Květen  2012</a:t>
            </a:r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sz="1600" dirty="0" smtClean="0">
                <a:solidFill>
                  <a:prstClr val="black"/>
                </a:solidFill>
              </a:rPr>
              <a:t>Věková skupina:      </a:t>
            </a:r>
            <a:r>
              <a:rPr lang="cs-CZ" sz="1600" dirty="0">
                <a:solidFill>
                  <a:prstClr val="black"/>
                </a:solidFill>
              </a:rPr>
              <a:t>6</a:t>
            </a:r>
            <a:r>
              <a:rPr lang="cs-CZ" sz="1600" dirty="0" smtClean="0">
                <a:solidFill>
                  <a:prstClr val="black"/>
                </a:solidFill>
              </a:rPr>
              <a:t>. ročník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Tematická oblast:    </a:t>
            </a:r>
            <a:r>
              <a:rPr lang="cs-CZ" sz="1600" dirty="0">
                <a:solidFill>
                  <a:prstClr val="black"/>
                </a:solidFill>
              </a:rPr>
              <a:t>Č</a:t>
            </a:r>
            <a:r>
              <a:rPr lang="cs-CZ" sz="1600" dirty="0" smtClean="0">
                <a:solidFill>
                  <a:prstClr val="black"/>
                </a:solidFill>
              </a:rPr>
              <a:t>eský jazyk a literatura – epické žánry</a:t>
            </a:r>
          </a:p>
          <a:p>
            <a:r>
              <a:rPr lang="cs-CZ" sz="1600" dirty="0">
                <a:solidFill>
                  <a:prstClr val="black"/>
                </a:solidFill>
              </a:rPr>
              <a:t>Anotace</a:t>
            </a:r>
            <a:r>
              <a:rPr lang="cs-CZ" sz="1600" dirty="0" smtClean="0">
                <a:solidFill>
                  <a:prstClr val="black"/>
                </a:solidFill>
              </a:rPr>
              <a:t>:    </a:t>
            </a:r>
            <a:r>
              <a:rPr lang="cs-CZ" sz="1600" dirty="0">
                <a:solidFill>
                  <a:prstClr val="black"/>
                </a:solidFill>
              </a:rPr>
              <a:t>Představení  života a díla a </a:t>
            </a:r>
            <a:r>
              <a:rPr lang="cs-CZ" sz="1600" dirty="0" err="1" smtClean="0">
                <a:solidFill>
                  <a:prstClr val="black"/>
                </a:solidFill>
              </a:rPr>
              <a:t>A</a:t>
            </a:r>
            <a:r>
              <a:rPr lang="cs-CZ" sz="1600" dirty="0" smtClean="0">
                <a:solidFill>
                  <a:prstClr val="black"/>
                </a:solidFill>
              </a:rPr>
              <a:t>. </a:t>
            </a:r>
            <a:r>
              <a:rPr lang="cs-CZ" sz="1600" dirty="0" err="1" smtClean="0">
                <a:solidFill>
                  <a:prstClr val="black"/>
                </a:solidFill>
              </a:rPr>
              <a:t>Marshalla</a:t>
            </a:r>
            <a:r>
              <a:rPr lang="cs-CZ" sz="1600" dirty="0" smtClean="0">
                <a:solidFill>
                  <a:prstClr val="black"/>
                </a:solidFill>
              </a:rPr>
              <a:t>, problematika  handicapovaných lidí.</a:t>
            </a:r>
            <a:endParaRPr lang="cs-CZ" sz="1600" dirty="0">
              <a:solidFill>
                <a:prstClr val="black"/>
              </a:solidFill>
            </a:endParaRPr>
          </a:p>
          <a:p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2832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Alan </a:t>
            </a:r>
            <a:r>
              <a:rPr lang="cs-CZ" b="1" dirty="0" err="1" smtClean="0">
                <a:solidFill>
                  <a:srgbClr val="C00000"/>
                </a:solidFill>
              </a:rPr>
              <a:t>Marshall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5" name="Picture 2" descr="C:\Users\Uživatel\AppData\Local\Microsoft\Windows\Temporary Internet Files\Content.IE5\VE8VLRBH\MC900407600[1].wmf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9892" y="1516412"/>
            <a:ext cx="5112568" cy="5029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2276872"/>
            <a:ext cx="427250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Poznáš světadíl , </a:t>
            </a:r>
          </a:p>
          <a:p>
            <a:r>
              <a:rPr lang="cs-CZ" sz="3600" b="1" dirty="0" smtClean="0"/>
              <a:t>ze kterého pochází</a:t>
            </a:r>
          </a:p>
          <a:p>
            <a:r>
              <a:rPr lang="cs-CZ" sz="3600" b="1" dirty="0" smtClean="0"/>
              <a:t>A. </a:t>
            </a:r>
            <a:r>
              <a:rPr lang="cs-CZ" sz="3600" b="1" dirty="0" err="1" smtClean="0"/>
              <a:t>Marshall</a:t>
            </a:r>
            <a:r>
              <a:rPr lang="cs-CZ" sz="3600" b="1" dirty="0" smtClean="0"/>
              <a:t>?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5519876"/>
            <a:ext cx="2754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CC"/>
                </a:solidFill>
              </a:rPr>
              <a:t>AUSTRÁLIE</a:t>
            </a:r>
            <a:endParaRPr lang="cs-CZ" sz="3600" b="1" dirty="0">
              <a:solidFill>
                <a:srgbClr val="0000CC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4031198"/>
            <a:ext cx="61561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Nachází se na jižní polokouli, součástí je i ostrov Tasmánie.</a:t>
            </a:r>
            <a:endParaRPr lang="cs-CZ" sz="3600" b="1" dirty="0"/>
          </a:p>
        </p:txBody>
      </p:sp>
      <p:sp>
        <p:nvSpPr>
          <p:cNvPr id="10" name="Zahnutá šipka doprava 9"/>
          <p:cNvSpPr/>
          <p:nvPr/>
        </p:nvSpPr>
        <p:spPr>
          <a:xfrm rot="5400000">
            <a:off x="6810955" y="3938779"/>
            <a:ext cx="2018867" cy="1143326"/>
          </a:xfrm>
          <a:prstGeom prst="curvedRightArrow">
            <a:avLst>
              <a:gd name="adj1" fmla="val 25000"/>
              <a:gd name="adj2" fmla="val 52319"/>
              <a:gd name="adj3" fmla="val 25000"/>
            </a:avLst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1" name="Picture 3" descr="C:\Users\Uživatel\AppData\Local\Microsoft\Windows\Temporary Internet Files\Content.IE5\3N1PLIPC\MP90040079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319"/>
            <a:ext cx="2117550" cy="1439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8485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Alan </a:t>
            </a:r>
            <a:r>
              <a:rPr lang="cs-CZ" b="1" dirty="0" err="1" smtClean="0">
                <a:solidFill>
                  <a:srgbClr val="C00000"/>
                </a:solidFill>
              </a:rPr>
              <a:t>Marshall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5" name="Picture 2" descr="C:\Users\Uživatel\AppData\Local\Microsoft\Windows\Temporary Internet Files\Content.IE5\VE8VLRBH\MC900407600[1].wmf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1923" y="1268760"/>
            <a:ext cx="5802077" cy="558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2276872"/>
            <a:ext cx="427250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Jak se nazývá </a:t>
            </a:r>
          </a:p>
          <a:p>
            <a:r>
              <a:rPr lang="cs-CZ" sz="3600" b="1" dirty="0" smtClean="0"/>
              <a:t>hlavní město?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72200" y="4018790"/>
            <a:ext cx="25202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CC"/>
                </a:solidFill>
              </a:rPr>
              <a:t>CANBERRA</a:t>
            </a:r>
            <a:endParaRPr lang="cs-CZ" sz="3600" b="1" dirty="0">
              <a:solidFill>
                <a:srgbClr val="0000CC"/>
              </a:solidFill>
            </a:endParaRPr>
          </a:p>
        </p:txBody>
      </p:sp>
      <p:sp>
        <p:nvSpPr>
          <p:cNvPr id="2" name="Vývojový diagram: spojnice 1"/>
          <p:cNvSpPr/>
          <p:nvPr/>
        </p:nvSpPr>
        <p:spPr>
          <a:xfrm>
            <a:off x="7650013" y="4898876"/>
            <a:ext cx="228600" cy="228600"/>
          </a:xfrm>
          <a:prstGeom prst="flowChartConnector">
            <a:avLst/>
          </a:prstGeom>
          <a:solidFill>
            <a:srgbClr val="0000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13" y="0"/>
            <a:ext cx="2116137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161433" y="5013176"/>
            <a:ext cx="28812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Stát VICTORIA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113" y="3464793"/>
            <a:ext cx="347176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Hlavní město státu Victoria se nazývá </a:t>
            </a:r>
            <a:r>
              <a:rPr lang="cs-CZ" sz="3600" b="1" dirty="0" smtClean="0">
                <a:solidFill>
                  <a:srgbClr val="FFFF00"/>
                </a:solidFill>
              </a:rPr>
              <a:t>Melbourne</a:t>
            </a:r>
            <a:r>
              <a:rPr lang="cs-CZ" sz="3600" b="1" dirty="0" smtClean="0"/>
              <a:t>. </a:t>
            </a:r>
          </a:p>
        </p:txBody>
      </p:sp>
      <p:sp>
        <p:nvSpPr>
          <p:cNvPr id="15" name="Volný tvar 14"/>
          <p:cNvSpPr/>
          <p:nvPr/>
        </p:nvSpPr>
        <p:spPr>
          <a:xfrm>
            <a:off x="6943725" y="4712310"/>
            <a:ext cx="971550" cy="830332"/>
          </a:xfrm>
          <a:custGeom>
            <a:avLst/>
            <a:gdLst>
              <a:gd name="connsiteX0" fmla="*/ 0 w 971550"/>
              <a:gd name="connsiteY0" fmla="*/ 314325 h 700088"/>
              <a:gd name="connsiteX1" fmla="*/ 0 w 971550"/>
              <a:gd name="connsiteY1" fmla="*/ 314325 h 700088"/>
              <a:gd name="connsiteX2" fmla="*/ 42863 w 971550"/>
              <a:gd name="connsiteY2" fmla="*/ 200025 h 700088"/>
              <a:gd name="connsiteX3" fmla="*/ 42863 w 971550"/>
              <a:gd name="connsiteY3" fmla="*/ 0 h 700088"/>
              <a:gd name="connsiteX4" fmla="*/ 128588 w 971550"/>
              <a:gd name="connsiteY4" fmla="*/ 28575 h 700088"/>
              <a:gd name="connsiteX5" fmla="*/ 171450 w 971550"/>
              <a:gd name="connsiteY5" fmla="*/ 42863 h 700088"/>
              <a:gd name="connsiteX6" fmla="*/ 257175 w 971550"/>
              <a:gd name="connsiteY6" fmla="*/ 85725 h 700088"/>
              <a:gd name="connsiteX7" fmla="*/ 300038 w 971550"/>
              <a:gd name="connsiteY7" fmla="*/ 114300 h 700088"/>
              <a:gd name="connsiteX8" fmla="*/ 314325 w 971550"/>
              <a:gd name="connsiteY8" fmla="*/ 157163 h 700088"/>
              <a:gd name="connsiteX9" fmla="*/ 342900 w 971550"/>
              <a:gd name="connsiteY9" fmla="*/ 200025 h 700088"/>
              <a:gd name="connsiteX10" fmla="*/ 357188 w 971550"/>
              <a:gd name="connsiteY10" fmla="*/ 242888 h 700088"/>
              <a:gd name="connsiteX11" fmla="*/ 400050 w 971550"/>
              <a:gd name="connsiteY11" fmla="*/ 271463 h 700088"/>
              <a:gd name="connsiteX12" fmla="*/ 414338 w 971550"/>
              <a:gd name="connsiteY12" fmla="*/ 314325 h 700088"/>
              <a:gd name="connsiteX13" fmla="*/ 457200 w 971550"/>
              <a:gd name="connsiteY13" fmla="*/ 328613 h 700088"/>
              <a:gd name="connsiteX14" fmla="*/ 500063 w 971550"/>
              <a:gd name="connsiteY14" fmla="*/ 357188 h 700088"/>
              <a:gd name="connsiteX15" fmla="*/ 585788 w 971550"/>
              <a:gd name="connsiteY15" fmla="*/ 385763 h 700088"/>
              <a:gd name="connsiteX16" fmla="*/ 628650 w 971550"/>
              <a:gd name="connsiteY16" fmla="*/ 400050 h 700088"/>
              <a:gd name="connsiteX17" fmla="*/ 714375 w 971550"/>
              <a:gd name="connsiteY17" fmla="*/ 385763 h 700088"/>
              <a:gd name="connsiteX18" fmla="*/ 757238 w 971550"/>
              <a:gd name="connsiteY18" fmla="*/ 357188 h 700088"/>
              <a:gd name="connsiteX19" fmla="*/ 842963 w 971550"/>
              <a:gd name="connsiteY19" fmla="*/ 385763 h 700088"/>
              <a:gd name="connsiteX20" fmla="*/ 928688 w 971550"/>
              <a:gd name="connsiteY20" fmla="*/ 442913 h 700088"/>
              <a:gd name="connsiteX21" fmla="*/ 971550 w 971550"/>
              <a:gd name="connsiteY21" fmla="*/ 500063 h 700088"/>
              <a:gd name="connsiteX22" fmla="*/ 971550 w 971550"/>
              <a:gd name="connsiteY22" fmla="*/ 514350 h 700088"/>
              <a:gd name="connsiteX23" fmla="*/ 971550 w 971550"/>
              <a:gd name="connsiteY23" fmla="*/ 514350 h 700088"/>
              <a:gd name="connsiteX24" fmla="*/ 928688 w 971550"/>
              <a:gd name="connsiteY24" fmla="*/ 557213 h 700088"/>
              <a:gd name="connsiteX25" fmla="*/ 828675 w 971550"/>
              <a:gd name="connsiteY25" fmla="*/ 628650 h 700088"/>
              <a:gd name="connsiteX26" fmla="*/ 757238 w 971550"/>
              <a:gd name="connsiteY26" fmla="*/ 700088 h 700088"/>
              <a:gd name="connsiteX27" fmla="*/ 671513 w 971550"/>
              <a:gd name="connsiteY27" fmla="*/ 685800 h 700088"/>
              <a:gd name="connsiteX28" fmla="*/ 585788 w 971550"/>
              <a:gd name="connsiteY28" fmla="*/ 614363 h 700088"/>
              <a:gd name="connsiteX29" fmla="*/ 542925 w 971550"/>
              <a:gd name="connsiteY29" fmla="*/ 585788 h 700088"/>
              <a:gd name="connsiteX30" fmla="*/ 485775 w 971550"/>
              <a:gd name="connsiteY30" fmla="*/ 657225 h 700088"/>
              <a:gd name="connsiteX31" fmla="*/ 400050 w 971550"/>
              <a:gd name="connsiteY31" fmla="*/ 628650 h 700088"/>
              <a:gd name="connsiteX32" fmla="*/ 357188 w 971550"/>
              <a:gd name="connsiteY32" fmla="*/ 585788 h 700088"/>
              <a:gd name="connsiteX33" fmla="*/ 300038 w 971550"/>
              <a:gd name="connsiteY33" fmla="*/ 571500 h 700088"/>
              <a:gd name="connsiteX34" fmla="*/ 157163 w 971550"/>
              <a:gd name="connsiteY34" fmla="*/ 542925 h 700088"/>
              <a:gd name="connsiteX35" fmla="*/ 114300 w 971550"/>
              <a:gd name="connsiteY35" fmla="*/ 528638 h 700088"/>
              <a:gd name="connsiteX36" fmla="*/ 14288 w 971550"/>
              <a:gd name="connsiteY36" fmla="*/ 414338 h 700088"/>
              <a:gd name="connsiteX37" fmla="*/ 14288 w 971550"/>
              <a:gd name="connsiteY37" fmla="*/ 371475 h 700088"/>
              <a:gd name="connsiteX38" fmla="*/ 0 w 971550"/>
              <a:gd name="connsiteY38" fmla="*/ 314325 h 700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971550" h="700088">
                <a:moveTo>
                  <a:pt x="0" y="314325"/>
                </a:moveTo>
                <a:lnTo>
                  <a:pt x="0" y="314325"/>
                </a:lnTo>
                <a:cubicBezTo>
                  <a:pt x="14288" y="276225"/>
                  <a:pt x="38603" y="240492"/>
                  <a:pt x="42863" y="200025"/>
                </a:cubicBezTo>
                <a:cubicBezTo>
                  <a:pt x="76573" y="-120216"/>
                  <a:pt x="-2192" y="135163"/>
                  <a:pt x="42863" y="0"/>
                </a:cubicBezTo>
                <a:lnTo>
                  <a:pt x="128588" y="28575"/>
                </a:lnTo>
                <a:cubicBezTo>
                  <a:pt x="142875" y="33338"/>
                  <a:pt x="158919" y="34509"/>
                  <a:pt x="171450" y="42863"/>
                </a:cubicBezTo>
                <a:cubicBezTo>
                  <a:pt x="226844" y="79792"/>
                  <a:pt x="198023" y="66008"/>
                  <a:pt x="257175" y="85725"/>
                </a:cubicBezTo>
                <a:cubicBezTo>
                  <a:pt x="271463" y="95250"/>
                  <a:pt x="289311" y="100891"/>
                  <a:pt x="300038" y="114300"/>
                </a:cubicBezTo>
                <a:cubicBezTo>
                  <a:pt x="309446" y="126060"/>
                  <a:pt x="307590" y="143692"/>
                  <a:pt x="314325" y="157163"/>
                </a:cubicBezTo>
                <a:cubicBezTo>
                  <a:pt x="322004" y="172522"/>
                  <a:pt x="335221" y="184667"/>
                  <a:pt x="342900" y="200025"/>
                </a:cubicBezTo>
                <a:cubicBezTo>
                  <a:pt x="349635" y="213496"/>
                  <a:pt x="347780" y="231128"/>
                  <a:pt x="357188" y="242888"/>
                </a:cubicBezTo>
                <a:cubicBezTo>
                  <a:pt x="367915" y="256297"/>
                  <a:pt x="385763" y="261938"/>
                  <a:pt x="400050" y="271463"/>
                </a:cubicBezTo>
                <a:cubicBezTo>
                  <a:pt x="404813" y="285750"/>
                  <a:pt x="403689" y="303676"/>
                  <a:pt x="414338" y="314325"/>
                </a:cubicBezTo>
                <a:cubicBezTo>
                  <a:pt x="424987" y="324974"/>
                  <a:pt x="443730" y="321878"/>
                  <a:pt x="457200" y="328613"/>
                </a:cubicBezTo>
                <a:cubicBezTo>
                  <a:pt x="472559" y="336292"/>
                  <a:pt x="484371" y="350214"/>
                  <a:pt x="500063" y="357188"/>
                </a:cubicBezTo>
                <a:cubicBezTo>
                  <a:pt x="527588" y="369421"/>
                  <a:pt x="557213" y="376238"/>
                  <a:pt x="585788" y="385763"/>
                </a:cubicBezTo>
                <a:lnTo>
                  <a:pt x="628650" y="400050"/>
                </a:lnTo>
                <a:cubicBezTo>
                  <a:pt x="657225" y="395288"/>
                  <a:pt x="686892" y="394924"/>
                  <a:pt x="714375" y="385763"/>
                </a:cubicBezTo>
                <a:cubicBezTo>
                  <a:pt x="730665" y="380333"/>
                  <a:pt x="740066" y="357188"/>
                  <a:pt x="757238" y="357188"/>
                </a:cubicBezTo>
                <a:cubicBezTo>
                  <a:pt x="787359" y="357188"/>
                  <a:pt x="817901" y="369055"/>
                  <a:pt x="842963" y="385763"/>
                </a:cubicBezTo>
                <a:lnTo>
                  <a:pt x="928688" y="442913"/>
                </a:lnTo>
                <a:cubicBezTo>
                  <a:pt x="960999" y="491379"/>
                  <a:pt x="945121" y="473633"/>
                  <a:pt x="971550" y="500063"/>
                </a:cubicBezTo>
                <a:lnTo>
                  <a:pt x="971550" y="514350"/>
                </a:lnTo>
                <a:lnTo>
                  <a:pt x="971550" y="514350"/>
                </a:lnTo>
                <a:lnTo>
                  <a:pt x="928688" y="557213"/>
                </a:lnTo>
                <a:cubicBezTo>
                  <a:pt x="895350" y="581025"/>
                  <a:pt x="859295" y="601432"/>
                  <a:pt x="828675" y="628650"/>
                </a:cubicBezTo>
                <a:cubicBezTo>
                  <a:pt x="685792" y="755657"/>
                  <a:pt x="919169" y="592133"/>
                  <a:pt x="757238" y="700088"/>
                </a:cubicBezTo>
                <a:cubicBezTo>
                  <a:pt x="728663" y="695325"/>
                  <a:pt x="698996" y="694961"/>
                  <a:pt x="671513" y="685800"/>
                </a:cubicBezTo>
                <a:cubicBezTo>
                  <a:pt x="636038" y="673975"/>
                  <a:pt x="612317" y="636470"/>
                  <a:pt x="585788" y="614363"/>
                </a:cubicBezTo>
                <a:cubicBezTo>
                  <a:pt x="572596" y="603370"/>
                  <a:pt x="557213" y="595313"/>
                  <a:pt x="542925" y="585788"/>
                </a:cubicBezTo>
                <a:cubicBezTo>
                  <a:pt x="534004" y="612552"/>
                  <a:pt x="528860" y="657225"/>
                  <a:pt x="485775" y="657225"/>
                </a:cubicBezTo>
                <a:cubicBezTo>
                  <a:pt x="455654" y="657225"/>
                  <a:pt x="400050" y="628650"/>
                  <a:pt x="400050" y="628650"/>
                </a:cubicBezTo>
                <a:cubicBezTo>
                  <a:pt x="385763" y="614363"/>
                  <a:pt x="374731" y="595813"/>
                  <a:pt x="357188" y="585788"/>
                </a:cubicBezTo>
                <a:cubicBezTo>
                  <a:pt x="340139" y="576046"/>
                  <a:pt x="318919" y="576894"/>
                  <a:pt x="300038" y="571500"/>
                </a:cubicBezTo>
                <a:cubicBezTo>
                  <a:pt x="200296" y="543003"/>
                  <a:pt x="327830" y="567307"/>
                  <a:pt x="157163" y="542925"/>
                </a:cubicBezTo>
                <a:cubicBezTo>
                  <a:pt x="142875" y="538163"/>
                  <a:pt x="127771" y="535373"/>
                  <a:pt x="114300" y="528638"/>
                </a:cubicBezTo>
                <a:cubicBezTo>
                  <a:pt x="76200" y="509588"/>
                  <a:pt x="14288" y="457199"/>
                  <a:pt x="14288" y="414338"/>
                </a:cubicBezTo>
                <a:lnTo>
                  <a:pt x="14288" y="371475"/>
                </a:lnTo>
                <a:lnTo>
                  <a:pt x="0" y="314325"/>
                </a:lnTo>
                <a:close/>
              </a:path>
            </a:pathLst>
          </a:cu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7539755" y="5338986"/>
            <a:ext cx="220513" cy="203656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7" name="Šipka doprava 16"/>
          <p:cNvSpPr/>
          <p:nvPr/>
        </p:nvSpPr>
        <p:spPr>
          <a:xfrm>
            <a:off x="2555776" y="5338985"/>
            <a:ext cx="4983979" cy="320521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-5552" y="1611778"/>
            <a:ext cx="410137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A. </a:t>
            </a:r>
            <a:r>
              <a:rPr lang="cs-CZ" sz="3600" b="1" dirty="0" err="1" smtClean="0"/>
              <a:t>Marshall</a:t>
            </a:r>
            <a:r>
              <a:rPr lang="cs-CZ" sz="3600" b="1" dirty="0" smtClean="0"/>
              <a:t> se narodil ve státě Victoria.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795261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5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Alan </a:t>
            </a:r>
            <a:r>
              <a:rPr lang="cs-CZ" b="1" dirty="0" err="1" smtClean="0">
                <a:solidFill>
                  <a:srgbClr val="C00000"/>
                </a:solidFill>
              </a:rPr>
              <a:t>Marshall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13" y="0"/>
            <a:ext cx="2116137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1"/>
          </a:xfrm>
        </p:spPr>
        <p:txBody>
          <a:bodyPr>
            <a:noAutofit/>
          </a:bodyPr>
          <a:lstStyle/>
          <a:p>
            <a:pPr>
              <a:buClr>
                <a:schemeClr val="accent1"/>
              </a:buClr>
              <a:buFont typeface="Wingdings" pitchFamily="2" charset="2"/>
              <a:buChar char="§"/>
            </a:pPr>
            <a:endParaRPr lang="cs-CZ" sz="3600" b="1" dirty="0" smtClean="0"/>
          </a:p>
          <a:p>
            <a:pPr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3600" b="1" dirty="0" smtClean="0"/>
              <a:t>Australský </a:t>
            </a:r>
            <a:r>
              <a:rPr lang="cs-CZ" sz="3600" b="1" dirty="0"/>
              <a:t>spisovatel, publicista, cestovatel a </a:t>
            </a:r>
            <a:r>
              <a:rPr lang="cs-CZ" sz="3600" b="1" dirty="0" smtClean="0"/>
              <a:t>folklorista</a:t>
            </a:r>
            <a:endParaRPr lang="cs-CZ" sz="3600" b="1" dirty="0"/>
          </a:p>
          <a:p>
            <a:pPr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3600" b="1" dirty="0"/>
              <a:t>V roce 1908 onemocněl dětskou obrnou a od té doby byl nucen používat berle. </a:t>
            </a:r>
            <a:endParaRPr lang="cs-CZ" sz="3600" b="1" dirty="0" smtClean="0"/>
          </a:p>
          <a:p>
            <a:pPr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3600" b="1" dirty="0" smtClean="0"/>
              <a:t>Od </a:t>
            </a:r>
            <a:r>
              <a:rPr lang="cs-CZ" sz="3600" b="1" dirty="0"/>
              <a:t>roku 1922 do roku 1933 pracoval jako úředník, v této době se začal zajímat o psaní.</a:t>
            </a:r>
          </a:p>
        </p:txBody>
      </p:sp>
      <p:sp>
        <p:nvSpPr>
          <p:cNvPr id="8" name="Obdélník 7"/>
          <p:cNvSpPr/>
          <p:nvPr/>
        </p:nvSpPr>
        <p:spPr>
          <a:xfrm>
            <a:off x="2483768" y="1268760"/>
            <a:ext cx="43924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1902 - 1984</a:t>
            </a:r>
            <a:endParaRPr lang="cs-CZ" sz="32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22" t="4781" r="14484" b="-1570"/>
          <a:stretch/>
        </p:blipFill>
        <p:spPr bwMode="auto">
          <a:xfrm rot="2424934">
            <a:off x="7478889" y="4965409"/>
            <a:ext cx="1135398" cy="209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4338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Alan </a:t>
            </a:r>
            <a:r>
              <a:rPr lang="cs-CZ" b="1" dirty="0" err="1" smtClean="0">
                <a:solidFill>
                  <a:srgbClr val="C00000"/>
                </a:solidFill>
              </a:rPr>
              <a:t>Marshall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13" y="0"/>
            <a:ext cx="2116137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1"/>
          </a:xfrm>
        </p:spPr>
        <p:txBody>
          <a:bodyPr>
            <a:noAutofit/>
          </a:bodyPr>
          <a:lstStyle/>
          <a:p>
            <a:pPr>
              <a:buClr>
                <a:schemeClr val="accent1"/>
              </a:buClr>
              <a:buFont typeface="Wingdings" pitchFamily="2" charset="2"/>
              <a:buChar char="§"/>
            </a:pPr>
            <a:endParaRPr lang="cs-CZ" sz="3600" b="1" dirty="0" smtClean="0"/>
          </a:p>
          <a:p>
            <a:pPr algn="just">
              <a:buClr>
                <a:schemeClr val="accent1"/>
              </a:buClr>
              <a:buFont typeface="Wingdings" pitchFamily="2" charset="2"/>
              <a:buChar char="§"/>
            </a:pPr>
            <a:r>
              <a:rPr lang="pl-PL" sz="3600" b="1" dirty="0" smtClean="0">
                <a:solidFill>
                  <a:srgbClr val="C00000"/>
                </a:solidFill>
              </a:rPr>
              <a:t>To </a:t>
            </a:r>
            <a:r>
              <a:rPr lang="pl-PL" sz="3600" b="1" dirty="0">
                <a:solidFill>
                  <a:srgbClr val="C00000"/>
                </a:solidFill>
              </a:rPr>
              <a:t>je můj lid </a:t>
            </a:r>
            <a:r>
              <a:rPr lang="pl-PL" sz="3600" b="1" dirty="0"/>
              <a:t>- sbírka </a:t>
            </a:r>
            <a:r>
              <a:rPr lang="pl-PL" sz="3600" b="1" dirty="0" smtClean="0"/>
              <a:t>povídek</a:t>
            </a:r>
          </a:p>
          <a:p>
            <a:pPr algn="just"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3600" b="1" dirty="0">
                <a:solidFill>
                  <a:srgbClr val="C00000"/>
                </a:solidFill>
              </a:rPr>
              <a:t>Lidé pradávných časů </a:t>
            </a:r>
            <a:r>
              <a:rPr lang="cs-CZ" sz="3600" b="1" dirty="0"/>
              <a:t>- soubor povídek ze </a:t>
            </a:r>
            <a:r>
              <a:rPr lang="cs-CZ" sz="3600" b="1" dirty="0" smtClean="0"/>
              <a:t>života domorodých </a:t>
            </a:r>
            <a:r>
              <a:rPr lang="cs-CZ" sz="3600" b="1" dirty="0"/>
              <a:t>obyvatel Austrálie </a:t>
            </a:r>
            <a:endParaRPr lang="cs-CZ" sz="3600" b="1" dirty="0" smtClean="0"/>
          </a:p>
          <a:p>
            <a:pPr algn="just"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3600" b="1" u="sng" dirty="0">
                <a:solidFill>
                  <a:srgbClr val="C00000"/>
                </a:solidFill>
              </a:rPr>
              <a:t>Už zase skáču </a:t>
            </a:r>
            <a:r>
              <a:rPr lang="cs-CZ" sz="3600" b="1" u="sng" dirty="0" smtClean="0">
                <a:solidFill>
                  <a:srgbClr val="C00000"/>
                </a:solidFill>
              </a:rPr>
              <a:t>přes kaluže</a:t>
            </a:r>
          </a:p>
          <a:p>
            <a:pPr marL="0" indent="0" algn="just">
              <a:buClr>
                <a:schemeClr val="accent1"/>
              </a:buClr>
              <a:buNone/>
            </a:pPr>
            <a:r>
              <a:rPr lang="cs-CZ" sz="3600" b="1" dirty="0" smtClean="0"/>
              <a:t>   Autobiografický příběh </a:t>
            </a:r>
            <a:r>
              <a:rPr lang="cs-CZ" sz="3600" b="1" dirty="0"/>
              <a:t>z autorova </a:t>
            </a:r>
            <a:r>
              <a:rPr lang="cs-CZ" sz="3600" b="1" dirty="0" smtClean="0"/>
              <a:t>   </a:t>
            </a:r>
          </a:p>
          <a:p>
            <a:pPr marL="0" indent="0" algn="just">
              <a:buClr>
                <a:schemeClr val="accent1"/>
              </a:buClr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dětství</a:t>
            </a:r>
            <a:r>
              <a:rPr lang="cs-CZ" sz="3600" b="1" dirty="0"/>
              <a:t>, kdy ho zasáhla dětská obrna </a:t>
            </a:r>
            <a:endParaRPr lang="cs-CZ" sz="3600" b="1" dirty="0" smtClean="0"/>
          </a:p>
          <a:p>
            <a:pPr marL="0" indent="0" algn="just">
              <a:buClr>
                <a:schemeClr val="accent1"/>
              </a:buClr>
              <a:buNone/>
            </a:pPr>
            <a:r>
              <a:rPr lang="cs-CZ" sz="3600" b="1" dirty="0" smtClean="0"/>
              <a:t>   a on v 6 letech ochrnul </a:t>
            </a:r>
            <a:r>
              <a:rPr lang="cs-CZ" sz="3600" b="1" dirty="0"/>
              <a:t>na obě </a:t>
            </a:r>
            <a:r>
              <a:rPr lang="cs-CZ" sz="3600" b="1" dirty="0" smtClean="0"/>
              <a:t>nohy.</a:t>
            </a:r>
            <a:endParaRPr lang="cs-CZ" sz="3600" b="1" dirty="0"/>
          </a:p>
        </p:txBody>
      </p:sp>
      <p:sp>
        <p:nvSpPr>
          <p:cNvPr id="8" name="Obdélník 7"/>
          <p:cNvSpPr/>
          <p:nvPr/>
        </p:nvSpPr>
        <p:spPr>
          <a:xfrm>
            <a:off x="2483768" y="1268760"/>
            <a:ext cx="43924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TVORBA</a:t>
            </a:r>
            <a:endParaRPr lang="cs-CZ" sz="3600" b="1" dirty="0"/>
          </a:p>
        </p:txBody>
      </p:sp>
      <p:pic>
        <p:nvPicPr>
          <p:cNvPr id="4099" name="Picture 3" descr="C:\Users\Uživatel\AppData\Local\Microsoft\Windows\Temporary Internet Files\Content.IE5\PKQLHWH4\MC9002326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0638" y="4077072"/>
            <a:ext cx="1561723" cy="1861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5493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Alan </a:t>
            </a:r>
            <a:r>
              <a:rPr lang="cs-CZ" b="1" dirty="0" err="1" smtClean="0">
                <a:solidFill>
                  <a:srgbClr val="C00000"/>
                </a:solidFill>
              </a:rPr>
              <a:t>Marshall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13" y="0"/>
            <a:ext cx="2116137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1"/>
          </a:xfrm>
        </p:spPr>
        <p:txBody>
          <a:bodyPr>
            <a:noAutofit/>
          </a:bodyPr>
          <a:lstStyle/>
          <a:p>
            <a:pPr>
              <a:buClr>
                <a:schemeClr val="accent1"/>
              </a:buClr>
              <a:buFont typeface="Wingdings" pitchFamily="2" charset="2"/>
              <a:buChar char="§"/>
            </a:pPr>
            <a:endParaRPr lang="cs-CZ" sz="3600" b="1" dirty="0" smtClean="0"/>
          </a:p>
          <a:p>
            <a:pPr marL="0" indent="0">
              <a:buClr>
                <a:schemeClr val="accent1"/>
              </a:buClr>
              <a:buNone/>
            </a:pPr>
            <a:r>
              <a:rPr lang="cs-CZ" sz="3600" b="1" dirty="0" smtClean="0">
                <a:solidFill>
                  <a:srgbClr val="C00000"/>
                </a:solidFill>
              </a:rPr>
              <a:t>              </a:t>
            </a:r>
            <a:r>
              <a:rPr lang="cs-CZ" sz="3600" b="1" u="sng" dirty="0" smtClean="0">
                <a:solidFill>
                  <a:srgbClr val="C00000"/>
                </a:solidFill>
              </a:rPr>
              <a:t>Už </a:t>
            </a:r>
            <a:r>
              <a:rPr lang="cs-CZ" sz="3600" b="1" u="sng" dirty="0">
                <a:solidFill>
                  <a:srgbClr val="C00000"/>
                </a:solidFill>
              </a:rPr>
              <a:t>zase skáču </a:t>
            </a:r>
            <a:r>
              <a:rPr lang="cs-CZ" sz="3600" b="1" u="sng" dirty="0" smtClean="0">
                <a:solidFill>
                  <a:srgbClr val="C00000"/>
                </a:solidFill>
              </a:rPr>
              <a:t>přes kaluže</a:t>
            </a:r>
          </a:p>
          <a:p>
            <a:pPr marL="0" indent="0">
              <a:buClr>
                <a:schemeClr val="accent1"/>
              </a:buClr>
              <a:buNone/>
            </a:pPr>
            <a:r>
              <a:rPr lang="cs-CZ" sz="3600" b="1" dirty="0" smtClean="0"/>
              <a:t>     Marshallovy </a:t>
            </a:r>
            <a:r>
              <a:rPr lang="cs-CZ" sz="3600" b="1" dirty="0"/>
              <a:t>vzpomínky na dětství </a:t>
            </a:r>
            <a:r>
              <a:rPr lang="cs-CZ" sz="3600" b="1" dirty="0" smtClean="0"/>
              <a:t>    </a:t>
            </a:r>
          </a:p>
          <a:p>
            <a:pPr marL="0" indent="0">
              <a:buClr>
                <a:schemeClr val="accent1"/>
              </a:buClr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strávené </a:t>
            </a:r>
            <a:r>
              <a:rPr lang="cs-CZ" sz="3600" b="1" dirty="0"/>
              <a:t>na rodné australské </a:t>
            </a:r>
            <a:r>
              <a:rPr lang="cs-CZ" sz="3600" b="1" dirty="0" smtClean="0"/>
              <a:t>farmě</a:t>
            </a:r>
            <a:endParaRPr lang="cs-CZ" sz="3600" b="1" dirty="0"/>
          </a:p>
        </p:txBody>
      </p:sp>
      <p:sp>
        <p:nvSpPr>
          <p:cNvPr id="8" name="Obdélník 7"/>
          <p:cNvSpPr/>
          <p:nvPr/>
        </p:nvSpPr>
        <p:spPr>
          <a:xfrm>
            <a:off x="2483768" y="1268760"/>
            <a:ext cx="43924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TVORBA</a:t>
            </a:r>
            <a:endParaRPr lang="cs-CZ" sz="3600" b="1" dirty="0"/>
          </a:p>
        </p:txBody>
      </p:sp>
      <p:pic>
        <p:nvPicPr>
          <p:cNvPr id="1026" name="Picture 2" descr="C:\Users\Uživatel\AppData\Local\Microsoft\Windows\Temporary Internet Files\Content.IE5\PKQLHWH4\MP90041206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3962" y="4172322"/>
            <a:ext cx="2664296" cy="2685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301208"/>
            <a:ext cx="1749425" cy="129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8483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Alan </a:t>
            </a:r>
            <a:r>
              <a:rPr lang="cs-CZ" b="1" dirty="0" err="1" smtClean="0">
                <a:solidFill>
                  <a:srgbClr val="C00000"/>
                </a:solidFill>
              </a:rPr>
              <a:t>Marshall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13" y="0"/>
            <a:ext cx="2116137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1"/>
          </a:xfrm>
        </p:spPr>
        <p:txBody>
          <a:bodyPr>
            <a:noAutofit/>
          </a:bodyPr>
          <a:lstStyle/>
          <a:p>
            <a:pPr>
              <a:buClr>
                <a:schemeClr val="accent1"/>
              </a:buClr>
              <a:buFont typeface="Wingdings" pitchFamily="2" charset="2"/>
              <a:buChar char="§"/>
            </a:pPr>
            <a:endParaRPr lang="cs-CZ" sz="3600" b="1" dirty="0" smtClean="0"/>
          </a:p>
          <a:p>
            <a:pPr marL="0" indent="0">
              <a:buClr>
                <a:schemeClr val="accent1"/>
              </a:buClr>
              <a:buNone/>
            </a:pPr>
            <a:r>
              <a:rPr lang="cs-CZ" sz="3600" b="1" dirty="0" smtClean="0">
                <a:solidFill>
                  <a:srgbClr val="C00000"/>
                </a:solidFill>
              </a:rPr>
              <a:t>               </a:t>
            </a:r>
            <a:r>
              <a:rPr lang="cs-CZ" sz="3600" b="1" u="sng" dirty="0" smtClean="0">
                <a:solidFill>
                  <a:srgbClr val="C00000"/>
                </a:solidFill>
              </a:rPr>
              <a:t>Už </a:t>
            </a:r>
            <a:r>
              <a:rPr lang="cs-CZ" sz="3600" b="1" u="sng" dirty="0">
                <a:solidFill>
                  <a:srgbClr val="C00000"/>
                </a:solidFill>
              </a:rPr>
              <a:t>zase skáču </a:t>
            </a:r>
            <a:r>
              <a:rPr lang="cs-CZ" sz="3600" b="1" u="sng" dirty="0" smtClean="0">
                <a:solidFill>
                  <a:srgbClr val="C00000"/>
                </a:solidFill>
              </a:rPr>
              <a:t>přes kaluže</a:t>
            </a:r>
          </a:p>
          <a:p>
            <a:pPr marL="0" indent="0">
              <a:buClr>
                <a:schemeClr val="accent1"/>
              </a:buClr>
              <a:buNone/>
            </a:pPr>
            <a:r>
              <a:rPr lang="cs-CZ" sz="3600" b="1" dirty="0" smtClean="0"/>
              <a:t>   Příběh se </a:t>
            </a:r>
            <a:r>
              <a:rPr lang="cs-CZ" sz="3600" b="1" dirty="0"/>
              <a:t>dočkal dvou filmových </a:t>
            </a:r>
            <a:r>
              <a:rPr lang="cs-CZ" sz="3600" b="1" dirty="0" smtClean="0"/>
              <a:t>  </a:t>
            </a:r>
          </a:p>
          <a:p>
            <a:pPr marL="0" indent="0">
              <a:buClr>
                <a:schemeClr val="accent1"/>
              </a:buClr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adaptací</a:t>
            </a:r>
            <a:r>
              <a:rPr lang="cs-CZ" sz="3600" b="1" dirty="0"/>
              <a:t>. </a:t>
            </a:r>
            <a:r>
              <a:rPr lang="cs-CZ" sz="3600" b="1" dirty="0" smtClean="0"/>
              <a:t>Australská </a:t>
            </a:r>
            <a:r>
              <a:rPr lang="cs-CZ" sz="3600" b="1" dirty="0"/>
              <a:t>televize v roce </a:t>
            </a:r>
            <a:r>
              <a:rPr lang="cs-CZ" sz="3600" b="1" dirty="0" smtClean="0"/>
              <a:t>1981</a:t>
            </a:r>
            <a:r>
              <a:rPr lang="cs-CZ" sz="3600" b="1" dirty="0"/>
              <a:t> </a:t>
            </a:r>
            <a:r>
              <a:rPr lang="cs-CZ" sz="3600" b="1" dirty="0" smtClean="0"/>
              <a:t>      </a:t>
            </a:r>
          </a:p>
          <a:p>
            <a:pPr marL="0" indent="0">
              <a:buClr>
                <a:schemeClr val="accent1"/>
              </a:buClr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uvedla  devítidílný seriál. </a:t>
            </a:r>
            <a:endParaRPr lang="cs-CZ" sz="3600" b="1" dirty="0"/>
          </a:p>
        </p:txBody>
      </p:sp>
      <p:sp>
        <p:nvSpPr>
          <p:cNvPr id="8" name="Obdélník 7"/>
          <p:cNvSpPr/>
          <p:nvPr/>
        </p:nvSpPr>
        <p:spPr>
          <a:xfrm>
            <a:off x="2483768" y="1268760"/>
            <a:ext cx="43924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TVORBA</a:t>
            </a:r>
            <a:endParaRPr lang="cs-CZ" sz="3600" b="1" dirty="0"/>
          </a:p>
        </p:txBody>
      </p:sp>
      <p:pic>
        <p:nvPicPr>
          <p:cNvPr id="3076" name="Picture 4" descr="C:\Users\Uživatel\AppData\Local\Microsoft\Windows\Temporary Internet Files\Content.IE5\PKQLHWH4\MC900432517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726563"/>
            <a:ext cx="2664296" cy="2131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3738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Alan </a:t>
            </a:r>
            <a:r>
              <a:rPr lang="cs-CZ" b="1" dirty="0" err="1" smtClean="0">
                <a:solidFill>
                  <a:srgbClr val="C00000"/>
                </a:solidFill>
              </a:rPr>
              <a:t>Marshall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13" y="0"/>
            <a:ext cx="2116137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1592796"/>
            <a:ext cx="8229600" cy="4997151"/>
          </a:xfrm>
        </p:spPr>
        <p:txBody>
          <a:bodyPr>
            <a:noAutofit/>
          </a:bodyPr>
          <a:lstStyle/>
          <a:p>
            <a:pPr>
              <a:buClr>
                <a:schemeClr val="accent1"/>
              </a:buClr>
              <a:buFont typeface="Wingdings" pitchFamily="2" charset="2"/>
              <a:buChar char="§"/>
            </a:pPr>
            <a:endParaRPr lang="cs-CZ" sz="3600" b="1" dirty="0" smtClean="0"/>
          </a:p>
          <a:p>
            <a:pPr marL="0" indent="0">
              <a:buClr>
                <a:schemeClr val="accent1"/>
              </a:buClr>
              <a:buNone/>
            </a:pPr>
            <a:r>
              <a:rPr lang="cs-CZ" sz="3600" b="1" dirty="0" smtClean="0">
                <a:solidFill>
                  <a:srgbClr val="C00000"/>
                </a:solidFill>
              </a:rPr>
              <a:t>                </a:t>
            </a:r>
            <a:r>
              <a:rPr lang="cs-CZ" sz="3600" b="1" u="sng" dirty="0" smtClean="0">
                <a:solidFill>
                  <a:srgbClr val="C00000"/>
                </a:solidFill>
              </a:rPr>
              <a:t>Už </a:t>
            </a:r>
            <a:r>
              <a:rPr lang="cs-CZ" sz="3600" b="1" u="sng" dirty="0">
                <a:solidFill>
                  <a:srgbClr val="C00000"/>
                </a:solidFill>
              </a:rPr>
              <a:t>zase skáču </a:t>
            </a:r>
            <a:r>
              <a:rPr lang="cs-CZ" sz="3600" b="1" u="sng" dirty="0" smtClean="0">
                <a:solidFill>
                  <a:srgbClr val="C00000"/>
                </a:solidFill>
              </a:rPr>
              <a:t>přes kaluže</a:t>
            </a:r>
          </a:p>
          <a:p>
            <a:pPr>
              <a:buClr>
                <a:schemeClr val="accent1"/>
              </a:buClr>
              <a:buFont typeface="Wingdings" pitchFamily="2" charset="2"/>
              <a:buChar char="§"/>
            </a:pPr>
            <a:r>
              <a:rPr lang="cs-CZ" sz="3600" b="1" dirty="0" smtClean="0"/>
              <a:t>Jan Procházka </a:t>
            </a:r>
            <a:r>
              <a:rPr lang="cs-CZ" sz="3600" b="1" dirty="0"/>
              <a:t>a </a:t>
            </a:r>
            <a:r>
              <a:rPr lang="cs-CZ" sz="3600" b="1" dirty="0" smtClean="0"/>
              <a:t>režisér Karel Kachyňa </a:t>
            </a:r>
            <a:endParaRPr lang="cs-CZ" sz="3600" b="1" dirty="0" smtClean="0"/>
          </a:p>
          <a:p>
            <a:pPr marL="0" indent="0">
              <a:buClr>
                <a:schemeClr val="accent1"/>
              </a:buClr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</a:t>
            </a:r>
            <a:r>
              <a:rPr lang="cs-CZ" sz="3600" b="1" dirty="0" smtClean="0"/>
              <a:t>v </a:t>
            </a:r>
            <a:r>
              <a:rPr lang="cs-CZ" sz="3600" b="1" dirty="0" smtClean="0"/>
              <a:t>roce 1970</a:t>
            </a:r>
            <a:r>
              <a:rPr lang="cs-CZ" sz="3600" b="1" dirty="0"/>
              <a:t> </a:t>
            </a:r>
            <a:r>
              <a:rPr lang="cs-CZ" sz="3600" b="1" dirty="0" smtClean="0"/>
              <a:t>natočili </a:t>
            </a:r>
            <a:r>
              <a:rPr lang="cs-CZ" sz="3600" b="1" u="sng" dirty="0"/>
              <a:t>český </a:t>
            </a:r>
            <a:r>
              <a:rPr lang="cs-CZ" sz="3600" b="1" u="sng" dirty="0" smtClean="0"/>
              <a:t>film</a:t>
            </a:r>
            <a:r>
              <a:rPr lang="cs-CZ" sz="3600" b="1" dirty="0" smtClean="0"/>
              <a:t>, který </a:t>
            </a:r>
            <a:r>
              <a:rPr lang="cs-CZ" sz="3600" b="1" dirty="0"/>
              <a:t>se </a:t>
            </a:r>
            <a:r>
              <a:rPr lang="cs-CZ" sz="3600" b="1" dirty="0" smtClean="0"/>
              <a:t>  </a:t>
            </a:r>
          </a:p>
          <a:p>
            <a:pPr marL="0" indent="0">
              <a:buClr>
                <a:schemeClr val="accent1"/>
              </a:buClr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</a:t>
            </a:r>
            <a:r>
              <a:rPr lang="cs-CZ" sz="3600" b="1" dirty="0" smtClean="0"/>
              <a:t>stal </a:t>
            </a:r>
            <a:r>
              <a:rPr lang="cs-CZ" sz="3600" b="1" dirty="0"/>
              <a:t>první hereckou příležitostí </a:t>
            </a:r>
            <a:endParaRPr lang="cs-CZ" sz="3600" b="1" dirty="0" smtClean="0"/>
          </a:p>
          <a:p>
            <a:pPr marL="0" indent="0">
              <a:buClr>
                <a:schemeClr val="accent1"/>
              </a:buClr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</a:t>
            </a:r>
            <a:r>
              <a:rPr lang="cs-CZ" sz="3600" b="1" dirty="0" smtClean="0"/>
              <a:t>pro mladičkého </a:t>
            </a:r>
            <a:r>
              <a:rPr lang="cs-CZ" sz="3600" b="1" dirty="0"/>
              <a:t>Vladimíra </a:t>
            </a:r>
            <a:r>
              <a:rPr lang="cs-CZ" sz="3600" b="1" dirty="0" smtClean="0"/>
              <a:t>Dlouhého. </a:t>
            </a:r>
          </a:p>
        </p:txBody>
      </p:sp>
      <p:sp>
        <p:nvSpPr>
          <p:cNvPr id="8" name="Obdélník 7"/>
          <p:cNvSpPr/>
          <p:nvPr/>
        </p:nvSpPr>
        <p:spPr>
          <a:xfrm>
            <a:off x="2483768" y="1268760"/>
            <a:ext cx="43924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TVORBA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362708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Alan </a:t>
            </a:r>
            <a:r>
              <a:rPr lang="cs-CZ" b="1" dirty="0" err="1" smtClean="0">
                <a:solidFill>
                  <a:srgbClr val="C00000"/>
                </a:solidFill>
              </a:rPr>
              <a:t>Marshall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13" y="0"/>
            <a:ext cx="2116137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1"/>
          </a:xfrm>
        </p:spPr>
        <p:txBody>
          <a:bodyPr>
            <a:noAutofit/>
          </a:bodyPr>
          <a:lstStyle/>
          <a:p>
            <a:pPr>
              <a:buClr>
                <a:schemeClr val="accent1"/>
              </a:buClr>
              <a:buFont typeface="Wingdings" pitchFamily="2" charset="2"/>
              <a:buChar char="§"/>
            </a:pPr>
            <a:endParaRPr lang="cs-CZ" sz="3600" b="1" dirty="0" smtClean="0"/>
          </a:p>
          <a:p>
            <a:pPr marL="0" indent="0">
              <a:buClr>
                <a:schemeClr val="accent1"/>
              </a:buClr>
              <a:buNone/>
            </a:pPr>
            <a:r>
              <a:rPr lang="cs-CZ" sz="3600" b="1" dirty="0" smtClean="0">
                <a:solidFill>
                  <a:srgbClr val="C00000"/>
                </a:solidFill>
              </a:rPr>
              <a:t>    </a:t>
            </a:r>
            <a:r>
              <a:rPr lang="cs-CZ" sz="3600" b="1" u="sng" dirty="0" smtClean="0">
                <a:solidFill>
                  <a:srgbClr val="C00000"/>
                </a:solidFill>
              </a:rPr>
              <a:t>Už </a:t>
            </a:r>
            <a:r>
              <a:rPr lang="cs-CZ" sz="3600" b="1" u="sng" dirty="0">
                <a:solidFill>
                  <a:srgbClr val="C00000"/>
                </a:solidFill>
              </a:rPr>
              <a:t>zase skáču </a:t>
            </a:r>
            <a:r>
              <a:rPr lang="cs-CZ" sz="3600" b="1" u="sng" dirty="0" smtClean="0">
                <a:solidFill>
                  <a:srgbClr val="C00000"/>
                </a:solidFill>
              </a:rPr>
              <a:t>přes kaluže</a:t>
            </a:r>
          </a:p>
          <a:p>
            <a:pPr marL="0" indent="0">
              <a:buClr>
                <a:schemeClr val="accent1"/>
              </a:buClr>
              <a:buNone/>
            </a:pPr>
            <a:r>
              <a:rPr lang="cs-CZ" sz="3600" b="1" dirty="0" smtClean="0"/>
              <a:t>Film byl </a:t>
            </a:r>
            <a:r>
              <a:rPr lang="cs-CZ" sz="3600" b="1" dirty="0"/>
              <a:t>oceněn Stříbrnou mušlí </a:t>
            </a:r>
            <a:endParaRPr lang="cs-CZ" sz="3600" b="1" dirty="0" smtClean="0"/>
          </a:p>
          <a:p>
            <a:pPr marL="0" indent="0">
              <a:buClr>
                <a:schemeClr val="accent1"/>
              </a:buClr>
              <a:buNone/>
            </a:pPr>
            <a:r>
              <a:rPr lang="cs-CZ" sz="3600" b="1" dirty="0" smtClean="0"/>
              <a:t>na </a:t>
            </a:r>
            <a:r>
              <a:rPr lang="cs-CZ" sz="3600" b="1" dirty="0"/>
              <a:t>festivalu v San Sebastianu a patří </a:t>
            </a:r>
            <a:endParaRPr lang="cs-CZ" sz="3600" b="1" dirty="0" smtClean="0"/>
          </a:p>
          <a:p>
            <a:pPr marL="0" indent="0">
              <a:buClr>
                <a:schemeClr val="accent1"/>
              </a:buClr>
              <a:buNone/>
            </a:pPr>
            <a:r>
              <a:rPr lang="cs-CZ" sz="3600" b="1" dirty="0" smtClean="0"/>
              <a:t>k </a:t>
            </a:r>
            <a:r>
              <a:rPr lang="cs-CZ" sz="3600" b="1" dirty="0"/>
              <a:t>největším úspěchům naší kinematografie pro děti a mládež. </a:t>
            </a:r>
            <a:endParaRPr lang="cs-CZ" sz="3600" b="1" dirty="0" smtClean="0"/>
          </a:p>
        </p:txBody>
      </p:sp>
      <p:sp>
        <p:nvSpPr>
          <p:cNvPr id="8" name="Obdélník 7"/>
          <p:cNvSpPr/>
          <p:nvPr/>
        </p:nvSpPr>
        <p:spPr>
          <a:xfrm>
            <a:off x="2483768" y="1268760"/>
            <a:ext cx="43924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TVORBA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895695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Alan </a:t>
            </a:r>
            <a:r>
              <a:rPr lang="cs-CZ" b="1" dirty="0" err="1" smtClean="0">
                <a:solidFill>
                  <a:srgbClr val="C00000"/>
                </a:solidFill>
              </a:rPr>
              <a:t>Marshall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13" y="0"/>
            <a:ext cx="2116137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1"/>
          </a:xfrm>
        </p:spPr>
        <p:txBody>
          <a:bodyPr>
            <a:noAutofit/>
          </a:bodyPr>
          <a:lstStyle/>
          <a:p>
            <a:pPr>
              <a:buClr>
                <a:schemeClr val="accent1"/>
              </a:buClr>
              <a:buFont typeface="Wingdings" pitchFamily="2" charset="2"/>
              <a:buChar char="§"/>
            </a:pPr>
            <a:endParaRPr lang="cs-CZ" sz="3600" b="1" dirty="0" smtClean="0"/>
          </a:p>
          <a:p>
            <a:pPr marL="0" indent="0">
              <a:buClr>
                <a:schemeClr val="accent1"/>
              </a:buClr>
              <a:buNone/>
            </a:pPr>
            <a:r>
              <a:rPr lang="cs-CZ" sz="3600" b="1" dirty="0" smtClean="0">
                <a:solidFill>
                  <a:srgbClr val="C00000"/>
                </a:solidFill>
              </a:rPr>
              <a:t>                 </a:t>
            </a:r>
            <a:r>
              <a:rPr lang="cs-CZ" sz="3600" b="1" u="sng" dirty="0" smtClean="0">
                <a:solidFill>
                  <a:srgbClr val="C00000"/>
                </a:solidFill>
              </a:rPr>
              <a:t>Už </a:t>
            </a:r>
            <a:r>
              <a:rPr lang="cs-CZ" sz="3600" b="1" u="sng" dirty="0">
                <a:solidFill>
                  <a:srgbClr val="C00000"/>
                </a:solidFill>
              </a:rPr>
              <a:t>zase skáču </a:t>
            </a:r>
            <a:r>
              <a:rPr lang="cs-CZ" sz="3600" b="1" u="sng" dirty="0" smtClean="0">
                <a:solidFill>
                  <a:srgbClr val="C00000"/>
                </a:solidFill>
              </a:rPr>
              <a:t>přes kaluže</a:t>
            </a:r>
          </a:p>
          <a:p>
            <a:pPr marL="0" indent="0">
              <a:buClr>
                <a:schemeClr val="accent1"/>
              </a:buClr>
              <a:buNone/>
            </a:pPr>
            <a:r>
              <a:rPr lang="cs-CZ" sz="2800" b="1" u="sng" dirty="0" smtClean="0">
                <a:solidFill>
                  <a:srgbClr val="C00000"/>
                </a:solidFill>
              </a:rPr>
              <a:t>Otázky:</a:t>
            </a:r>
          </a:p>
          <a:p>
            <a:pPr marL="742950" indent="-742950">
              <a:buClr>
                <a:schemeClr val="accent1"/>
              </a:buClr>
              <a:buAutoNum type="arabicPeriod"/>
            </a:pPr>
            <a:r>
              <a:rPr lang="cs-CZ" sz="2800" b="1" dirty="0" smtClean="0"/>
              <a:t>Kdo vypráví o svém osudu?</a:t>
            </a:r>
          </a:p>
          <a:p>
            <a:pPr marL="742950" indent="-742950">
              <a:buClr>
                <a:schemeClr val="accent1"/>
              </a:buClr>
              <a:buAutoNum type="arabicPeriod"/>
            </a:pPr>
            <a:r>
              <a:rPr lang="cs-CZ" sz="2800" b="1" dirty="0" smtClean="0"/>
              <a:t>Jak se změnily hodnoty hrdiny?</a:t>
            </a:r>
          </a:p>
          <a:p>
            <a:pPr marL="742950" indent="-742950">
              <a:buClr>
                <a:schemeClr val="accent1"/>
              </a:buClr>
              <a:buAutoNum type="arabicPeriod"/>
            </a:pPr>
            <a:r>
              <a:rPr lang="cs-CZ" sz="2800" b="1" dirty="0" smtClean="0"/>
              <a:t>Které vlastnosti měl hrdina?</a:t>
            </a:r>
          </a:p>
          <a:p>
            <a:pPr marL="742950" indent="-742950">
              <a:buClr>
                <a:schemeClr val="accent1"/>
              </a:buClr>
              <a:buAutoNum type="arabicPeriod"/>
            </a:pPr>
            <a:r>
              <a:rPr lang="cs-CZ" sz="2800" b="1" dirty="0" smtClean="0"/>
              <a:t>Proč měl krásný vztah ke zvířatům?</a:t>
            </a:r>
          </a:p>
          <a:p>
            <a:pPr marL="742950" indent="-742950">
              <a:buClr>
                <a:schemeClr val="accent1"/>
              </a:buClr>
              <a:buAutoNum type="arabicPeriod"/>
            </a:pPr>
            <a:r>
              <a:rPr lang="cs-CZ" sz="2800" b="1" dirty="0" smtClean="0"/>
              <a:t>Co ti pomáhá, když máš starosti?</a:t>
            </a:r>
          </a:p>
          <a:p>
            <a:pPr marL="742950" indent="-742950">
              <a:buClr>
                <a:schemeClr val="accent1"/>
              </a:buClr>
              <a:buAutoNum type="arabicPeriod"/>
            </a:pPr>
            <a:r>
              <a:rPr lang="cs-CZ" sz="2800" b="1" dirty="0" smtClean="0"/>
              <a:t>Jaké poučení by sis mohl </a:t>
            </a:r>
            <a:r>
              <a:rPr lang="cs-CZ" sz="2800" b="1" dirty="0"/>
              <a:t>o</a:t>
            </a:r>
            <a:r>
              <a:rPr lang="cs-CZ" sz="2800" b="1" dirty="0" smtClean="0"/>
              <a:t>dnést z příběhu?</a:t>
            </a:r>
          </a:p>
        </p:txBody>
      </p:sp>
      <p:sp>
        <p:nvSpPr>
          <p:cNvPr id="8" name="Obdélník 7"/>
          <p:cNvSpPr/>
          <p:nvPr/>
        </p:nvSpPr>
        <p:spPr>
          <a:xfrm>
            <a:off x="2483768" y="1268760"/>
            <a:ext cx="43924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PRÁCE S TEXTEM</a:t>
            </a:r>
            <a:endParaRPr lang="cs-CZ" sz="3600" b="1" dirty="0"/>
          </a:p>
        </p:txBody>
      </p:sp>
      <p:pic>
        <p:nvPicPr>
          <p:cNvPr id="2050" name="Picture 2" descr="C:\Program Files\Microsoft Office\MEDIA\CAGCAT10\j0293238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3919" y="3645024"/>
            <a:ext cx="1750162" cy="1292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67544" y="2996952"/>
            <a:ext cx="7848872" cy="3600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Čítanka </a:t>
            </a:r>
            <a:r>
              <a:rPr lang="cs-CZ" sz="3200" b="1" dirty="0"/>
              <a:t>pro </a:t>
            </a:r>
            <a:r>
              <a:rPr lang="cs-CZ" sz="3200" b="1" dirty="0" smtClean="0"/>
              <a:t>6. ročník</a:t>
            </a:r>
          </a:p>
          <a:p>
            <a:pPr algn="ctr"/>
            <a:r>
              <a:rPr lang="cs-CZ" sz="3200" b="1" dirty="0"/>
              <a:t>s</a:t>
            </a:r>
            <a:r>
              <a:rPr lang="cs-CZ" sz="3200" b="1" dirty="0" smtClean="0"/>
              <a:t>tr. 179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22619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Alan </a:t>
            </a:r>
            <a:r>
              <a:rPr lang="cs-CZ" b="1" dirty="0" err="1" smtClean="0">
                <a:solidFill>
                  <a:srgbClr val="C00000"/>
                </a:solidFill>
              </a:rPr>
              <a:t>Marshall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13" y="0"/>
            <a:ext cx="2116137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1"/>
          </a:xfrm>
        </p:spPr>
        <p:txBody>
          <a:bodyPr>
            <a:noAutofit/>
          </a:bodyPr>
          <a:lstStyle/>
          <a:p>
            <a:pPr>
              <a:buClr>
                <a:schemeClr val="accent1"/>
              </a:buClr>
              <a:buFont typeface="Wingdings" pitchFamily="2" charset="2"/>
              <a:buChar char="§"/>
            </a:pPr>
            <a:endParaRPr lang="cs-CZ" sz="3600" b="1" dirty="0" smtClean="0"/>
          </a:p>
          <a:p>
            <a:pPr marL="0" indent="0">
              <a:buClr>
                <a:schemeClr val="accent1"/>
              </a:buClr>
              <a:buNone/>
            </a:pPr>
            <a:r>
              <a:rPr lang="cs-CZ" sz="3600" b="1" dirty="0" smtClean="0">
                <a:solidFill>
                  <a:srgbClr val="C00000"/>
                </a:solidFill>
              </a:rPr>
              <a:t>    </a:t>
            </a:r>
            <a:r>
              <a:rPr lang="cs-CZ" sz="3600" b="1" u="sng" dirty="0" smtClean="0">
                <a:solidFill>
                  <a:srgbClr val="C00000"/>
                </a:solidFill>
              </a:rPr>
              <a:t>Už </a:t>
            </a:r>
            <a:r>
              <a:rPr lang="cs-CZ" sz="3600" b="1" u="sng" dirty="0">
                <a:solidFill>
                  <a:srgbClr val="C00000"/>
                </a:solidFill>
              </a:rPr>
              <a:t>zase skáču </a:t>
            </a:r>
            <a:r>
              <a:rPr lang="cs-CZ" sz="3600" b="1" u="sng" dirty="0" smtClean="0">
                <a:solidFill>
                  <a:srgbClr val="C00000"/>
                </a:solidFill>
              </a:rPr>
              <a:t>přes kaluže</a:t>
            </a:r>
          </a:p>
          <a:p>
            <a:pPr marL="0" indent="0">
              <a:buClr>
                <a:schemeClr val="accent1"/>
              </a:buClr>
              <a:buNone/>
            </a:pPr>
            <a:r>
              <a:rPr lang="cs-CZ" sz="3600" b="1" dirty="0" smtClean="0"/>
              <a:t>Neokázale </a:t>
            </a:r>
            <a:r>
              <a:rPr lang="cs-CZ" sz="3600" b="1" dirty="0"/>
              <a:t>statečný, umanutý i upřímně naivní vypravěč s berlemi</a:t>
            </a:r>
            <a:r>
              <a:rPr lang="cs-CZ" sz="3600" b="1" dirty="0" smtClean="0"/>
              <a:t>, toužící </a:t>
            </a:r>
            <a:r>
              <a:rPr lang="cs-CZ" sz="3600" b="1" dirty="0"/>
              <a:t>se vyrovnat svým spolužákům v každém ohledu, je zároveň vtipným pozorovatelem zanikajícího kouzla australského venkova a přírody. </a:t>
            </a:r>
          </a:p>
        </p:txBody>
      </p:sp>
      <p:sp>
        <p:nvSpPr>
          <p:cNvPr id="8" name="Obdélník 7"/>
          <p:cNvSpPr/>
          <p:nvPr/>
        </p:nvSpPr>
        <p:spPr>
          <a:xfrm>
            <a:off x="2483768" y="1268760"/>
            <a:ext cx="43924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TVORBA-SHRNUTÍ</a:t>
            </a:r>
            <a:endParaRPr lang="cs-CZ" sz="3600" b="1" dirty="0"/>
          </a:p>
        </p:txBody>
      </p:sp>
      <p:pic>
        <p:nvPicPr>
          <p:cNvPr id="1026" name="Picture 2" descr="C:\Users\Uživatel\AppData\Local\Microsoft\Windows\Temporary Internet Files\Content.IE5\3N1PLIPC\MC9003981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628" y="4509119"/>
            <a:ext cx="1949162" cy="2164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8283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734481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prstClr val="black"/>
                </a:solidFill>
              </a:rPr>
              <a:t>Zdroj použité literatury:</a:t>
            </a:r>
          </a:p>
          <a:p>
            <a:r>
              <a:rPr lang="cs-CZ" sz="1400" dirty="0" smtClean="0"/>
              <a:t>MĚCHUROVÁ</a:t>
            </a:r>
            <a:r>
              <a:rPr lang="cs-CZ" sz="1400" dirty="0"/>
              <a:t>, Albína. </a:t>
            </a:r>
            <a:r>
              <a:rPr lang="cs-CZ" sz="1400" i="1" dirty="0"/>
              <a:t>Čítanka pro 6. ročník ZŠ a </a:t>
            </a:r>
            <a:r>
              <a:rPr lang="cs-CZ" sz="1400" i="1" dirty="0" smtClean="0"/>
              <a:t>primu </a:t>
            </a:r>
            <a:r>
              <a:rPr lang="cs-CZ" sz="1400" i="1" dirty="0"/>
              <a:t>VG</a:t>
            </a:r>
            <a:r>
              <a:rPr lang="cs-CZ" sz="1400" dirty="0" smtClean="0"/>
              <a:t>. </a:t>
            </a:r>
            <a:r>
              <a:rPr lang="cs-CZ" sz="1400" dirty="0"/>
              <a:t>Havlíčkův Brod: Fragment, 1997. ISBN 80-7200-121-3. 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3528" y="1268760"/>
            <a:ext cx="8640960" cy="29238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>
              <a:solidFill>
                <a:prstClr val="black"/>
              </a:solidFill>
            </a:endParaRPr>
          </a:p>
          <a:p>
            <a:r>
              <a:rPr lang="cs-CZ" sz="1400" dirty="0" smtClean="0">
                <a:solidFill>
                  <a:prstClr val="black"/>
                </a:solidFill>
              </a:rPr>
              <a:t>Zdroj </a:t>
            </a:r>
            <a:r>
              <a:rPr lang="cs-CZ" sz="1400" dirty="0">
                <a:solidFill>
                  <a:prstClr val="black"/>
                </a:solidFill>
              </a:rPr>
              <a:t>obrázků: 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 smtClean="0">
                <a:solidFill>
                  <a:prstClr val="black"/>
                </a:solidFill>
              </a:rPr>
              <a:t>Galerie </a:t>
            </a:r>
            <a:r>
              <a:rPr lang="cs-CZ" sz="1400" dirty="0">
                <a:solidFill>
                  <a:prstClr val="black"/>
                </a:solidFill>
              </a:rPr>
              <a:t>Microsoft Office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268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3090</TotalTime>
  <Words>482</Words>
  <Application>Microsoft Office PowerPoint</Application>
  <PresentationFormat>Předvádění na obrazovce (4:3)</PresentationFormat>
  <Paragraphs>104</Paragraphs>
  <Slides>12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1_Motiv systému Office</vt:lpstr>
      <vt:lpstr>Příběhy pro děti – Alan Marshall</vt:lpstr>
      <vt:lpstr>Alan Marshall</vt:lpstr>
      <vt:lpstr>Alan Marshall</vt:lpstr>
      <vt:lpstr>Alan Marshall</vt:lpstr>
      <vt:lpstr>Alan Marshall</vt:lpstr>
      <vt:lpstr>Alan Marshall</vt:lpstr>
      <vt:lpstr>Alan Marshall</vt:lpstr>
      <vt:lpstr>Alan Marshall</vt:lpstr>
      <vt:lpstr>Alan Marshall </vt:lpstr>
      <vt:lpstr>Alan Marshall </vt:lpstr>
      <vt:lpstr>Alan Marshall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Příběhy pro děti - A. Marshall</dc:title>
  <dc:creator>Uživatel</dc:creator>
  <cp:lastModifiedBy>Uživatel</cp:lastModifiedBy>
  <cp:revision>537</cp:revision>
  <dcterms:created xsi:type="dcterms:W3CDTF">2011-09-27T15:53:25Z</dcterms:created>
  <dcterms:modified xsi:type="dcterms:W3CDTF">2012-11-25T06:56:57Z</dcterms:modified>
</cp:coreProperties>
</file>