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68" r:id="rId4"/>
    <p:sldId id="269" r:id="rId5"/>
    <p:sldId id="272" r:id="rId6"/>
    <p:sldId id="273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678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VY_32_INOVACE_02_CJ_13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1800" dirty="0" smtClean="0"/>
            <a:t>ČJ</a:t>
          </a:r>
          <a:r>
            <a:rPr lang="cs-CZ" sz="1800" dirty="0" smtClean="0">
              <a:solidFill>
                <a:schemeClr val="tx1"/>
              </a:solidFill>
            </a:rPr>
            <a:t> – 2.B – Měkké souhlásky</a:t>
          </a:r>
          <a:endParaRPr lang="cs-CZ" sz="18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98FFA4-334C-4BFB-8263-E48012E74D54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9731446-9307-4CAC-9F77-3B53EB7ADC66}" type="presOf" srcId="{D8197B8C-B260-4A16-BDF4-0947B075E274}" destId="{5A5FFA88-C948-4069-8E93-59FA12366E83}" srcOrd="1" destOrd="0" presId="urn:microsoft.com/office/officeart/2005/8/layout/target3"/>
    <dgm:cxn modelId="{D42E56FE-8F7B-44F0-8721-55CE8D7F3B24}" type="presOf" srcId="{D1B46980-6531-4606-95E6-44980827E919}" destId="{6140AFEC-043D-4C43-A2F9-D0F5331DF3A3}" srcOrd="0" destOrd="0" presId="urn:microsoft.com/office/officeart/2005/8/layout/target3"/>
    <dgm:cxn modelId="{7EAD3743-A428-42EC-BF5A-1CA526E8F03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7A3775-08C1-4949-A055-6DD5AEE05216}" type="presOf" srcId="{D1B46980-6531-4606-95E6-44980827E919}" destId="{2BE915AB-18AA-4053-B92C-3BFC9ED204BB}" srcOrd="1" destOrd="0" presId="urn:microsoft.com/office/officeart/2005/8/layout/target3"/>
    <dgm:cxn modelId="{D03BAD30-D417-450A-8C0C-9E1CEF3D98C8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C54FC92-14B9-4238-A877-F7F846510411}" type="presOf" srcId="{B651F6E3-6281-48DB-9319-2AEAFDAE7572}" destId="{619D679B-A015-4ECF-8348-D1034C574F40}" srcOrd="0" destOrd="0" presId="urn:microsoft.com/office/officeart/2005/8/layout/target3"/>
    <dgm:cxn modelId="{82AA97B4-31B7-4ECE-8554-FC98BD696E6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E31010E-CDC9-4664-AB13-FFBCF6DCB60E}" type="presOf" srcId="{B651F6E3-6281-48DB-9319-2AEAFDAE7572}" destId="{6BB5E863-4638-4E1D-BFDE-399D028AC4ED}" srcOrd="1" destOrd="0" presId="urn:microsoft.com/office/officeart/2005/8/layout/target3"/>
    <dgm:cxn modelId="{960C793D-E84A-42B5-8B29-4C9BBF184EF6}" type="presOf" srcId="{D8197B8C-B260-4A16-BDF4-0947B075E274}" destId="{25B08C86-7E15-44DC-BE7F-FFB55DD49D12}" srcOrd="0" destOrd="0" presId="urn:microsoft.com/office/officeart/2005/8/layout/target3"/>
    <dgm:cxn modelId="{09E36673-033D-4351-8FFF-F7F2544DCFDE}" type="presOf" srcId="{4C35D32F-0EAB-4CD7-82EE-45574DC2A586}" destId="{890E4F0B-2866-4A3F-A3C7-2A14B1797930}" srcOrd="1" destOrd="0" presId="urn:microsoft.com/office/officeart/2005/8/layout/target3"/>
    <dgm:cxn modelId="{0FBFF464-F425-4C46-AB98-061048538D92}" type="presParOf" srcId="{333A1088-737F-45CB-B68E-254E46348037}" destId="{F5ABB229-8D3B-4694-996A-96F23CF14429}" srcOrd="0" destOrd="0" presId="urn:microsoft.com/office/officeart/2005/8/layout/target3"/>
    <dgm:cxn modelId="{0531F798-5D0D-4028-82F2-2D8983D382A1}" type="presParOf" srcId="{333A1088-737F-45CB-B68E-254E46348037}" destId="{F41139FD-01EE-4571-8B17-4FB00FC51163}" srcOrd="1" destOrd="0" presId="urn:microsoft.com/office/officeart/2005/8/layout/target3"/>
    <dgm:cxn modelId="{44AE37C2-428F-4460-8E4D-8F8E94E4D47E}" type="presParOf" srcId="{333A1088-737F-45CB-B68E-254E46348037}" destId="{D005CE8C-CC26-4C3E-AC11-E15060ECD759}" srcOrd="2" destOrd="0" presId="urn:microsoft.com/office/officeart/2005/8/layout/target3"/>
    <dgm:cxn modelId="{F440A9FD-DF04-4717-9E61-28B354384057}" type="presParOf" srcId="{333A1088-737F-45CB-B68E-254E46348037}" destId="{2C702D82-9B77-49B7-9568-BB8EB47C3372}" srcOrd="3" destOrd="0" presId="urn:microsoft.com/office/officeart/2005/8/layout/target3"/>
    <dgm:cxn modelId="{BC8C144E-67D1-48ED-888D-460061B0186C}" type="presParOf" srcId="{333A1088-737F-45CB-B68E-254E46348037}" destId="{A52A0455-90FF-4808-ABD0-F02540D31D5A}" srcOrd="4" destOrd="0" presId="urn:microsoft.com/office/officeart/2005/8/layout/target3"/>
    <dgm:cxn modelId="{F3037411-2EEA-4AE6-90F3-595E98B5E827}" type="presParOf" srcId="{333A1088-737F-45CB-B68E-254E46348037}" destId="{6140AFEC-043D-4C43-A2F9-D0F5331DF3A3}" srcOrd="5" destOrd="0" presId="urn:microsoft.com/office/officeart/2005/8/layout/target3"/>
    <dgm:cxn modelId="{6A86EBEB-A5FE-4E2C-8F55-52F6CE059BA4}" type="presParOf" srcId="{333A1088-737F-45CB-B68E-254E46348037}" destId="{9358AC05-5D7D-4327-9F80-1AD486AEA664}" srcOrd="6" destOrd="0" presId="urn:microsoft.com/office/officeart/2005/8/layout/target3"/>
    <dgm:cxn modelId="{BF4F4B85-046B-4AB8-8116-6C7D5D0FCB71}" type="presParOf" srcId="{333A1088-737F-45CB-B68E-254E46348037}" destId="{313FC574-E1CD-4FB4-B054-0B805CE0447D}" srcOrd="7" destOrd="0" presId="urn:microsoft.com/office/officeart/2005/8/layout/target3"/>
    <dgm:cxn modelId="{3C27C202-56FE-4530-8F40-2FBA732BECB2}" type="presParOf" srcId="{333A1088-737F-45CB-B68E-254E46348037}" destId="{619D679B-A015-4ECF-8348-D1034C574F40}" srcOrd="8" destOrd="0" presId="urn:microsoft.com/office/officeart/2005/8/layout/target3"/>
    <dgm:cxn modelId="{6C635A2D-E32A-417B-8534-2BD34D7C3145}" type="presParOf" srcId="{333A1088-737F-45CB-B68E-254E46348037}" destId="{322283A8-4A27-4CDA-BAE3-F381106A9174}" srcOrd="9" destOrd="0" presId="urn:microsoft.com/office/officeart/2005/8/layout/target3"/>
    <dgm:cxn modelId="{1F69A6C6-C289-4858-B91A-6AD3B2EA920B}" type="presParOf" srcId="{333A1088-737F-45CB-B68E-254E46348037}" destId="{FFC9F71D-1B4F-4AD9-A4A6-86ADEFC8AF5C}" srcOrd="10" destOrd="0" presId="urn:microsoft.com/office/officeart/2005/8/layout/target3"/>
    <dgm:cxn modelId="{1C401AD0-A384-496C-B89C-3C018E6F0AC3}" type="presParOf" srcId="{333A1088-737F-45CB-B68E-254E46348037}" destId="{25B08C86-7E15-44DC-BE7F-FFB55DD49D12}" srcOrd="11" destOrd="0" presId="urn:microsoft.com/office/officeart/2005/8/layout/target3"/>
    <dgm:cxn modelId="{D86F725C-FC34-4591-B116-A280D26F8AAC}" type="presParOf" srcId="{333A1088-737F-45CB-B68E-254E46348037}" destId="{76644BE8-9D7C-4C09-B250-3D10AF48CBB7}" srcOrd="12" destOrd="0" presId="urn:microsoft.com/office/officeart/2005/8/layout/target3"/>
    <dgm:cxn modelId="{3C589B3F-D55A-4AC2-9818-9420787DF6D1}" type="presParOf" srcId="{333A1088-737F-45CB-B68E-254E46348037}" destId="{EE85B701-7295-41C0-BA7A-34D3756A2AE6}" srcOrd="13" destOrd="0" presId="urn:microsoft.com/office/officeart/2005/8/layout/target3"/>
    <dgm:cxn modelId="{FDE84ED2-2ED1-49D8-881C-87DFFFAE662A}" type="presParOf" srcId="{333A1088-737F-45CB-B68E-254E46348037}" destId="{8BEBB6EC-1DAA-4CAC-8A25-BC0FCBD5DBD5}" srcOrd="14" destOrd="0" presId="urn:microsoft.com/office/officeart/2005/8/layout/target3"/>
    <dgm:cxn modelId="{8FF011A9-90F8-4B85-A121-E6DEF21CDB1E}" type="presParOf" srcId="{333A1088-737F-45CB-B68E-254E46348037}" destId="{AED2198E-93D5-4001-81B4-73124B309672}" srcOrd="15" destOrd="0" presId="urn:microsoft.com/office/officeart/2005/8/layout/target3"/>
    <dgm:cxn modelId="{329061D3-384E-441B-B84A-2BECD71D219E}" type="presParOf" srcId="{333A1088-737F-45CB-B68E-254E46348037}" destId="{2BE915AB-18AA-4053-B92C-3BFC9ED204BB}" srcOrd="16" destOrd="0" presId="urn:microsoft.com/office/officeart/2005/8/layout/target3"/>
    <dgm:cxn modelId="{ED897D72-9094-4F51-BDB1-2E6BA1EFD472}" type="presParOf" srcId="{333A1088-737F-45CB-B68E-254E46348037}" destId="{6BB5E863-4638-4E1D-BFDE-399D028AC4ED}" srcOrd="17" destOrd="0" presId="urn:microsoft.com/office/officeart/2005/8/layout/target3"/>
    <dgm:cxn modelId="{64B68AEF-7DEC-4EF2-98D1-22404C0BF952}" type="presParOf" srcId="{333A1088-737F-45CB-B68E-254E46348037}" destId="{5A5FFA88-C948-4069-8E93-59FA12366E83}" srcOrd="18" destOrd="0" presId="urn:microsoft.com/office/officeart/2005/8/layout/target3"/>
    <dgm:cxn modelId="{5D3EACE1-CD87-483A-B816-AB12D01ECB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</a:t>
          </a:r>
          <a:r>
            <a:rPr lang="cs-CZ" sz="2000" kern="1200" baseline="0" dirty="0" smtClean="0">
              <a:solidFill>
                <a:srgbClr val="FF0000"/>
              </a:solidFill>
            </a:rPr>
            <a:t>52</a:t>
          </a:r>
          <a:r>
            <a:rPr lang="cs-CZ" sz="2000" kern="1200" baseline="0" dirty="0" smtClean="0"/>
            <a:t>_INOVACE_</a:t>
          </a:r>
          <a:r>
            <a:rPr lang="cs-CZ" sz="2000" kern="1200" baseline="0" dirty="0" smtClean="0">
              <a:solidFill>
                <a:srgbClr val="FF0000"/>
              </a:solidFill>
            </a:rPr>
            <a:t>01_F +Z_01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1800" kern="1200" dirty="0" smtClean="0"/>
            <a:t>ČJ</a:t>
          </a:r>
          <a:r>
            <a:rPr lang="cs-CZ" sz="1800" kern="1200" dirty="0" smtClean="0">
              <a:solidFill>
                <a:schemeClr val="tx1"/>
              </a:solidFill>
            </a:rPr>
            <a:t> </a:t>
          </a:r>
          <a:r>
            <a:rPr lang="cs-CZ" sz="1800" kern="1200" dirty="0" smtClean="0">
              <a:solidFill>
                <a:schemeClr val="tx1"/>
              </a:solidFill>
            </a:rPr>
            <a:t>– 2.B – </a:t>
          </a:r>
          <a:r>
            <a:rPr lang="cs-CZ" sz="1800" kern="1200" dirty="0" smtClean="0">
              <a:solidFill>
                <a:schemeClr val="tx1"/>
              </a:solidFill>
            </a:rPr>
            <a:t>Měkké souhlásky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ED00A7-D906-4998-B474-7212D66A04DC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99BAFD-714D-4B14-A7E4-DF530A86B9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6C7A58-E982-4BBF-A1CB-2B620806FC3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99BAFD-714D-4B14-A7E4-DF530A86B9A4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69A7B-6CF4-4B43-B223-92664DB1EAC6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5BF13-BC27-4F06-BAAC-0B1C910290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196F9-FBB1-40AF-8CD8-66CDF95DD3B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6A131-C935-4927-8107-EB4433D45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FA81B-A699-45EB-99B6-413D93D99B8D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DDF21-B2E7-41A6-BEE9-DB8F3CC325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A6B3F-627C-415B-BF69-FD2858C8B657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BBD0-428B-409F-8529-097AFADB13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820D0-7B6E-40CB-88BE-300C2B06DE3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07DC6-98A6-409C-9EF8-50BC8E176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1F41E-9224-4B1D-A5DA-D8DDF3BCA0D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707B0-14ED-45B1-8CFE-4FF36908ED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A6B66-38C1-4A36-BFA5-46471DC03B0B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CA9D2-BC31-409D-A626-3C9ECFD397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05068-9F76-4C83-9C29-CF79FC7BBC7D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5681A-5E85-4422-BB83-85F46F2EDB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DBA1-ED91-4517-8D3E-CD8384287053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1EF1B-1D7C-4D03-953D-E0F0450B4F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27A1D-673A-43A1-805D-BE23647FDDA0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5B682-0036-4B57-9684-91639679C5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E4E5A-BF16-43E2-9627-715B54BFC7DC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3D289-FA22-490A-BA34-D1FB53FD47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EE0293-FE05-402C-9A8F-F9464E57B837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152AE35-68D3-44E7-A0F9-1B47964155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Prezentace je určena pro 2. ročník k seznámení s měkkými souhláskami.</a:t>
            </a:r>
          </a:p>
          <a:p>
            <a:pPr eaLnBrk="1" hangingPunct="1"/>
            <a:r>
              <a:rPr lang="cs-CZ" sz="2800" dirty="0" smtClean="0"/>
              <a:t>Žák si zároveň naučí a procvičí měkké souhlásky.</a:t>
            </a:r>
          </a:p>
          <a:p>
            <a:pPr eaLnBrk="1" hangingPunct="1"/>
            <a:r>
              <a:rPr lang="cs-CZ" sz="2800" dirty="0" smtClean="0"/>
              <a:t>Naučí se psát i/í po nich.</a:t>
            </a:r>
          </a:p>
          <a:p>
            <a:pPr eaLnBrk="1" hangingPunct="1"/>
            <a:r>
              <a:rPr lang="cs-CZ" sz="2800" dirty="0" smtClean="0"/>
              <a:t>Učí se rychle reagovat a pracovat individuálně i ve skupině.</a:t>
            </a:r>
          </a:p>
          <a:p>
            <a:pPr eaLnBrk="1" hangingPunct="1"/>
            <a:r>
              <a:rPr lang="pt-BR" sz="2800" dirty="0" smtClean="0"/>
              <a:t>Dětem se </a:t>
            </a:r>
            <a:r>
              <a:rPr lang="cs-CZ" sz="2800" dirty="0" smtClean="0"/>
              <a:t>h</a:t>
            </a:r>
            <a:r>
              <a:rPr lang="pt-BR" sz="2800" dirty="0" smtClean="0"/>
              <a:t>odina líbila a těší se na další</a:t>
            </a:r>
            <a:r>
              <a:rPr lang="cs-CZ" sz="2800" dirty="0" smtClean="0"/>
              <a:t> </a:t>
            </a:r>
            <a:r>
              <a:rPr lang="pt-BR" sz="2800" dirty="0" smtClean="0"/>
              <a:t>podobnou</a:t>
            </a:r>
            <a:r>
              <a:rPr lang="cs-CZ" sz="2800" dirty="0" smtClean="0"/>
              <a:t>.</a:t>
            </a:r>
          </a:p>
          <a:p>
            <a:pPr eaLnBrk="1" hangingPunct="1">
              <a:buFont typeface="Arial" charset="0"/>
              <a:buNone/>
            </a:pPr>
            <a:endParaRPr lang="cs-CZ" sz="3000" dirty="0" smtClean="0">
              <a:solidFill>
                <a:srgbClr val="FF0000"/>
              </a:solidFill>
            </a:endParaRPr>
          </a:p>
          <a:p>
            <a:pPr eaLnBrk="1" hangingPunct="1"/>
            <a:endParaRPr lang="cs-CZ" sz="3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6000" b="1" dirty="0" smtClean="0"/>
              <a:t>MĚKKÉ SOUHLÁSKY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1"/>
            <a:ext cx="82296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ž š č ř c j ď ť ň</a:t>
            </a:r>
          </a:p>
          <a:p>
            <a:pPr algn="ctr">
              <a:buNone/>
            </a:pPr>
            <a:r>
              <a:rPr lang="cs-CZ" sz="4000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píšeme po nich</a:t>
            </a:r>
          </a:p>
          <a:p>
            <a:pPr algn="ctr">
              <a:buNone/>
            </a:pP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/ í</a:t>
            </a:r>
          </a:p>
          <a:p>
            <a:pPr algn="ctr">
              <a:buNone/>
            </a:pP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ši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či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ři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ci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ji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ti ni</a:t>
            </a:r>
          </a:p>
          <a:p>
            <a:pPr algn="ctr">
              <a:buNone/>
            </a:pP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čí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jí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tí</a:t>
            </a:r>
            <a:r>
              <a:rPr lang="cs-CZ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ní</a:t>
            </a:r>
            <a:endParaRPr lang="cs-CZ" sz="6000" b="1" dirty="0" smtClean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buNone/>
            </a:pPr>
            <a:endParaRPr lang="cs-CZ" sz="6000" b="1" dirty="0" smtClean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  <a:p>
            <a:pPr algn="ctr">
              <a:buNone/>
            </a:pPr>
            <a:endParaRPr lang="cs-CZ" sz="4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rdce 13"/>
          <p:cNvSpPr/>
          <p:nvPr/>
        </p:nvSpPr>
        <p:spPr>
          <a:xfrm>
            <a:off x="539552" y="1916832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ži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059832" y="141277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čistý</a:t>
            </a:r>
            <a:endParaRPr lang="cs-CZ" sz="3200" dirty="0">
              <a:latin typeface="+mj-lt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+mj-lt"/>
              </a:rPr>
              <a:t>PŘIŘAĎ SLABIKU KE SPRÁVNÉMU SLOVU</a:t>
            </a:r>
            <a:endParaRPr lang="cs-CZ" sz="3200" b="1" dirty="0">
              <a:latin typeface="+mj-lt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059832" y="206084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život</a:t>
            </a:r>
            <a:endParaRPr lang="cs-CZ" sz="3200" dirty="0">
              <a:latin typeface="+mj-lt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059832" y="270892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šije</a:t>
            </a:r>
            <a:endParaRPr lang="cs-CZ" sz="3200" dirty="0">
              <a:latin typeface="+mj-lt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059832" y="335699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řidítka</a:t>
            </a:r>
            <a:endParaRPr lang="cs-CZ" sz="3200" dirty="0">
              <a:latin typeface="+mj-lt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059832" y="400506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kožich</a:t>
            </a:r>
            <a:endParaRPr lang="cs-CZ" sz="3200" dirty="0">
              <a:latin typeface="+mj-lt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059832" y="465313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stočit</a:t>
            </a:r>
            <a:endParaRPr lang="cs-CZ" sz="3200" dirty="0">
              <a:latin typeface="+mj-lt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059832" y="53012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košile</a:t>
            </a:r>
            <a:endParaRPr lang="cs-CZ" sz="3200" dirty="0">
              <a:latin typeface="+mj-lt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059832" y="594928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kořist</a:t>
            </a:r>
            <a:endParaRPr lang="cs-CZ" sz="3200" dirty="0">
              <a:latin typeface="+mj-lt"/>
            </a:endParaRPr>
          </a:p>
        </p:txBody>
      </p:sp>
      <p:sp>
        <p:nvSpPr>
          <p:cNvPr id="48" name="Srdce 47"/>
          <p:cNvSpPr/>
          <p:nvPr/>
        </p:nvSpPr>
        <p:spPr>
          <a:xfrm>
            <a:off x="539552" y="3068960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ši</a:t>
            </a:r>
            <a:endParaRPr lang="cs-CZ" sz="3200" b="1" dirty="0"/>
          </a:p>
        </p:txBody>
      </p:sp>
      <p:sp>
        <p:nvSpPr>
          <p:cNvPr id="49" name="Srdce 48"/>
          <p:cNvSpPr/>
          <p:nvPr/>
        </p:nvSpPr>
        <p:spPr>
          <a:xfrm>
            <a:off x="539552" y="4221088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či</a:t>
            </a:r>
            <a:endParaRPr lang="cs-CZ" sz="3200" b="1" dirty="0"/>
          </a:p>
        </p:txBody>
      </p:sp>
      <p:sp>
        <p:nvSpPr>
          <p:cNvPr id="50" name="Srdce 49"/>
          <p:cNvSpPr/>
          <p:nvPr/>
        </p:nvSpPr>
        <p:spPr>
          <a:xfrm>
            <a:off x="539552" y="5445224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ři</a:t>
            </a:r>
            <a:endParaRPr lang="cs-CZ" sz="32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572000" y="141277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košík</a:t>
            </a:r>
            <a:endParaRPr lang="cs-CZ" sz="3200" dirty="0">
              <a:latin typeface="+mj-lt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572000" y="206084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smaží</a:t>
            </a:r>
            <a:endParaRPr lang="cs-CZ" sz="3200" dirty="0">
              <a:latin typeface="+mj-lt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4572000" y="270892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řízek</a:t>
            </a:r>
            <a:endParaRPr lang="cs-CZ" sz="3200" dirty="0">
              <a:latin typeface="+mj-lt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4572000" y="335699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číslo</a:t>
            </a:r>
            <a:endParaRPr lang="cs-CZ" sz="3200" dirty="0">
              <a:latin typeface="+mj-lt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572000" y="400506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žízeň</a:t>
            </a:r>
            <a:endParaRPr lang="cs-CZ" sz="3200" dirty="0">
              <a:latin typeface="+mj-lt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4572000" y="465313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sčítat</a:t>
            </a:r>
            <a:endParaRPr lang="cs-CZ" sz="3200" dirty="0">
              <a:latin typeface="+mj-lt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572000" y="53012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hoří</a:t>
            </a:r>
            <a:endParaRPr lang="cs-CZ" sz="3200" dirty="0">
              <a:latin typeface="+mj-lt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4572000" y="594928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šípek</a:t>
            </a:r>
            <a:endParaRPr lang="cs-CZ" sz="3200" dirty="0">
              <a:latin typeface="+mj-lt"/>
            </a:endParaRPr>
          </a:p>
        </p:txBody>
      </p:sp>
      <p:sp>
        <p:nvSpPr>
          <p:cNvPr id="59" name="Srdce 58"/>
          <p:cNvSpPr/>
          <p:nvPr/>
        </p:nvSpPr>
        <p:spPr>
          <a:xfrm>
            <a:off x="7740352" y="1700808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ží</a:t>
            </a:r>
            <a:endParaRPr lang="cs-CZ" sz="3200" b="1" dirty="0"/>
          </a:p>
        </p:txBody>
      </p:sp>
      <p:sp>
        <p:nvSpPr>
          <p:cNvPr id="60" name="Srdce 59"/>
          <p:cNvSpPr/>
          <p:nvPr/>
        </p:nvSpPr>
        <p:spPr>
          <a:xfrm>
            <a:off x="7740352" y="2924944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ší</a:t>
            </a:r>
            <a:endParaRPr lang="cs-CZ" sz="3200" b="1" dirty="0"/>
          </a:p>
        </p:txBody>
      </p:sp>
      <p:sp>
        <p:nvSpPr>
          <p:cNvPr id="61" name="Srdce 60"/>
          <p:cNvSpPr/>
          <p:nvPr/>
        </p:nvSpPr>
        <p:spPr>
          <a:xfrm>
            <a:off x="7740352" y="4149080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čí</a:t>
            </a:r>
            <a:endParaRPr lang="cs-CZ" sz="3200" b="1" dirty="0"/>
          </a:p>
        </p:txBody>
      </p:sp>
      <p:sp>
        <p:nvSpPr>
          <p:cNvPr id="62" name="Srdce 61"/>
          <p:cNvSpPr/>
          <p:nvPr/>
        </p:nvSpPr>
        <p:spPr>
          <a:xfrm>
            <a:off x="7740352" y="5445224"/>
            <a:ext cx="720080" cy="6480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ří</a:t>
            </a:r>
            <a:endParaRPr lang="cs-CZ" sz="3200" b="1" dirty="0"/>
          </a:p>
        </p:txBody>
      </p:sp>
      <p:cxnSp>
        <p:nvCxnSpPr>
          <p:cNvPr id="66" name="Přímá spojovací šipka 65"/>
          <p:cNvCxnSpPr/>
          <p:nvPr/>
        </p:nvCxnSpPr>
        <p:spPr>
          <a:xfrm>
            <a:off x="1259632" y="2204864"/>
            <a:ext cx="2016224" cy="14401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šipka 68"/>
          <p:cNvCxnSpPr/>
          <p:nvPr/>
        </p:nvCxnSpPr>
        <p:spPr>
          <a:xfrm flipV="1">
            <a:off x="1259632" y="2996952"/>
            <a:ext cx="2016224" cy="2160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šipka 70"/>
          <p:cNvCxnSpPr/>
          <p:nvPr/>
        </p:nvCxnSpPr>
        <p:spPr>
          <a:xfrm flipV="1">
            <a:off x="1187624" y="1700808"/>
            <a:ext cx="2088232" cy="25922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šipka 72"/>
          <p:cNvCxnSpPr/>
          <p:nvPr/>
        </p:nvCxnSpPr>
        <p:spPr>
          <a:xfrm>
            <a:off x="1259632" y="5661248"/>
            <a:ext cx="2016224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šipka 74"/>
          <p:cNvCxnSpPr/>
          <p:nvPr/>
        </p:nvCxnSpPr>
        <p:spPr>
          <a:xfrm flipV="1">
            <a:off x="1259632" y="3573016"/>
            <a:ext cx="1944216" cy="20882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ovací šipka 80"/>
          <p:cNvCxnSpPr/>
          <p:nvPr/>
        </p:nvCxnSpPr>
        <p:spPr>
          <a:xfrm>
            <a:off x="1259632" y="2204864"/>
            <a:ext cx="1944216" cy="21602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šipka 82"/>
          <p:cNvCxnSpPr/>
          <p:nvPr/>
        </p:nvCxnSpPr>
        <p:spPr>
          <a:xfrm>
            <a:off x="1259632" y="3212976"/>
            <a:ext cx="1944216" cy="25202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šipka 84"/>
          <p:cNvCxnSpPr/>
          <p:nvPr/>
        </p:nvCxnSpPr>
        <p:spPr>
          <a:xfrm>
            <a:off x="1187624" y="4293096"/>
            <a:ext cx="2088232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šipka 86"/>
          <p:cNvCxnSpPr/>
          <p:nvPr/>
        </p:nvCxnSpPr>
        <p:spPr>
          <a:xfrm flipH="1">
            <a:off x="5724128" y="1916832"/>
            <a:ext cx="2016224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šipka 89"/>
          <p:cNvCxnSpPr/>
          <p:nvPr/>
        </p:nvCxnSpPr>
        <p:spPr>
          <a:xfrm flipH="1">
            <a:off x="5724128" y="1916832"/>
            <a:ext cx="2016224" cy="24482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šipka 91"/>
          <p:cNvCxnSpPr/>
          <p:nvPr/>
        </p:nvCxnSpPr>
        <p:spPr>
          <a:xfrm flipH="1" flipV="1">
            <a:off x="5724128" y="1700808"/>
            <a:ext cx="2016224" cy="14401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ovací šipka 93"/>
          <p:cNvCxnSpPr/>
          <p:nvPr/>
        </p:nvCxnSpPr>
        <p:spPr>
          <a:xfrm flipH="1">
            <a:off x="5724128" y="3140968"/>
            <a:ext cx="2016224" cy="31683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šipka 95"/>
          <p:cNvCxnSpPr/>
          <p:nvPr/>
        </p:nvCxnSpPr>
        <p:spPr>
          <a:xfrm flipH="1" flipV="1">
            <a:off x="5724128" y="3573016"/>
            <a:ext cx="2016224" cy="7920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ovací šipka 97"/>
          <p:cNvCxnSpPr/>
          <p:nvPr/>
        </p:nvCxnSpPr>
        <p:spPr>
          <a:xfrm flipH="1">
            <a:off x="5724128" y="4365104"/>
            <a:ext cx="2016224" cy="6480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šipka 99"/>
          <p:cNvCxnSpPr/>
          <p:nvPr/>
        </p:nvCxnSpPr>
        <p:spPr>
          <a:xfrm flipH="1" flipV="1">
            <a:off x="5724128" y="5589240"/>
            <a:ext cx="2016224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ovací šipka 101"/>
          <p:cNvCxnSpPr/>
          <p:nvPr/>
        </p:nvCxnSpPr>
        <p:spPr>
          <a:xfrm flipH="1" flipV="1">
            <a:off x="5724128" y="2924944"/>
            <a:ext cx="2016224" cy="27363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rdce 3"/>
          <p:cNvSpPr/>
          <p:nvPr/>
        </p:nvSpPr>
        <p:spPr>
          <a:xfrm>
            <a:off x="611560" y="4149080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ji</a:t>
            </a:r>
            <a:endParaRPr lang="cs-CZ" sz="4000" b="1" dirty="0"/>
          </a:p>
        </p:txBody>
      </p:sp>
      <p:sp>
        <p:nvSpPr>
          <p:cNvPr id="5" name="Srdce 4"/>
          <p:cNvSpPr/>
          <p:nvPr/>
        </p:nvSpPr>
        <p:spPr>
          <a:xfrm>
            <a:off x="611560" y="1268760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ci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9832" y="17008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cizí</a:t>
            </a:r>
            <a:endParaRPr lang="cs-CZ" sz="32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9832" y="263691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spojit</a:t>
            </a:r>
            <a:endParaRPr lang="cs-CZ" sz="3200" dirty="0"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59832" y="357301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cibule</a:t>
            </a:r>
            <a:endParaRPr lang="cs-CZ" sz="3200" dirty="0">
              <a:latin typeface="+mj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450912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jistý</a:t>
            </a:r>
            <a:endParaRPr lang="cs-CZ" sz="3200" dirty="0">
              <a:latin typeface="+mj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59832" y="76470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jizva</a:t>
            </a:r>
            <a:endParaRPr lang="cs-CZ" sz="3200" dirty="0">
              <a:latin typeface="+mj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537321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pocit</a:t>
            </a:r>
            <a:endParaRPr lang="cs-CZ" sz="3200" dirty="0">
              <a:latin typeface="+mj-lt"/>
            </a:endParaRPr>
          </a:p>
        </p:txBody>
      </p:sp>
      <p:sp>
        <p:nvSpPr>
          <p:cNvPr id="12" name="Srdce 11"/>
          <p:cNvSpPr/>
          <p:nvPr/>
        </p:nvSpPr>
        <p:spPr>
          <a:xfrm>
            <a:off x="7452320" y="1196752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cí</a:t>
            </a:r>
            <a:endParaRPr lang="cs-CZ" sz="4000" b="1" dirty="0"/>
          </a:p>
        </p:txBody>
      </p:sp>
      <p:sp>
        <p:nvSpPr>
          <p:cNvPr id="13" name="Srdce 12"/>
          <p:cNvSpPr/>
          <p:nvPr/>
        </p:nvSpPr>
        <p:spPr>
          <a:xfrm>
            <a:off x="7380312" y="4077072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jí</a:t>
            </a:r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76470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císař</a:t>
            </a:r>
            <a:endParaRPr lang="cs-CZ" sz="3200" dirty="0">
              <a:latin typeface="+mj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17008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jít</a:t>
            </a:r>
            <a:endParaRPr lang="cs-CZ" sz="3200" dirty="0">
              <a:latin typeface="+mj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263691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mají</a:t>
            </a:r>
            <a:endParaRPr lang="cs-CZ" sz="3200" dirty="0">
              <a:latin typeface="+mj-lt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357301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cín</a:t>
            </a:r>
            <a:endParaRPr lang="cs-CZ" sz="3200" dirty="0">
              <a:latin typeface="+mj-lt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450912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cítit</a:t>
            </a:r>
            <a:endParaRPr lang="cs-CZ" sz="3200" dirty="0"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572000" y="537321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stojí</a:t>
            </a:r>
            <a:endParaRPr lang="cs-CZ" sz="3200" dirty="0">
              <a:latin typeface="+mj-lt"/>
            </a:endParaRPr>
          </a:p>
        </p:txBody>
      </p:sp>
      <p:cxnSp>
        <p:nvCxnSpPr>
          <p:cNvPr id="20" name="Přímá spojovací šipka 19"/>
          <p:cNvCxnSpPr/>
          <p:nvPr/>
        </p:nvCxnSpPr>
        <p:spPr>
          <a:xfrm>
            <a:off x="1619672" y="1556792"/>
            <a:ext cx="1728192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1619672" y="1556792"/>
            <a:ext cx="1584176" cy="42484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1619672" y="980728"/>
            <a:ext cx="1584176" cy="345638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1619672" y="2852936"/>
            <a:ext cx="1584176" cy="15841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 flipH="1" flipV="1">
            <a:off x="5652120" y="1052736"/>
            <a:ext cx="1800200" cy="4320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H="1">
            <a:off x="5796136" y="1484784"/>
            <a:ext cx="1656184" cy="33843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H="1" flipV="1">
            <a:off x="5724128" y="1916832"/>
            <a:ext cx="1656184" cy="244827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 flipH="1" flipV="1">
            <a:off x="5652120" y="2852936"/>
            <a:ext cx="1728192" cy="151216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 flipH="1">
            <a:off x="5724128" y="4365104"/>
            <a:ext cx="1656184" cy="13681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H="1">
            <a:off x="5724128" y="1484784"/>
            <a:ext cx="1728192" cy="25202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>
            <a:off x="1619672" y="1556792"/>
            <a:ext cx="1584176" cy="237626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/>
          <p:nvPr/>
        </p:nvCxnSpPr>
        <p:spPr>
          <a:xfrm>
            <a:off x="1619672" y="4437112"/>
            <a:ext cx="1656184" cy="4320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rdce 3"/>
          <p:cNvSpPr/>
          <p:nvPr/>
        </p:nvSpPr>
        <p:spPr>
          <a:xfrm>
            <a:off x="539552" y="1196752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di</a:t>
            </a:r>
            <a:endParaRPr lang="cs-CZ" sz="4000" b="1" dirty="0"/>
          </a:p>
        </p:txBody>
      </p:sp>
      <p:sp>
        <p:nvSpPr>
          <p:cNvPr id="5" name="Srdce 4"/>
          <p:cNvSpPr/>
          <p:nvPr/>
        </p:nvSpPr>
        <p:spPr>
          <a:xfrm>
            <a:off x="611560" y="2852936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ti</a:t>
            </a:r>
            <a:endParaRPr lang="cs-CZ" sz="4000" b="1" dirty="0"/>
          </a:p>
        </p:txBody>
      </p:sp>
      <p:sp>
        <p:nvSpPr>
          <p:cNvPr id="6" name="Srdce 5"/>
          <p:cNvSpPr/>
          <p:nvPr/>
        </p:nvSpPr>
        <p:spPr>
          <a:xfrm>
            <a:off x="611560" y="4653136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ni</a:t>
            </a:r>
            <a:endParaRPr lang="cs-CZ" sz="4000" b="1" dirty="0"/>
          </a:p>
        </p:txBody>
      </p:sp>
      <p:sp>
        <p:nvSpPr>
          <p:cNvPr id="7" name="Srdce 6"/>
          <p:cNvSpPr/>
          <p:nvPr/>
        </p:nvSpPr>
        <p:spPr>
          <a:xfrm>
            <a:off x="7524328" y="4581128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ní</a:t>
            </a:r>
            <a:endParaRPr lang="cs-CZ" sz="4000" b="1" dirty="0"/>
          </a:p>
        </p:txBody>
      </p:sp>
      <p:sp>
        <p:nvSpPr>
          <p:cNvPr id="8" name="Srdce 7"/>
          <p:cNvSpPr/>
          <p:nvPr/>
        </p:nvSpPr>
        <p:spPr>
          <a:xfrm>
            <a:off x="7524328" y="2852936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tí</a:t>
            </a:r>
            <a:endParaRPr lang="cs-CZ" sz="4000" b="1" dirty="0"/>
          </a:p>
        </p:txBody>
      </p:sp>
      <p:sp>
        <p:nvSpPr>
          <p:cNvPr id="9" name="Srdce 8"/>
          <p:cNvSpPr/>
          <p:nvPr/>
        </p:nvSpPr>
        <p:spPr>
          <a:xfrm>
            <a:off x="7524328" y="1196752"/>
            <a:ext cx="1008112" cy="100811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dí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5010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koník</a:t>
            </a:r>
            <a:endParaRPr lang="cs-CZ" sz="3200" dirty="0">
              <a:latin typeface="+mj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3501008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sloni</a:t>
            </a:r>
            <a:endParaRPr lang="cs-CZ" sz="3200" dirty="0">
              <a:latin typeface="+mj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414908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svatí</a:t>
            </a:r>
            <a:endParaRPr lang="cs-CZ" sz="3200" dirty="0"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479715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hodí</a:t>
            </a:r>
            <a:endParaRPr lang="cs-CZ" sz="3200" dirty="0">
              <a:latin typeface="+mj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4149080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atin typeface="+mj-lt"/>
              </a:rPr>
              <a:t>plouti</a:t>
            </a:r>
            <a:endParaRPr lang="cs-CZ" sz="3200" dirty="0">
              <a:latin typeface="+mj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479715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kladivo</a:t>
            </a:r>
            <a:endParaRPr lang="cs-CZ" sz="3200" dirty="0">
              <a:latin typeface="+mj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285293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tíha</a:t>
            </a:r>
            <a:endParaRPr lang="cs-CZ" sz="3200" dirty="0">
              <a:latin typeface="+mj-lt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2852936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divák</a:t>
            </a:r>
            <a:endParaRPr lang="cs-CZ" sz="3200" dirty="0">
              <a:latin typeface="+mj-lt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75856" y="155679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ticho</a:t>
            </a:r>
            <a:endParaRPr lang="cs-CZ" sz="3200" dirty="0"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75856" y="220486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nikdo</a:t>
            </a:r>
            <a:endParaRPr lang="cs-CZ" sz="3200" dirty="0">
              <a:latin typeface="+mj-lt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88024" y="2204864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dívat</a:t>
            </a:r>
            <a:endParaRPr lang="cs-CZ" sz="3200" dirty="0"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88024" y="1556792"/>
            <a:ext cx="1368152" cy="584775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+mj-lt"/>
              </a:rPr>
              <a:t>nížina</a:t>
            </a:r>
            <a:endParaRPr lang="cs-CZ" sz="3200" dirty="0">
              <a:latin typeface="+mj-lt"/>
            </a:endParaRPr>
          </a:p>
        </p:txBody>
      </p:sp>
      <p:cxnSp>
        <p:nvCxnSpPr>
          <p:cNvPr id="22" name="Přímá spojovací šipka 21"/>
          <p:cNvCxnSpPr/>
          <p:nvPr/>
        </p:nvCxnSpPr>
        <p:spPr>
          <a:xfrm>
            <a:off x="1547664" y="1556792"/>
            <a:ext cx="1944216" cy="17281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1547664" y="1556792"/>
            <a:ext cx="1800200" cy="36724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1619672" y="1844824"/>
            <a:ext cx="1872208" cy="12241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1619672" y="3068960"/>
            <a:ext cx="1800200" cy="151216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V="1">
            <a:off x="1619672" y="3789040"/>
            <a:ext cx="1872208" cy="11521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V="1">
            <a:off x="1619672" y="2420888"/>
            <a:ext cx="1800200" cy="25202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H="1">
            <a:off x="5940152" y="1484784"/>
            <a:ext cx="1584176" cy="1080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flipH="1">
            <a:off x="6012160" y="1484784"/>
            <a:ext cx="1512168" cy="374441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 flipH="1">
            <a:off x="5868144" y="3140968"/>
            <a:ext cx="1656184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 flipH="1">
            <a:off x="5940152" y="3140968"/>
            <a:ext cx="1584176" cy="136815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 flipH="1" flipV="1">
            <a:off x="5940152" y="3717032"/>
            <a:ext cx="1584176" cy="1080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flipH="1" flipV="1">
            <a:off x="6012160" y="1772816"/>
            <a:ext cx="1512168" cy="30243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endParaRPr lang="cs-CZ" sz="1600" smtClean="0"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 typeface="Arial" charset="0"/>
              <a:buNone/>
            </a:pPr>
            <a:endParaRPr lang="cs-CZ" sz="2000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749</TotalTime>
  <Words>195</Words>
  <Application>Microsoft Office PowerPoint</Application>
  <PresentationFormat>Předvádění na obrazovce (4:3)</PresentationFormat>
  <Paragraphs>81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MĚKKÉ SOUHLÁSKY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108</cp:revision>
  <dcterms:created xsi:type="dcterms:W3CDTF">2011-06-20T10:40:08Z</dcterms:created>
  <dcterms:modified xsi:type="dcterms:W3CDTF">2012-02-14T06:56:59Z</dcterms:modified>
</cp:coreProperties>
</file>