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  <p:sldMasterId id="2147484176" r:id="rId2"/>
  </p:sldMasterIdLst>
  <p:sldIdLst>
    <p:sldId id="276" r:id="rId3"/>
    <p:sldId id="279" r:id="rId4"/>
    <p:sldId id="278" r:id="rId5"/>
    <p:sldId id="261" r:id="rId6"/>
    <p:sldId id="267" r:id="rId7"/>
    <p:sldId id="269" r:id="rId8"/>
    <p:sldId id="268" r:id="rId9"/>
    <p:sldId id="277" r:id="rId1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Obdélník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Obdélník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Obdélník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Obdélník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Obdélník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Obdélník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15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B1ED42-5D54-432F-90A2-0380F1096BA2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16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7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0DA67A-AFB2-4273-B19E-6DF6B6FCF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8105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E2B479-5395-4E00-BB74-392E899DAB5E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EB9008C-83FA-4DD1-931D-CB52CA7B372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592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C3F0C2-4B23-46E0-945D-D863DFF729D5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94F612-29B6-4C61-B840-567F4BA450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7498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5F0A046-9824-45CE-B45C-41D0B0E6CFC5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CD028E9-307B-4E31-BC34-A2440BD6BEB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1657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325B398-93B1-412B-B152-C095F219A8BA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984C0A6-4962-4862-BABD-C0291EA3594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60223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69CE8FC-B9B7-476B-B6A5-33D8E0D29DED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7629827-6F78-46C9-BF15-7CE86E1A93D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6443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DAFFA84-0891-497F-B642-37AE97E0534D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CA6E1F1-40B0-49DB-8644-7DF5C2573B8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15300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20FB5AA-7714-44C7-A849-1987692FA1CC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0D3CE00-F622-4892-A5B0-4008916BD74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2872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05D5E20-1968-464B-8663-5BD12031F40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B6AEB6F-50E5-4024-9F5F-E0D12C2F1C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4658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8E2653D-4E9C-48F7-84EA-52492666B07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746EF7C-94C0-40A3-A928-BAC2BEAB396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83111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F04414D-26F1-4887-B10C-B8F7456B48E1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5CE529C-5090-4F67-9565-89557AF0935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8089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8949D11-E0ED-4A76-879F-BE10ABBA720F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82F7B72-B2B5-4AF5-923C-AF3836774F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6411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43F7FD8-B6B7-4EAB-812E-3C5FBA580B3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0B60A74-F79E-43C0-A810-09AF0554C50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4661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040626E-0B4B-4FA2-A8CF-D51968CE713E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21DDC60-DA46-4C0A-8213-DBCDD96694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15121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542F9B0-1924-4439-8E8C-D9734CB76660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207A964-54DD-457B-9BBE-68E69985A67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816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lný tvar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2147483647 h 3648"/>
              <a:gd name="T2" fmla="*/ 2147483647 w 2736"/>
              <a:gd name="T3" fmla="*/ 2147483647 h 3648"/>
              <a:gd name="T4" fmla="*/ 2147483647 w 2736"/>
              <a:gd name="T5" fmla="*/ 0 h 3648"/>
              <a:gd name="T6" fmla="*/ 2147483647 w 2736"/>
              <a:gd name="T7" fmla="*/ 2147483647 h 3648"/>
              <a:gd name="T8" fmla="*/ 2147483647 w 2736"/>
              <a:gd name="T9" fmla="*/ 2147483647 h 3648"/>
              <a:gd name="T10" fmla="*/ 2147483647 w 2736"/>
              <a:gd name="T11" fmla="*/ 2147483647 h 3648"/>
              <a:gd name="T12" fmla="*/ 0 w 2736"/>
              <a:gd name="T13" fmla="*/ 2147483647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Volný tvar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2147483647 h 4128"/>
              <a:gd name="T2" fmla="*/ 0 w 3504"/>
              <a:gd name="T3" fmla="*/ 2147483647 h 4128"/>
              <a:gd name="T4" fmla="*/ 2147483647 w 3504"/>
              <a:gd name="T5" fmla="*/ 2147483647 h 4128"/>
              <a:gd name="T6" fmla="*/ 2147483647 w 3504"/>
              <a:gd name="T7" fmla="*/ 0 h 4128"/>
              <a:gd name="T8" fmla="*/ 2147483647 w 3504"/>
              <a:gd name="T9" fmla="*/ 0 h 4128"/>
              <a:gd name="T10" fmla="*/ 2147483647 w 3504"/>
              <a:gd name="T11" fmla="*/ 2147483647 h 4128"/>
              <a:gd name="T12" fmla="*/ 0 w 3504"/>
              <a:gd name="T13" fmla="*/ 2147483647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" name="Volný tvar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Volný tvar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Volný tvar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Obdélník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Obdélník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Obdélník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Obdélník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2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C4677D-EF18-4F7B-86A9-7745AB082BC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2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7FD787-5F6D-4E21-97C0-AD881B1F039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4627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869C9D6-81AB-4FAA-8662-F6FD9F74CAA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A8914F-FCEC-4C22-A372-3F10C97135F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2823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Obdélník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Obdélník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Obdélník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Obdélník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Obdélník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324234-3E07-4D3E-861C-999B47E7706A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1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AFF5A94-1794-4F49-9058-CFB9609F20D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2557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5343C5-A76C-4A54-91E6-861B7D54E6EF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50EB56-77C4-40A0-895D-7EF00A68A3E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7548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1A95FD-7040-4979-9766-8ABDFE623114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DCEA2B-73A4-460F-87B2-EC97C6435C7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4507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74FD43-A541-4A18-BB87-D7F421C9B269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FD9AA7-84E5-4101-AC96-8056E891F30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1945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Přímá spojovací čára 1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Skupina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Přímá spojovací čára 20"/>
            <p:cNvCxnSpPr/>
            <p:nvPr/>
          </p:nvCxnSpPr>
          <p:spPr>
            <a:xfrm rot="16200000">
              <a:off x="6663593" y="12829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23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ovací čára 24"/>
            <p:cNvCxnSpPr/>
            <p:nvPr/>
          </p:nvCxnSpPr>
          <p:spPr>
            <a:xfrm rot="5400000" flipH="1">
              <a:off x="6744513" y="1281933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Skupina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Přímá spojovací čára 26"/>
            <p:cNvCxnSpPr/>
            <p:nvPr/>
          </p:nvCxnSpPr>
          <p:spPr>
            <a:xfrm rot="16200000">
              <a:off x="6663593" y="12829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27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ovací čára 28"/>
            <p:cNvCxnSpPr/>
            <p:nvPr/>
          </p:nvCxnSpPr>
          <p:spPr>
            <a:xfrm rot="5400000" flipH="1">
              <a:off x="6744513" y="1281933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Skupina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Přímá spojovací čára 30"/>
            <p:cNvCxnSpPr/>
            <p:nvPr/>
          </p:nvCxnSpPr>
          <p:spPr>
            <a:xfrm rot="16200000">
              <a:off x="6663592" y="1282906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31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ovací čára 32"/>
            <p:cNvCxnSpPr/>
            <p:nvPr/>
          </p:nvCxnSpPr>
          <p:spPr>
            <a:xfrm rot="5400000" flipH="1">
              <a:off x="6744512" y="12819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9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C6D995-FC29-46A0-96FA-0D33AE0E4747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20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1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A881DA-1CAB-447F-A12D-2B3D2BBFF91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7999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Obdélník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Obdélník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36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7A2B78C-48D1-4C32-AFFA-310285EB60D3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93B3FAF-7839-4C8C-9B1A-9B9222A453A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oriz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755FCD9-3E30-4BD6-814C-F4AA8BB954A8}" type="datetimeFigureOut">
              <a:rPr lang="cs-CZ">
                <a:solidFill>
                  <a:srgbClr val="FFFFFF"/>
                </a:solidFill>
              </a:rPr>
              <a:pPr>
                <a:defRPr/>
              </a:pPr>
              <a:t>25.11.2012</a:t>
            </a:fld>
            <a:endParaRPr lang="cs-CZ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cs-CZ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B993C38-1F0B-4BD4-AF22-6903552C0435}" type="slidenum">
              <a:rPr lang="cs-CZ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0470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2%20&#268;j%20-%20Remarque%20-%20uk&#225;zka.doc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E. M. </a:t>
            </a:r>
            <a:r>
              <a:rPr lang="cs-CZ" sz="4800" b="1" cap="none" dirty="0" err="1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Remarque</a:t>
            </a:r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 – 2. část</a:t>
            </a:r>
            <a:endParaRPr lang="cs-CZ" sz="4800" b="1" cap="none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  <a:latin typeface="Calibri" pitchFamily="34" charset="0"/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Základní škola a Mateřská škola, Liberec, Barvířská 38/6, příspěvková organizace</a:t>
            </a:r>
            <a:endParaRPr lang="cs-CZ" sz="1600" dirty="0">
              <a:solidFill>
                <a:srgbClr val="FFC000"/>
              </a:solidFill>
              <a:latin typeface="Calibri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Název :      </a:t>
            </a:r>
            <a:r>
              <a:rPr lang="cs-CZ" sz="1600" b="1" dirty="0" smtClean="0">
                <a:solidFill>
                  <a:srgbClr val="FFC000"/>
                </a:solidFill>
                <a:latin typeface="Calibri"/>
              </a:rPr>
              <a:t>VY_32_inovace_02 Český jazyk a literatura – Příběh, který nikdy neskončí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Autor:        Iveta </a:t>
            </a:r>
            <a:r>
              <a:rPr lang="cs-CZ" sz="1600" dirty="0" err="1" smtClean="0">
                <a:solidFill>
                  <a:srgbClr val="FFC000"/>
                </a:solidFill>
                <a:latin typeface="Calibri"/>
              </a:rPr>
              <a:t>Loumová</a:t>
            </a:r>
            <a:endParaRPr lang="cs-CZ" sz="1600" dirty="0" smtClean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Období:     Listopad  2011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Věková skupina:      9. ročník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Tematická oblast:   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Č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eský jazyk a literatura – světová literatura 1. poloviny 20. století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Anotace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:   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 Problematika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1. svět. války, základy diskuse a respektu k názorovým odlišnostem, práce s románem Na západní frontě klid, možnost využití pracovních listů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.</a:t>
            </a:r>
            <a:endParaRPr lang="cs-CZ" sz="1600" dirty="0">
              <a:solidFill>
                <a:srgbClr val="FFC000"/>
              </a:solidFill>
              <a:latin typeface="Calibri"/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340" y="4321203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680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924800" cy="1143000"/>
          </a:xfrm>
        </p:spPr>
        <p:txBody>
          <a:bodyPr/>
          <a:lstStyle/>
          <a:p>
            <a:r>
              <a:rPr lang="cs-CZ" sz="4000" b="1" cap="none" spc="-100" dirty="0" smtClean="0">
                <a:solidFill>
                  <a:srgbClr val="D6ECFF">
                    <a:satMod val="200000"/>
                  </a:srgbClr>
                </a:solidFill>
                <a:latin typeface="Consolas"/>
              </a:rPr>
              <a:t>        1. </a:t>
            </a:r>
            <a:r>
              <a:rPr lang="cs-CZ" sz="4000" b="1" cap="none" spc="-100" dirty="0">
                <a:solidFill>
                  <a:srgbClr val="D6ECFF">
                    <a:satMod val="200000"/>
                  </a:srgbClr>
                </a:solidFill>
                <a:latin typeface="Consolas"/>
              </a:rPr>
              <a:t>s</a:t>
            </a:r>
            <a:r>
              <a:rPr lang="cs-CZ" sz="4000" b="1" cap="none" spc="-100" dirty="0" smtClean="0">
                <a:solidFill>
                  <a:srgbClr val="D6ECFF">
                    <a:satMod val="200000"/>
                  </a:srgbClr>
                </a:solidFill>
                <a:latin typeface="Consolas"/>
              </a:rPr>
              <a:t>větová válka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467544" y="1720840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b="1" dirty="0"/>
              <a:t>První světová válka (před rokem 1939 známá jako velká válka, nebo světová válka) byl globální válečný konflikt probíhající od roku 1914 do roku 1918. První světová válka zasáhla Evropu, Afriku a Asii a probíhala ve světových oceánech. </a:t>
            </a:r>
          </a:p>
        </p:txBody>
      </p:sp>
      <p:pic>
        <p:nvPicPr>
          <p:cNvPr id="1026" name="Picture 2" descr="C:\Users\Uživatel\AppData\Local\Microsoft\Windows\Temporary Internet Files\Content.IE5\0MX729P7\MC90041519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92970"/>
            <a:ext cx="3413414" cy="276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11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924800" cy="1143000"/>
          </a:xfrm>
        </p:spPr>
        <p:txBody>
          <a:bodyPr/>
          <a:lstStyle/>
          <a:p>
            <a:r>
              <a:rPr lang="cs-CZ" sz="4000" b="1" cap="none" spc="-100" dirty="0" smtClean="0">
                <a:solidFill>
                  <a:srgbClr val="D6ECFF">
                    <a:satMod val="200000"/>
                  </a:srgbClr>
                </a:solidFill>
                <a:latin typeface="Consolas"/>
              </a:rPr>
              <a:t>        1. </a:t>
            </a:r>
            <a:r>
              <a:rPr lang="cs-CZ" sz="4000" b="1" cap="none" spc="-100" dirty="0">
                <a:solidFill>
                  <a:srgbClr val="D6ECFF">
                    <a:satMod val="200000"/>
                  </a:srgbClr>
                </a:solidFill>
                <a:latin typeface="Consolas"/>
              </a:rPr>
              <a:t>s</a:t>
            </a:r>
            <a:r>
              <a:rPr lang="cs-CZ" sz="4000" b="1" cap="none" spc="-100" dirty="0" smtClean="0">
                <a:solidFill>
                  <a:srgbClr val="D6ECFF">
                    <a:satMod val="200000"/>
                  </a:srgbClr>
                </a:solidFill>
                <a:latin typeface="Consolas"/>
              </a:rPr>
              <a:t>větová válka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467544" y="1720840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b="1" dirty="0" smtClean="0"/>
              <a:t>Bezprostřední </a:t>
            </a:r>
            <a:r>
              <a:rPr lang="cs-CZ" sz="2800" b="1" dirty="0"/>
              <a:t>záminkou k válce se stal úspěšný atentát na arcivévodu a následníka trůnu Františka Ferdinanda d'Este. Rakousko-Uhersko odvetou vyhlásilo válku Srbsku, čímž vyvolalo řetězovou reakci vedoucí k světové válce. Během jednoho měsíce se Evropa ocitla ve válečném konfliktu.</a:t>
            </a:r>
          </a:p>
        </p:txBody>
      </p:sp>
      <p:pic>
        <p:nvPicPr>
          <p:cNvPr id="2051" name="Picture 3" descr="C:\Users\Uživatel\AppData\Local\Microsoft\Windows\Temporary Internet Files\Content.IE5\99S023JD\MC90041519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600" y="3844669"/>
            <a:ext cx="2756864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46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>
                <a:solidFill>
                  <a:schemeClr val="tx2">
                    <a:satMod val="200000"/>
                  </a:schemeClr>
                </a:solidFill>
              </a:rPr>
              <a:t>Erich  Maria </a:t>
            </a:r>
            <a:r>
              <a:rPr lang="cs-CZ" b="1" dirty="0" err="1">
                <a:solidFill>
                  <a:schemeClr val="tx2">
                    <a:satMod val="200000"/>
                  </a:schemeClr>
                </a:solidFill>
              </a:rPr>
              <a:t>Remarque</a:t>
            </a:r>
            <a:endParaRPr lang="cs-CZ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388" y="765175"/>
            <a:ext cx="7993062" cy="59769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2800" b="1" smtClean="0"/>
              <a:t>1898 – 1970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2800" b="1" smtClean="0"/>
              <a:t>německý prozaik a dramatik s válečnými zkušenostmi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2800" b="1" smtClean="0"/>
              <a:t>vlastním jménem Erich Paul Remark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2800" b="1" smtClean="0"/>
              <a:t>byl nominován na Nobelovu cenu míru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2800" b="1" smtClean="0"/>
              <a:t>Dílo: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endParaRPr lang="cs-CZ" sz="2800" b="1" smtClean="0"/>
          </a:p>
          <a:p>
            <a:pPr lvl="1" eaLnBrk="1" hangingPunct="1">
              <a:lnSpc>
                <a:spcPct val="80000"/>
              </a:lnSpc>
            </a:pPr>
            <a:r>
              <a:rPr lang="cs-CZ" sz="2400" b="1" i="1" u="sng" smtClean="0">
                <a:solidFill>
                  <a:srgbClr val="FF0000"/>
                </a:solidFill>
              </a:rPr>
              <a:t>Na západní frontě klid</a:t>
            </a:r>
          </a:p>
          <a:p>
            <a:pPr lvl="1" eaLnBrk="1" hangingPunct="1">
              <a:lnSpc>
                <a:spcPct val="80000"/>
              </a:lnSpc>
            </a:pPr>
            <a:endParaRPr lang="cs-CZ" sz="2400" b="1" i="1" u="sng" smtClean="0">
              <a:solidFill>
                <a:srgbClr val="FF0000"/>
              </a:solidFill>
            </a:endParaRPr>
          </a:p>
          <a:p>
            <a:pPr lvl="2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cs-CZ" b="1" smtClean="0"/>
              <a:t>román</a:t>
            </a:r>
          </a:p>
          <a:p>
            <a:pPr lvl="2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cs-CZ" b="1" smtClean="0"/>
              <a:t>popisuje krutou realitu války a pocity vojáků</a:t>
            </a:r>
            <a:r>
              <a:rPr lang="en-US" b="1" smtClean="0"/>
              <a:t> (</a:t>
            </a:r>
            <a:r>
              <a:rPr lang="cs-CZ" b="1" smtClean="0"/>
              <a:t>utrpení a nesmyslnost celého konfliktu</a:t>
            </a:r>
            <a:r>
              <a:rPr lang="en-US" b="1" smtClean="0"/>
              <a:t>)</a:t>
            </a:r>
            <a:endParaRPr lang="cs-CZ" b="1" smtClean="0"/>
          </a:p>
          <a:p>
            <a:pPr lvl="1" eaLnBrk="1" hangingPunct="1">
              <a:lnSpc>
                <a:spcPct val="80000"/>
              </a:lnSpc>
              <a:spcAft>
                <a:spcPts val="600"/>
              </a:spcAft>
              <a:buFont typeface="Wingdings 2" pitchFamily="18" charset="2"/>
              <a:buNone/>
            </a:pPr>
            <a:endParaRPr lang="cs-CZ" sz="2500" smtClean="0"/>
          </a:p>
        </p:txBody>
      </p:sp>
      <p:pic>
        <p:nvPicPr>
          <p:cNvPr id="1026" name="Picture 2" descr="C:\Users\Uživatel\AppData\Local\Microsoft\Windows\Temporary Internet Files\Content.IE5\4RYR2SCC\MM900283993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2564904"/>
            <a:ext cx="182420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3600" b="1" dirty="0">
                <a:solidFill>
                  <a:schemeClr val="tx2">
                    <a:satMod val="200000"/>
                  </a:schemeClr>
                </a:solidFill>
              </a:rPr>
              <a:t>Erich  Maria </a:t>
            </a:r>
            <a:r>
              <a:rPr lang="cs-CZ" sz="3600" b="1" dirty="0" err="1">
                <a:solidFill>
                  <a:schemeClr val="tx2">
                    <a:satMod val="200000"/>
                  </a:schemeClr>
                </a:solidFill>
              </a:rPr>
              <a:t>Remarque</a:t>
            </a:r>
            <a:endParaRPr lang="cs-CZ" b="1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950" y="549275"/>
            <a:ext cx="8035925" cy="6165850"/>
          </a:xfrm>
        </p:spPr>
        <p:txBody>
          <a:bodyPr>
            <a:normAutofit/>
          </a:bodyPr>
          <a:lstStyle/>
          <a:p>
            <a:pPr marL="41148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"/>
              <a:defRPr/>
            </a:pPr>
            <a:r>
              <a:rPr lang="cs-CZ" sz="2400" b="1" dirty="0" smtClean="0"/>
              <a:t>Další dílo:</a:t>
            </a:r>
          </a:p>
          <a:p>
            <a:pPr marL="740664" lvl="1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/>
              <a:buChar char=""/>
              <a:defRPr/>
            </a:pPr>
            <a:r>
              <a:rPr lang="cs-CZ" sz="2400" b="1" dirty="0" smtClean="0"/>
              <a:t>protiválečný román (zaměřen silně protinacisticky)</a:t>
            </a:r>
          </a:p>
          <a:p>
            <a:pPr marL="740664" lvl="1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/>
              <a:buChar char=""/>
              <a:defRPr/>
            </a:pPr>
            <a:r>
              <a:rPr lang="cs-CZ" sz="2400" b="1" dirty="0" smtClean="0"/>
              <a:t>téma automobilových závodů</a:t>
            </a:r>
          </a:p>
          <a:p>
            <a:pPr marL="996696" lvl="2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 2"/>
              <a:buChar char=""/>
              <a:defRPr/>
            </a:pPr>
            <a:r>
              <a:rPr lang="cs-CZ" b="1" dirty="0" err="1" smtClean="0"/>
              <a:t>Remarque</a:t>
            </a:r>
            <a:r>
              <a:rPr lang="cs-CZ" b="1" dirty="0" smtClean="0"/>
              <a:t> nějakou </a:t>
            </a:r>
            <a:r>
              <a:rPr lang="cs-CZ" b="1" dirty="0"/>
              <a:t>dobu aktivně závodil (po válce se jednu dobu živil jako automobilový závodník</a:t>
            </a:r>
            <a:r>
              <a:rPr lang="cs-CZ" b="1" dirty="0" smtClean="0"/>
              <a:t>)</a:t>
            </a:r>
          </a:p>
          <a:p>
            <a:pPr marL="996696" lvl="2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 2"/>
              <a:buChar char=""/>
              <a:defRPr/>
            </a:pPr>
            <a:endParaRPr lang="cs-CZ" b="1" dirty="0"/>
          </a:p>
          <a:p>
            <a:pPr marL="740664" lvl="1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/>
              <a:buChar char=""/>
              <a:defRPr/>
            </a:pPr>
            <a:r>
              <a:rPr lang="cs-CZ" sz="2400" b="1" i="1" u="sng" dirty="0" smtClean="0">
                <a:solidFill>
                  <a:srgbClr val="FF0000"/>
                </a:solidFill>
              </a:rPr>
              <a:t>Cesta zpátky</a:t>
            </a:r>
          </a:p>
          <a:p>
            <a:pPr marL="996696" lvl="2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 2"/>
              <a:buChar char=""/>
              <a:defRPr/>
            </a:pPr>
            <a:r>
              <a:rPr lang="cs-CZ" b="1" dirty="0"/>
              <a:t>v</a:t>
            </a:r>
            <a:r>
              <a:rPr lang="cs-CZ" b="1" dirty="0" smtClean="0"/>
              <a:t>olné pokračování předchozí knihy</a:t>
            </a:r>
          </a:p>
          <a:p>
            <a:pPr marL="996696" lvl="2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 2"/>
              <a:buChar char=""/>
              <a:defRPr/>
            </a:pPr>
            <a:r>
              <a:rPr lang="cs-CZ" b="1" dirty="0"/>
              <a:t>p</a:t>
            </a:r>
            <a:r>
              <a:rPr lang="cs-CZ" b="1" dirty="0" smtClean="0"/>
              <a:t>opisuje návrat vojáků domů z války a jejich pocity při nelehkém úkolu začlenit se zpět</a:t>
            </a:r>
          </a:p>
          <a:p>
            <a:pPr marL="996696" lvl="2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 2"/>
              <a:buChar char=""/>
              <a:defRPr/>
            </a:pPr>
            <a:endParaRPr lang="cs-CZ" b="1" dirty="0" smtClean="0"/>
          </a:p>
          <a:p>
            <a:pPr marL="740664" lvl="1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/>
              <a:buChar char=""/>
              <a:defRPr/>
            </a:pPr>
            <a:r>
              <a:rPr lang="cs-CZ" sz="2400" b="1" i="1" u="sng" dirty="0" smtClean="0">
                <a:solidFill>
                  <a:srgbClr val="FF0000"/>
                </a:solidFill>
              </a:rPr>
              <a:t>Jiskra života</a:t>
            </a:r>
          </a:p>
          <a:p>
            <a:pPr marL="996696" lvl="2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 2"/>
              <a:buChar char=""/>
              <a:defRPr/>
            </a:pPr>
            <a:r>
              <a:rPr lang="cs-CZ" b="1" dirty="0"/>
              <a:t>t</a:t>
            </a:r>
            <a:r>
              <a:rPr lang="cs-CZ" b="1" dirty="0" smtClean="0"/>
              <a:t>ematika nástupu nacismu a koncentračních záborů</a:t>
            </a:r>
          </a:p>
          <a:p>
            <a:pPr marL="292100" lvl="1" indent="0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400" dirty="0" smtClean="0"/>
          </a:p>
          <a:p>
            <a:pPr marL="530225" lvl="2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cs-CZ" sz="21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4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100" dirty="0" smtClean="0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42938" y="3643313"/>
            <a:ext cx="7786687" cy="928687"/>
            <a:chOff x="693" y="4130"/>
            <a:chExt cx="12263" cy="1688"/>
          </a:xfrm>
        </p:grpSpPr>
        <p:sp>
          <p:nvSpPr>
            <p:cNvPr id="27655" name="AutoShape 10"/>
            <p:cNvSpPr>
              <a:spLocks noChangeArrowheads="1"/>
            </p:cNvSpPr>
            <p:nvPr/>
          </p:nvSpPr>
          <p:spPr bwMode="auto">
            <a:xfrm>
              <a:off x="693" y="4130"/>
              <a:ext cx="12263" cy="16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lvl="1">
                <a:spcAft>
                  <a:spcPts val="1000"/>
                </a:spcAft>
              </a:pPr>
              <a:r>
                <a:rPr lang="cs-CZ" sz="2000" b="1">
                  <a:solidFill>
                    <a:schemeClr val="bg1"/>
                  </a:solidFill>
                </a:rPr>
                <a:t>Motivací k napsání této knihy byla smrt jedné Remarquovy sestry. Ta zemřela v koncentračním táboře. </a:t>
              </a:r>
              <a:endParaRPr lang="cs-CZ" sz="2000">
                <a:solidFill>
                  <a:schemeClr val="bg1"/>
                </a:solidFill>
              </a:endParaRPr>
            </a:p>
          </p:txBody>
        </p:sp>
        <p:sp>
          <p:nvSpPr>
            <p:cNvPr id="27656" name="AutoShape 11"/>
            <p:cNvSpPr>
              <a:spLocks noChangeArrowheads="1"/>
            </p:cNvSpPr>
            <p:nvPr/>
          </p:nvSpPr>
          <p:spPr bwMode="auto">
            <a:xfrm>
              <a:off x="1101" y="4225"/>
              <a:ext cx="267" cy="1368"/>
            </a:xfrm>
            <a:prstGeom prst="lightningBolt">
              <a:avLst/>
            </a:prstGeom>
            <a:solidFill>
              <a:srgbClr val="FFFF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cs-CZ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7239000" cy="8477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2">
                    <a:satMod val="200000"/>
                  </a:schemeClr>
                </a:solidFill>
              </a:rPr>
              <a:t>Práce s textem </a:t>
            </a:r>
            <a:r>
              <a:rPr lang="cs-CZ" b="1" dirty="0" smtClean="0">
                <a:solidFill>
                  <a:srgbClr val="FFFF00"/>
                </a:solidFill>
              </a:rPr>
              <a:t>Na západní frontě klid</a:t>
            </a:r>
            <a:endParaRPr lang="cs-CZ" b="1" dirty="0">
              <a:solidFill>
                <a:srgbClr val="FFFF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0825" y="981075"/>
            <a:ext cx="7445375" cy="5475288"/>
          </a:xfrm>
        </p:spPr>
        <p:txBody>
          <a:bodyPr>
            <a:normAutofit/>
          </a:bodyPr>
          <a:lstStyle/>
          <a:p>
            <a:pPr marL="740664" lvl="1" eaLnBrk="1" fontAlgn="auto" hangingPunct="1">
              <a:spcAft>
                <a:spcPts val="0"/>
              </a:spcAft>
              <a:buFont typeface="Wingdings"/>
              <a:buChar char=""/>
              <a:defRPr/>
            </a:pPr>
            <a:endParaRPr lang="cs-CZ" dirty="0" smtClean="0"/>
          </a:p>
          <a:p>
            <a:pPr marL="740664" lvl="1" eaLnBrk="1" fontAlgn="auto" hangingPunct="1">
              <a:spcAft>
                <a:spcPts val="0"/>
              </a:spcAft>
              <a:buFont typeface="Wingdings"/>
              <a:buChar char=""/>
              <a:defRPr/>
            </a:pPr>
            <a:endParaRPr lang="cs-CZ" dirty="0"/>
          </a:p>
          <a:p>
            <a:pPr marL="740664" lvl="1" eaLnBrk="1" fontAlgn="auto" hangingPunct="1">
              <a:spcAft>
                <a:spcPts val="0"/>
              </a:spcAft>
              <a:buFont typeface="Wingdings"/>
              <a:buChar char=""/>
              <a:defRPr/>
            </a:pPr>
            <a:r>
              <a:rPr lang="cs-CZ" sz="3200" b="1" dirty="0" smtClean="0"/>
              <a:t>Otázky k textu: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3200" b="1" dirty="0" smtClean="0"/>
              <a:t>Popiš desátníka </a:t>
            </a:r>
            <a:r>
              <a:rPr lang="cs-CZ" sz="3200" b="1" dirty="0" err="1" smtClean="0"/>
              <a:t>Himmelstosse</a:t>
            </a:r>
            <a:r>
              <a:rPr lang="cs-CZ" sz="3200" b="1" dirty="0" smtClean="0"/>
              <a:t>.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3200" b="1" dirty="0" smtClean="0"/>
              <a:t>Jak vypravěč hodnotí působení ve výcvikovém táboře?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3200" b="1" dirty="0" smtClean="0"/>
              <a:t>Domníváš se, že je jeho hodnocení oprávněné?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3200" b="1" dirty="0" smtClean="0"/>
              <a:t>Souhlasíš s rčením, že „vojna dělá z chlapců muže</a:t>
            </a:r>
            <a:r>
              <a:rPr lang="en-US" sz="3200" b="1" dirty="0" smtClean="0"/>
              <a:t>”</a:t>
            </a:r>
            <a:r>
              <a:rPr lang="cs-CZ" sz="3200" b="1" dirty="0" smtClean="0"/>
              <a:t>?</a:t>
            </a:r>
          </a:p>
          <a:p>
            <a:pPr marL="1481328" lvl="4" indent="-21031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"/>
              <a:defRPr/>
            </a:pPr>
            <a:endParaRPr lang="cs-CZ" sz="3200" b="1" dirty="0" smtClean="0"/>
          </a:p>
          <a:p>
            <a:pPr marL="1481328" lvl="4" indent="-21031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"/>
              <a:defRPr/>
            </a:pPr>
            <a:endParaRPr lang="cs-CZ" sz="1800" dirty="0" smtClean="0"/>
          </a:p>
          <a:p>
            <a:pPr marL="530225" lvl="2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dirty="0" smtClean="0"/>
          </a:p>
          <a:p>
            <a:pPr marL="776288" lvl="3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cs-CZ" dirty="0"/>
          </a:p>
          <a:p>
            <a:pPr marL="530225" lvl="2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dirty="0" smtClean="0"/>
          </a:p>
          <a:p>
            <a:pPr marL="987425" lvl="2" indent="-457200" eaLnBrk="1" fontAlgn="auto" hangingPunct="1">
              <a:spcAft>
                <a:spcPts val="0"/>
              </a:spcAft>
              <a:buFont typeface="Trebuchet MS" pitchFamily="34" charset="0"/>
              <a:buAutoNum type="arabicParenR"/>
              <a:defRPr/>
            </a:pPr>
            <a:endParaRPr lang="cs-CZ" dirty="0" smtClean="0"/>
          </a:p>
        </p:txBody>
      </p:sp>
      <p:pic>
        <p:nvPicPr>
          <p:cNvPr id="1026" name="Picture 2" descr="C:\Users\Uživatel\AppData\Local\Microsoft\Windows\Temporary Internet Files\Content.IE5\1NGIJL8T\MM900283993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319972"/>
            <a:ext cx="158417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 txBox="1">
            <a:spLocks/>
          </p:cNvSpPr>
          <p:nvPr/>
        </p:nvSpPr>
        <p:spPr>
          <a:xfrm>
            <a:off x="3461943" y="6278280"/>
            <a:ext cx="5682057" cy="576064"/>
          </a:xfrm>
          <a:prstGeom prst="rect">
            <a:avLst/>
          </a:prstGeom>
        </p:spPr>
        <p:txBody>
          <a:bodyPr lIns="45720" tIns="0" rIns="45720" bIns="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cs-CZ" sz="32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00B050"/>
                </a:solidFill>
                <a:latin typeface="+mj-lt"/>
                <a:ea typeface="+mj-ea"/>
                <a:cs typeface="+mj-cs"/>
              </a:rPr>
              <a:t>shrnutí</a:t>
            </a:r>
            <a:endParaRPr lang="cs-CZ" sz="32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9699" name="Zástupný symbol pro obsah 2"/>
          <p:cNvSpPr>
            <a:spLocks noGrp="1"/>
          </p:cNvSpPr>
          <p:nvPr>
            <p:ph idx="1"/>
          </p:nvPr>
        </p:nvSpPr>
        <p:spPr>
          <a:xfrm>
            <a:off x="611560" y="765175"/>
            <a:ext cx="8353053" cy="5801137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</a:pPr>
            <a:r>
              <a:rPr lang="cs-CZ" sz="3200" b="1" i="1" u="sng" dirty="0" smtClean="0">
                <a:solidFill>
                  <a:srgbClr val="FF0000"/>
                </a:solidFill>
              </a:rPr>
              <a:t>Cesta zpátky</a:t>
            </a:r>
          </a:p>
          <a:p>
            <a:pPr lvl="2" eaLnBrk="1" hangingPunct="1">
              <a:lnSpc>
                <a:spcPct val="80000"/>
              </a:lnSpc>
            </a:pPr>
            <a:r>
              <a:rPr lang="cs-CZ" sz="3200" b="1" dirty="0" smtClean="0"/>
              <a:t>volné pokračování předchozí knihy</a:t>
            </a:r>
          </a:p>
          <a:p>
            <a:pPr lvl="2" eaLnBrk="1" hangingPunct="1">
              <a:lnSpc>
                <a:spcPct val="80000"/>
              </a:lnSpc>
            </a:pPr>
            <a:r>
              <a:rPr lang="cs-CZ" sz="3200" b="1" dirty="0" smtClean="0"/>
              <a:t>popisuje návrat vojáků domů z války a jejich pocity při nelehkém úkolu začlenit se zpět</a:t>
            </a:r>
          </a:p>
          <a:p>
            <a:pPr lvl="1" eaLnBrk="1" hangingPunct="1">
              <a:lnSpc>
                <a:spcPct val="80000"/>
              </a:lnSpc>
            </a:pPr>
            <a:r>
              <a:rPr lang="cs-CZ" sz="3200" b="1" i="1" u="sng" dirty="0" smtClean="0">
                <a:solidFill>
                  <a:srgbClr val="FF0000"/>
                </a:solidFill>
              </a:rPr>
              <a:t>Jiskra života</a:t>
            </a:r>
          </a:p>
          <a:p>
            <a:pPr lvl="2" eaLnBrk="1" hangingPunct="1">
              <a:lnSpc>
                <a:spcPct val="80000"/>
              </a:lnSpc>
            </a:pPr>
            <a:r>
              <a:rPr lang="cs-CZ" sz="3200" b="1" dirty="0" smtClean="0"/>
              <a:t>tematika nástupu nacismu a koncentračních záborů</a:t>
            </a:r>
          </a:p>
          <a:p>
            <a:pPr eaLnBrk="1" hangingPunct="1">
              <a:lnSpc>
                <a:spcPct val="80000"/>
              </a:lnSpc>
            </a:pPr>
            <a:endParaRPr lang="cs-CZ" sz="3200" b="1" dirty="0" smtClean="0"/>
          </a:p>
          <a:p>
            <a:pPr marL="1050925" lvl="4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cs-CZ" sz="3600" b="1" dirty="0" smtClean="0"/>
          </a:p>
          <a:p>
            <a:pPr eaLnBrk="1" hangingPunct="1">
              <a:lnSpc>
                <a:spcPct val="80000"/>
              </a:lnSpc>
            </a:pPr>
            <a:endParaRPr lang="cs-CZ" sz="3600" b="1" dirty="0" smtClean="0"/>
          </a:p>
        </p:txBody>
      </p:sp>
      <p:pic>
        <p:nvPicPr>
          <p:cNvPr id="2050" name="Picture 2" descr="C:\Users\Uživatel\AppData\Local\Microsoft\Windows\Temporary Internet Files\Content.IE5\4RYR2SCC\MC9004151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45024"/>
            <a:ext cx="3006588" cy="251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Zástupný symbol pro obsah 5"/>
          <p:cNvSpPr>
            <a:spLocks noGrp="1"/>
          </p:cNvSpPr>
          <p:nvPr>
            <p:ph idx="1"/>
          </p:nvPr>
        </p:nvSpPr>
        <p:spPr>
          <a:xfrm>
            <a:off x="395536" y="404665"/>
            <a:ext cx="8319839" cy="2562670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1400" dirty="0" smtClean="0">
                <a:latin typeface="Calibri" pitchFamily="34" charset="0"/>
                <a:cs typeface="Calibri" pitchFamily="34" charset="0"/>
              </a:rPr>
              <a:t>Zdroj použité literatury: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NEZKUSIL</a:t>
            </a:r>
            <a:r>
              <a:rPr lang="cs-CZ" sz="1400" dirty="0"/>
              <a:t>, Vladimír. </a:t>
            </a:r>
            <a:r>
              <a:rPr lang="cs-CZ" sz="1400" i="1" dirty="0"/>
              <a:t>Literární výchova pro 8. ročník ZŠ: Výpravy do světa literatury</a:t>
            </a:r>
            <a:r>
              <a:rPr lang="cs-CZ" sz="1400" dirty="0"/>
              <a:t>. 2. vyd. Praha: Fortuna, 1997. ISBN 80-7168-453-8.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KOVALČÍK</a:t>
            </a:r>
            <a:r>
              <a:rPr lang="cs-CZ" sz="1400" dirty="0"/>
              <a:t>, Zdeněk. </a:t>
            </a:r>
            <a:r>
              <a:rPr lang="cs-CZ" sz="1400" i="1" dirty="0"/>
              <a:t>Čítanka pro 9. ročník ZŠ a příslušné ročníky VG</a:t>
            </a:r>
            <a:r>
              <a:rPr lang="cs-CZ" sz="1400" dirty="0"/>
              <a:t>. Všeň: Alter, s.r.o</a:t>
            </a:r>
            <a:r>
              <a:rPr lang="cs-CZ" sz="1400" dirty="0" smtClean="0"/>
              <a:t>., 2006</a:t>
            </a:r>
            <a:r>
              <a:rPr lang="cs-CZ" sz="1400" dirty="0"/>
              <a:t>. ISBN 80-7245-017-4. </a:t>
            </a:r>
            <a:endParaRPr lang="cs-CZ" sz="1400" dirty="0">
              <a:latin typeface="Calibri" pitchFamily="34" charset="0"/>
              <a:cs typeface="Calibri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cs-CZ" sz="1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395536" y="2459216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Zdroj </a:t>
            </a:r>
            <a:r>
              <a:rPr lang="cs-CZ" sz="1400" dirty="0"/>
              <a:t>obrázků: </a:t>
            </a:r>
          </a:p>
          <a:p>
            <a:r>
              <a:rPr lang="cs-CZ" sz="1400" dirty="0"/>
              <a:t>Galerie Microsoft Office</a:t>
            </a:r>
          </a:p>
        </p:txBody>
      </p:sp>
    </p:spTree>
    <p:extLst>
      <p:ext uri="{BB962C8B-B14F-4D97-AF65-F5344CB8AC3E}">
        <p14:creationId xmlns:p14="http://schemas.microsoft.com/office/powerpoint/2010/main" val="12321426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750</TotalTime>
  <Words>439</Words>
  <Application>Microsoft Office PowerPoint</Application>
  <PresentationFormat>Předvádění na obrazovce (4:3)</PresentationFormat>
  <Paragraphs>62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8</vt:i4>
      </vt:variant>
    </vt:vector>
  </HeadingPairs>
  <TitlesOfParts>
    <vt:vector size="10" baseType="lpstr">
      <vt:lpstr>Metro</vt:lpstr>
      <vt:lpstr>1_Horizont</vt:lpstr>
      <vt:lpstr>E. M. Remarque – 2. část</vt:lpstr>
      <vt:lpstr>        1. světová válka</vt:lpstr>
      <vt:lpstr>        1. světová válka</vt:lpstr>
      <vt:lpstr>Erich  Maria Remarque</vt:lpstr>
      <vt:lpstr>Erich  Maria Remarque</vt:lpstr>
      <vt:lpstr>Práce s textem Na západní frontě klid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E. M. Remarque - 2. část</dc:title>
  <dc:creator>Loumová</dc:creator>
  <cp:lastModifiedBy>Uživatel</cp:lastModifiedBy>
  <cp:revision>120</cp:revision>
  <dcterms:created xsi:type="dcterms:W3CDTF">2010-08-23T12:40:30Z</dcterms:created>
  <dcterms:modified xsi:type="dcterms:W3CDTF">2012-11-25T07:07:20Z</dcterms:modified>
</cp:coreProperties>
</file>