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  <p:sldMasterId id="2147484880" r:id="rId2"/>
  </p:sldMasterIdLst>
  <p:notesMasterIdLst>
    <p:notesMasterId r:id="rId12"/>
  </p:notesMasterIdLst>
  <p:sldIdLst>
    <p:sldId id="287" r:id="rId3"/>
    <p:sldId id="283" r:id="rId4"/>
    <p:sldId id="284" r:id="rId5"/>
    <p:sldId id="261" r:id="rId6"/>
    <p:sldId id="267" r:id="rId7"/>
    <p:sldId id="280" r:id="rId8"/>
    <p:sldId id="276" r:id="rId9"/>
    <p:sldId id="281" r:id="rId10"/>
    <p:sldId id="28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88AF5E5C-D5BA-4EAE-8F78-8CFC01B21416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20837E82-87CA-4A22-B91E-645F7B8913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493691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cs typeface="Arial" charset="0"/>
              </a:defRPr>
            </a:lvl9pPr>
          </a:lstStyle>
          <a:p>
            <a:pPr eaLnBrk="1" hangingPunct="1"/>
            <a:fld id="{9DC4873C-C7CF-4B84-96B6-6F51B92A668D}" type="slidenum">
              <a:rPr lang="cs-CZ" smtClean="0"/>
              <a:pPr eaLnBrk="1" hangingPunct="1"/>
              <a:t>6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5" name="Obdélník 4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3" name="Obdélník 12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4" name="Obdélník 13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FAE8306-51E7-4B5C-9DBF-C835AA2E783A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641EB43-5CAF-4E0F-B95D-13882CE356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48570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80ED579-3929-4FB5-ABB4-6087E8530287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8798BB6-4F98-4E32-81F7-8430B99CFE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44107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7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/>
            <a:gdLst>
              <a:gd name="T0" fmla="*/ 0 w 2736"/>
              <a:gd name="T1" fmla="*/ 2147483647 h 3648"/>
              <a:gd name="T2" fmla="*/ 2147483647 w 2736"/>
              <a:gd name="T3" fmla="*/ 2147483647 h 3648"/>
              <a:gd name="T4" fmla="*/ 2147483647 w 2736"/>
              <a:gd name="T5" fmla="*/ 0 h 3648"/>
              <a:gd name="T6" fmla="*/ 2147483647 w 2736"/>
              <a:gd name="T7" fmla="*/ 2147483647 h 3648"/>
              <a:gd name="T8" fmla="*/ 2147483647 w 2736"/>
              <a:gd name="T9" fmla="*/ 2147483647 h 3648"/>
              <a:gd name="T10" fmla="*/ 2147483647 w 2736"/>
              <a:gd name="T11" fmla="*/ 2147483647 h 3648"/>
              <a:gd name="T12" fmla="*/ 0 w 2736"/>
              <a:gd name="T13" fmla="*/ 2147483647 h 364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2736"/>
              <a:gd name="T22" fmla="*/ 0 h 3648"/>
              <a:gd name="T23" fmla="*/ 2736 w 2736"/>
              <a:gd name="T24" fmla="*/ 3648 h 364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0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" name="Volný tvar 18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/>
            <a:gdLst>
              <a:gd name="T0" fmla="*/ 0 w 3504"/>
              <a:gd name="T1" fmla="*/ 2147483647 h 4128"/>
              <a:gd name="T2" fmla="*/ 0 w 3504"/>
              <a:gd name="T3" fmla="*/ 2147483647 h 4128"/>
              <a:gd name="T4" fmla="*/ 2147483647 w 3504"/>
              <a:gd name="T5" fmla="*/ 2147483647 h 4128"/>
              <a:gd name="T6" fmla="*/ 2147483647 w 3504"/>
              <a:gd name="T7" fmla="*/ 0 h 4128"/>
              <a:gd name="T8" fmla="*/ 2147483647 w 3504"/>
              <a:gd name="T9" fmla="*/ 0 h 4128"/>
              <a:gd name="T10" fmla="*/ 2147483647 w 3504"/>
              <a:gd name="T11" fmla="*/ 2147483647 h 4128"/>
              <a:gd name="T12" fmla="*/ 0 w 3504"/>
              <a:gd name="T13" fmla="*/ 2147483647 h 412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3504"/>
              <a:gd name="T22" fmla="*/ 0 h 4128"/>
              <a:gd name="T23" fmla="*/ 3504 w 3504"/>
              <a:gd name="T24" fmla="*/ 4128 h 412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2940"/>
              </a:schemeClr>
            </a:solidFill>
            <a:prstDash val="solid"/>
            <a:round/>
            <a:headEnd type="none" w="med" len="med"/>
            <a:tailEnd type="non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7" name="Volný tvar 6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4" name="Volný tvar 13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>
              <a:defRPr/>
            </a:pPr>
            <a:endParaRPr lang="en-US"/>
          </a:p>
        </p:txBody>
      </p:sp>
      <p:sp>
        <p:nvSpPr>
          <p:cNvPr id="19" name="Obdélník 18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0" name="Obdélník 19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23" name="Obdélník 22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4" name="Obdélník 23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9FB4730-2064-4CD3-9907-EDE176019A2D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5C13DC5-3C27-47CA-AAC4-1136DF349C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81031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E801DDE-BEE4-45BD-A9FB-1DB93CC37924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AA15521-45BD-4E3E-9996-D880C324F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8019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9" name="Obdélník 8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5" name="Obdélník 14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36AEADA-BBF9-4B95-A869-823B38C260AC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62F07F5-F79A-4B05-8660-CB6E1CEEE1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6619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C3FED9A-A859-4A88-A4CF-6B787AC71957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3324BFC-5E4E-4403-955F-4212000425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8487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6503FC3-E702-41E1-ABE2-FFE45759DD92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1C879D8-6AED-4215-B2F5-F0AFB3255B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530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05265E5-63F7-4313-9BE0-2F15979E8402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F4267C5-48E4-4AB1-BE52-24933226A1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50245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cxnSp>
        <p:nvCxnSpPr>
          <p:cNvPr id="6" name="Přímá spojovací čára 1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1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20"/>
            <p:cNvCxnSpPr/>
            <p:nvPr/>
          </p:nvCxnSpPr>
          <p:spPr>
            <a:xfrm rot="16200000">
              <a:off x="6663593" y="1251974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23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24"/>
            <p:cNvCxnSpPr/>
            <p:nvPr/>
          </p:nvCxnSpPr>
          <p:spPr>
            <a:xfrm rot="5400000" flipH="1">
              <a:off x="6744513" y="1250999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25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26"/>
            <p:cNvCxnSpPr/>
            <p:nvPr/>
          </p:nvCxnSpPr>
          <p:spPr>
            <a:xfrm rot="16200000">
              <a:off x="6663593" y="1251974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27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28"/>
            <p:cNvCxnSpPr/>
            <p:nvPr/>
          </p:nvCxnSpPr>
          <p:spPr>
            <a:xfrm rot="5400000" flipH="1">
              <a:off x="6744513" y="1250999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29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30"/>
            <p:cNvCxnSpPr/>
            <p:nvPr/>
          </p:nvCxnSpPr>
          <p:spPr>
            <a:xfrm rot="16200000">
              <a:off x="6663592" y="1251973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31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32"/>
            <p:cNvCxnSpPr/>
            <p:nvPr/>
          </p:nvCxnSpPr>
          <p:spPr>
            <a:xfrm rot="5400000" flipH="1">
              <a:off x="6744512" y="1250998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04A0993-3FF3-4284-B725-65AC45102DE1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D918024-6F6C-4410-936A-BB478CF4F6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01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E1E56A0-D9FB-4E07-A173-F79F60BE34EB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4E0B5EA-56C5-4B6A-904E-71E474708B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903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25DBE33-334A-4B61-B930-23241C4AF199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ACCB67A-BD3F-4D8B-9319-42ED45C5BA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796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F5F0A046-9824-45CE-B45C-41D0B0E6CFC5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CD028E9-307B-4E31-BC34-A2440BD6BE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33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3325B398-93B1-412B-B152-C095F219A8BA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A984C0A6-4962-4862-BABD-C0291EA359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82576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69CE8FC-B9B7-476B-B6A5-33D8E0D29DED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77629827-6F78-46C9-BF15-7CE86E1A93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82121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0DAFFA84-0891-497F-B642-37AE97E0534D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2CA6E1F1-40B0-49DB-8644-7DF5C2573B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56632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20FB5AA-7714-44C7-A849-1987692FA1CC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0D3CE00-F622-4892-A5B0-4008916BD7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97229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605D5E20-1968-464B-8663-5BD12031F408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B6AEB6F-50E5-4024-9F5F-E0D12C2F1C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706116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8E2653D-4E9C-48F7-84EA-52492666B078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746EF7C-94C0-40A3-A928-BAC2BEAB39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20516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4F04414D-26F1-4887-B10C-B8F7456B48E1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5CE529C-5090-4F67-9565-89557AF093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260703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543F7FD8-B6B7-4EAB-812E-3C5FBA580B36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A0B60A74-F79E-43C0-A810-09AF0554C5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18714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E040626E-0B4B-4FA2-A8CF-D51968CE713E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21DDC60-DA46-4C0A-8213-DBCDD96694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534042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B542F9B0-1924-4439-8E8C-D9734CB76660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prstClr val="black">
                    <a:tint val="75000"/>
                  </a:prstClr>
                </a:solidFill>
              </a:defRPr>
            </a:lvl1pPr>
          </a:lstStyle>
          <a:p>
            <a:pPr>
              <a:defRPr/>
            </a:pPr>
            <a:fld id="{9207A964-54DD-457B-9BBE-68E69985A6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5990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56B6BA29-4B7A-45AE-B446-554ED0D89F30}" type="datetimeFigureOut">
              <a:rPr lang="cs-CZ"/>
              <a:pPr>
                <a:defRPr/>
              </a:pPr>
              <a:t>17.4.2013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8CCC5D2-3979-4CD7-8756-B243C2F56B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858" r:id="rId1"/>
    <p:sldLayoutId id="2147484859" r:id="rId2"/>
    <p:sldLayoutId id="2147484860" r:id="rId3"/>
    <p:sldLayoutId id="2147484861" r:id="rId4"/>
    <p:sldLayoutId id="2147484862" r:id="rId5"/>
    <p:sldLayoutId id="2147484863" r:id="rId6"/>
    <p:sldLayoutId id="2147484864" r:id="rId7"/>
    <p:sldLayoutId id="2147484865" r:id="rId8"/>
    <p:sldLayoutId id="2147484866" r:id="rId9"/>
    <p:sldLayoutId id="2147484867" r:id="rId10"/>
    <p:sldLayoutId id="214748486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 spc="-100">
          <a:solidFill>
            <a:srgbClr val="C1EEFF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9pPr>
      <a:extLst/>
    </p:titleStyle>
    <p:bodyStyle>
      <a:lvl1pPr marL="411163" indent="-342900" algn="l" rtl="0" eaLnBrk="0" fontAlgn="base" hangingPunct="0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eaLnBrk="0" fontAlgn="base" hangingPunct="0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C755FCD9-3E30-4BD6-814C-F4AA8BB954A8}" type="datetimeFigureOut">
              <a:rPr lang="cs-CZ">
                <a:solidFill>
                  <a:srgbClr val="FFFFFF"/>
                </a:solidFill>
              </a:rPr>
              <a:pPr>
                <a:defRPr/>
              </a:pPr>
              <a:t>17.4.2013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CB993C38-1F0B-4BD4-AF22-6903552C043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0181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881" r:id="rId1"/>
    <p:sldLayoutId id="2147484882" r:id="rId2"/>
    <p:sldLayoutId id="2147484883" r:id="rId3"/>
    <p:sldLayoutId id="2147484884" r:id="rId4"/>
    <p:sldLayoutId id="2147484885" r:id="rId5"/>
    <p:sldLayoutId id="2147484886" r:id="rId6"/>
    <p:sldLayoutId id="2147484887" r:id="rId7"/>
    <p:sldLayoutId id="2147484888" r:id="rId8"/>
    <p:sldLayoutId id="2147484889" r:id="rId9"/>
    <p:sldLayoutId id="2147484890" r:id="rId10"/>
    <p:sldLayoutId id="2147484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cap="none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A</a:t>
            </a:r>
            <a:r>
              <a:rPr lang="cs-CZ" sz="4800" b="1" cap="none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. </a:t>
            </a:r>
            <a:r>
              <a:rPr lang="cs-CZ" sz="4800" b="1" cap="none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  <a:latin typeface="Calibri" pitchFamily="34" charset="0"/>
              </a:rPr>
              <a:t>Sova – Květy intimních nálad</a:t>
            </a:r>
            <a:endParaRPr lang="cs-CZ" sz="4800" b="1" cap="none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  <a:latin typeface="Calibri" pitchFamily="34" charset="0"/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Základní škola a Mateřská škola, Liberec, Barvířská 38/6, příspěvková organizace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Název :      </a:t>
            </a:r>
            <a:r>
              <a:rPr lang="cs-CZ" sz="1600" b="1" dirty="0" smtClean="0">
                <a:solidFill>
                  <a:srgbClr val="FFC000"/>
                </a:solidFill>
                <a:latin typeface="Calibri"/>
              </a:rPr>
              <a:t>VY_32_inovace_04 Český jazyk a literatura – Příběh, který nikdy neskončí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Autor:        Iveta </a:t>
            </a:r>
            <a:r>
              <a:rPr lang="cs-CZ" sz="1600" dirty="0" err="1" smtClean="0">
                <a:solidFill>
                  <a:srgbClr val="FFC000"/>
                </a:solidFill>
                <a:latin typeface="Calibri"/>
              </a:rPr>
              <a:t>Loumová</a:t>
            </a:r>
            <a:endParaRPr lang="cs-CZ" sz="1600" dirty="0" smtClean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Období:     Listopad  2011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Věková skupina:      9. ročník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Tematická oblast: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Č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eský jazyk a literatura – česká literatura 1. poloviny 20. století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Anotace:   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Představení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básnického symbolismu a impresionismu v díle A. Sovy , práce </a:t>
            </a:r>
            <a:endParaRPr lang="cs-CZ" sz="1600" dirty="0" smtClean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s </a:t>
            </a:r>
            <a:r>
              <a:rPr lang="cs-CZ" sz="1600" dirty="0">
                <a:solidFill>
                  <a:srgbClr val="FFC000"/>
                </a:solidFill>
                <a:latin typeface="Calibri"/>
              </a:rPr>
              <a:t>básnickou sbírkou Květy intimních nálad, možnost využití  ukázek </a:t>
            </a: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básní, tajenky.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</a:pPr>
            <a:r>
              <a:rPr lang="cs-CZ" sz="1600" dirty="0" smtClean="0">
                <a:solidFill>
                  <a:srgbClr val="FFC000"/>
                </a:solidFill>
                <a:latin typeface="Calibri"/>
              </a:rPr>
              <a:t> </a:t>
            </a:r>
            <a:endParaRPr lang="cs-CZ" sz="1600" dirty="0">
              <a:solidFill>
                <a:srgbClr val="FFC000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265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7239000" cy="8477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rgbClr val="D6ECFF">
                    <a:satMod val="200000"/>
                  </a:srgbClr>
                </a:solidFill>
              </a:rPr>
              <a:t>Tajenka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908050"/>
            <a:ext cx="7993062" cy="5475288"/>
          </a:xfrm>
        </p:spPr>
        <p:txBody>
          <a:bodyPr>
            <a:normAutofit/>
          </a:bodyPr>
          <a:lstStyle/>
          <a:p>
            <a:pPr marL="454914" lvl="1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  <a:p>
            <a:pPr marL="1271016" lvl="4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sz="1800" dirty="0" smtClean="0"/>
          </a:p>
          <a:p>
            <a:pPr marL="454914" lvl="1" indent="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None/>
              <a:defRPr/>
            </a:pPr>
            <a:endParaRPr lang="cs-CZ" sz="3600" b="1" i="1" dirty="0">
              <a:solidFill>
                <a:srgbClr val="FF0000"/>
              </a:solidFill>
            </a:endParaRPr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dirty="0"/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  <a:p>
            <a:pPr marL="987425" lvl="2" indent="-457200" eaLnBrk="1" fontAlgn="auto" hangingPunct="1">
              <a:spcAft>
                <a:spcPts val="0"/>
              </a:spcAft>
              <a:buFont typeface="Trebuchet MS" pitchFamily="34" charset="0"/>
              <a:buAutoNum type="arabicParenR"/>
              <a:defRPr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6762884"/>
              </p:ext>
            </p:extLst>
          </p:nvPr>
        </p:nvGraphicFramePr>
        <p:xfrm>
          <a:off x="1475656" y="874504"/>
          <a:ext cx="6096000" cy="38506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3528" y="4293096"/>
            <a:ext cx="74168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/>
              <a:t>Text psaný veršem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Zdánlivě nelogické spojení dvou slov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Zvuková shoda konců slov na konci veršů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Rýmové schéma střídavého rýmu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Spojení veršů do celků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Poezie vyslovující subjektivní básníkovy pocity, nálady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7239000" cy="8477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rgbClr val="D6ECFF">
                    <a:satMod val="200000"/>
                  </a:srgbClr>
                </a:solidFill>
              </a:rPr>
              <a:t>Tajenka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388" y="908050"/>
            <a:ext cx="7993062" cy="5475288"/>
          </a:xfrm>
        </p:spPr>
        <p:txBody>
          <a:bodyPr>
            <a:normAutofit/>
          </a:bodyPr>
          <a:lstStyle/>
          <a:p>
            <a:pPr marL="454914" lvl="1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  <a:p>
            <a:pPr marL="1271016" lvl="4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sz="1800" dirty="0" smtClean="0"/>
          </a:p>
          <a:p>
            <a:pPr marL="454914" lvl="1" indent="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None/>
              <a:defRPr/>
            </a:pPr>
            <a:endParaRPr lang="cs-CZ" sz="3600" b="1" i="1" dirty="0">
              <a:solidFill>
                <a:srgbClr val="FF0000"/>
              </a:solidFill>
            </a:endParaRPr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dirty="0"/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  <a:p>
            <a:pPr marL="987425" lvl="2" indent="-457200" eaLnBrk="1" fontAlgn="auto" hangingPunct="1">
              <a:spcAft>
                <a:spcPts val="0"/>
              </a:spcAft>
              <a:buFont typeface="Trebuchet MS" pitchFamily="34" charset="0"/>
              <a:buAutoNum type="arabicParenR"/>
              <a:defRPr/>
            </a:pPr>
            <a:endParaRPr lang="cs-CZ" dirty="0" smtClean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2542364"/>
              </p:ext>
            </p:extLst>
          </p:nvPr>
        </p:nvGraphicFramePr>
        <p:xfrm>
          <a:off x="1475656" y="874504"/>
          <a:ext cx="6096000" cy="38506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Á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FF00"/>
                          </a:solidFill>
                        </a:rPr>
                        <a:t>S</a:t>
                      </a:r>
                      <a:endParaRPr lang="cs-CZ" sz="28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E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Ň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X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FF00"/>
                          </a:solidFill>
                        </a:rPr>
                        <a:t>Y</a:t>
                      </a:r>
                      <a:endParaRPr lang="cs-CZ" sz="28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M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O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Ó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N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Ý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FF00"/>
                          </a:solidFill>
                        </a:rPr>
                        <a:t>M</a:t>
                      </a:r>
                      <a:endParaRPr lang="cs-CZ" sz="28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FF00"/>
                          </a:solidFill>
                        </a:rPr>
                        <a:t>B</a:t>
                      </a:r>
                      <a:endParaRPr lang="cs-CZ" sz="28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B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S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L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FF00"/>
                          </a:solidFill>
                        </a:rPr>
                        <a:t>O</a:t>
                      </a:r>
                      <a:endParaRPr lang="cs-CZ" sz="28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6.</a:t>
                      </a:r>
                      <a:endParaRPr lang="cs-CZ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2800" b="1" dirty="0"/>
                    </a:p>
                  </a:txBody>
                  <a:tcPr>
                    <a:lnL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FFFF00"/>
                          </a:solidFill>
                        </a:rPr>
                        <a:t>L</a:t>
                      </a:r>
                      <a:endParaRPr lang="cs-CZ" sz="2800" b="1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Y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R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I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K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/>
                        <a:t>A</a:t>
                      </a:r>
                      <a:endParaRPr lang="cs-CZ" sz="2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3528" y="4293096"/>
            <a:ext cx="74168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400" b="1" dirty="0" smtClean="0"/>
              <a:t>Text psaný veršem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Zdánlivě nelogické spojení dvou slov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Zvuková shoda konců slov na konci veršů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Rýmové schéma střídavého rýmu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Spojení veršů do celků</a:t>
            </a:r>
          </a:p>
          <a:p>
            <a:pPr marL="342900" indent="-342900">
              <a:buAutoNum type="arabicPeriod"/>
            </a:pPr>
            <a:r>
              <a:rPr lang="cs-CZ" sz="2400" b="1" dirty="0" smtClean="0"/>
              <a:t>Poezie vyslovující subjektivní básníkovy pocity, nálady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307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6477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2">
                    <a:satMod val="200000"/>
                  </a:schemeClr>
                </a:solidFill>
              </a:rPr>
              <a:t>Antonín Sova</a:t>
            </a:r>
            <a:endParaRPr lang="cs-CZ" b="1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92150"/>
            <a:ext cx="9231313" cy="6137275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cs-CZ" sz="2800" b="1" dirty="0" smtClean="0"/>
              <a:t>1864-1928</a:t>
            </a:r>
          </a:p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cs-CZ" sz="2800" dirty="0" smtClean="0"/>
              <a:t> </a:t>
            </a:r>
            <a:r>
              <a:rPr lang="cs-CZ" sz="2800" b="1" dirty="0" smtClean="0"/>
              <a:t>představitel  českého básnického symbolismu, impresionismu, realismu</a:t>
            </a:r>
          </a:p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cs-CZ" sz="2800" b="1" dirty="0" smtClean="0"/>
              <a:t> jeho dílo je srovnatelné co do rozlehlosti, žánrové a slohové pestrosti s díly </a:t>
            </a:r>
            <a:r>
              <a:rPr lang="cs-CZ" sz="2800" b="1" dirty="0" err="1" smtClean="0"/>
              <a:t>J.Vrchlického</a:t>
            </a:r>
            <a:r>
              <a:rPr lang="cs-CZ" sz="2800" b="1" dirty="0" smtClean="0"/>
              <a:t> nebo </a:t>
            </a:r>
            <a:r>
              <a:rPr lang="cs-CZ" sz="2800" b="1" dirty="0" err="1" smtClean="0"/>
              <a:t>V.Nezvala</a:t>
            </a:r>
            <a:endParaRPr lang="cs-CZ" sz="2800" b="1" dirty="0" smtClean="0"/>
          </a:p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cs-CZ" sz="2800" b="1" i="1" dirty="0"/>
              <a:t>v</a:t>
            </a:r>
            <a:r>
              <a:rPr lang="cs-CZ" sz="2800" b="1" i="1" dirty="0" smtClean="0"/>
              <a:t>ěnoval se psaní přírodní  lyriky (spojena s jihočeským krajem) a milostné lyriky (psána písňovou formou) </a:t>
            </a:r>
          </a:p>
          <a:p>
            <a:pPr eaLnBrk="1" hangingPunct="1">
              <a:lnSpc>
                <a:spcPct val="80000"/>
              </a:lnSpc>
              <a:spcAft>
                <a:spcPts val="600"/>
              </a:spcAft>
              <a:defRPr/>
            </a:pPr>
            <a:r>
              <a:rPr lang="cs-CZ" sz="3600" b="1" u="sng" dirty="0" smtClean="0"/>
              <a:t>Tvorba – básnické sbírky</a:t>
            </a:r>
          </a:p>
          <a:p>
            <a:pPr marL="454025" lvl="1" indent="0"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cs-CZ" sz="3600" b="1" i="1" u="sng" dirty="0" smtClean="0">
                <a:solidFill>
                  <a:srgbClr val="FF0000"/>
                </a:solidFill>
              </a:rPr>
              <a:t>Z mého kraje</a:t>
            </a:r>
          </a:p>
          <a:p>
            <a:pPr lvl="1" eaLnBrk="1" hangingPunct="1">
              <a:lnSpc>
                <a:spcPct val="80000"/>
              </a:lnSpc>
              <a:buFont typeface="Wingdings" pitchFamily="2" charset="2"/>
              <a:buChar char="§"/>
              <a:defRPr/>
            </a:pPr>
            <a:r>
              <a:rPr lang="cs-CZ" sz="2400" b="1" dirty="0" smtClean="0"/>
              <a:t>básnická sbírka </a:t>
            </a:r>
            <a:r>
              <a:rPr lang="cs-CZ" sz="2400" b="1" dirty="0"/>
              <a:t>s obsahem přírodní </a:t>
            </a:r>
            <a:r>
              <a:rPr lang="cs-CZ" sz="2400" b="1" dirty="0" smtClean="0"/>
              <a:t>lyriky, popis </a:t>
            </a:r>
            <a:r>
              <a:rPr lang="cs-CZ" sz="2400" b="1" dirty="0"/>
              <a:t>jihočeské krajiny - je zde vidět i autorovo sociální cítění a pochopení pro chudobu</a:t>
            </a:r>
            <a:endParaRPr lang="cs-CZ" sz="2400" b="1" dirty="0" smtClean="0"/>
          </a:p>
        </p:txBody>
      </p:sp>
      <p:pic>
        <p:nvPicPr>
          <p:cNvPr id="27657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50" y="765175"/>
            <a:ext cx="9144000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76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276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5" dur="500"/>
                                        <p:tgtEl>
                                          <p:spTgt spid="276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9366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b="1" dirty="0" smtClean="0">
                <a:solidFill>
                  <a:schemeClr val="tx2">
                    <a:satMod val="200000"/>
                  </a:schemeClr>
                </a:solidFill>
              </a:rPr>
              <a:t>Antonín Sova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7650" y="549275"/>
            <a:ext cx="8572500" cy="6588125"/>
          </a:xfrm>
        </p:spPr>
        <p:txBody>
          <a:bodyPr>
            <a:normAutofit lnSpcReduction="10000"/>
          </a:bodyPr>
          <a:lstStyle/>
          <a:p>
            <a:pPr marL="411480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"/>
              <a:defRPr/>
            </a:pPr>
            <a:r>
              <a:rPr lang="cs-CZ" b="1" dirty="0" smtClean="0"/>
              <a:t>Další sbírky:</a:t>
            </a:r>
          </a:p>
          <a:p>
            <a:pPr marL="740664" lvl="1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/>
              <a:buChar char=""/>
              <a:defRPr/>
            </a:pPr>
            <a:r>
              <a:rPr lang="cs-CZ" sz="3600" b="1" i="1" u="sng" dirty="0" smtClean="0">
                <a:solidFill>
                  <a:srgbClr val="FF0000"/>
                </a:solidFill>
              </a:rPr>
              <a:t>Vybouřené smutky</a:t>
            </a:r>
          </a:p>
          <a:p>
            <a:pPr marL="912114" lvl="1" indent="-45720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Char char="§"/>
              <a:defRPr/>
            </a:pPr>
            <a:r>
              <a:rPr lang="cs-CZ" sz="3200" b="1" dirty="0" smtClean="0"/>
              <a:t>sbírka </a:t>
            </a:r>
            <a:r>
              <a:rPr lang="cs-CZ" sz="3200" b="1" dirty="0"/>
              <a:t>obsahující vzdor a protest proti prázdnému měšťanství a sociální </a:t>
            </a:r>
            <a:r>
              <a:rPr lang="cs-CZ" sz="3200" b="1" dirty="0" smtClean="0"/>
              <a:t>nespravedlnosti</a:t>
            </a:r>
            <a:endParaRPr lang="cs-CZ" sz="3200" b="1" i="1" u="sng" dirty="0" smtClean="0">
              <a:solidFill>
                <a:srgbClr val="FF0000"/>
              </a:solidFill>
            </a:endParaRPr>
          </a:p>
          <a:p>
            <a:pPr marL="740664" lvl="1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/>
              <a:buChar char=""/>
              <a:defRPr/>
            </a:pPr>
            <a:r>
              <a:rPr lang="cs-CZ" sz="3600" b="1" i="1" u="sng" dirty="0" smtClean="0">
                <a:solidFill>
                  <a:srgbClr val="FF0000"/>
                </a:solidFill>
              </a:rPr>
              <a:t>Lyrika lásky a života</a:t>
            </a:r>
          </a:p>
          <a:p>
            <a:pPr marL="912114" lvl="1" indent="-45720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Char char="§"/>
              <a:defRPr/>
            </a:pPr>
            <a:r>
              <a:rPr lang="cs-CZ" sz="3200" b="1" dirty="0" smtClean="0"/>
              <a:t>sbírka </a:t>
            </a:r>
            <a:r>
              <a:rPr lang="cs-CZ" sz="3200" b="1" dirty="0"/>
              <a:t>básní, </a:t>
            </a:r>
            <a:r>
              <a:rPr lang="cs-CZ" sz="3200" b="1" dirty="0" smtClean="0"/>
              <a:t>která obsahuje </a:t>
            </a:r>
            <a:r>
              <a:rPr lang="cs-CZ" sz="3200" b="1" dirty="0"/>
              <a:t>téma lásky a citového </a:t>
            </a:r>
            <a:r>
              <a:rPr lang="cs-CZ" sz="3200" b="1" dirty="0" smtClean="0"/>
              <a:t>vystřízlivění</a:t>
            </a:r>
            <a:r>
              <a:rPr lang="cs-CZ" sz="3200" b="1" dirty="0"/>
              <a:t/>
            </a:r>
            <a:br>
              <a:rPr lang="cs-CZ" sz="3200" b="1" dirty="0"/>
            </a:br>
            <a:endParaRPr lang="cs-CZ" sz="3200" b="1" i="1" u="sng" dirty="0" smtClean="0">
              <a:solidFill>
                <a:srgbClr val="FF0000"/>
              </a:solidFill>
            </a:endParaRPr>
          </a:p>
          <a:p>
            <a:pPr marL="740664" lvl="1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/>
              <a:buChar char=""/>
              <a:defRPr/>
            </a:pPr>
            <a:r>
              <a:rPr lang="cs-CZ" sz="3600" b="1" i="1" u="sng" dirty="0" smtClean="0">
                <a:solidFill>
                  <a:srgbClr val="FF0000"/>
                </a:solidFill>
              </a:rPr>
              <a:t>Ještě jednou se vrátíme</a:t>
            </a:r>
          </a:p>
          <a:p>
            <a:pPr marL="912114" lvl="1" indent="-45720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Char char="§"/>
              <a:defRPr/>
            </a:pPr>
            <a:r>
              <a:rPr lang="cs-CZ" sz="3200" b="1" dirty="0"/>
              <a:t>sbírka intimní poezie, básně o vášnivé lásce a hořkosti </a:t>
            </a:r>
            <a:r>
              <a:rPr lang="cs-CZ" sz="3200" b="1" dirty="0" smtClean="0"/>
              <a:t>života, napsána </a:t>
            </a:r>
            <a:r>
              <a:rPr lang="cs-CZ" sz="3200" b="1" dirty="0"/>
              <a:t>v duchu symbolismu - básníkův návrat ve vzpomínkách do kraje svého mládí</a:t>
            </a:r>
            <a:endParaRPr lang="cs-CZ" sz="3200" b="1" i="1" u="sng" dirty="0">
              <a:solidFill>
                <a:srgbClr val="FF0000"/>
              </a:solidFill>
            </a:endParaRPr>
          </a:p>
          <a:p>
            <a:pPr marL="292100" lvl="1" indent="0" eaLnBrk="1" fontAlgn="auto" hangingPunct="1">
              <a:lnSpc>
                <a:spcPct val="8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400" dirty="0" smtClean="0"/>
          </a:p>
          <a:p>
            <a:pPr marL="530225" lvl="2" indent="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cs-CZ" sz="2100" dirty="0" smtClean="0"/>
          </a:p>
          <a:p>
            <a:pPr marL="740664" lvl="1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"/>
              <a:defRPr/>
            </a:pPr>
            <a:endParaRPr lang="cs-CZ" sz="2400" dirty="0" smtClean="0"/>
          </a:p>
          <a:p>
            <a:pPr marL="740664" lvl="1" eaLnBrk="1" fontAlgn="auto" hangingPunct="1">
              <a:lnSpc>
                <a:spcPct val="80000"/>
              </a:lnSpc>
              <a:spcAft>
                <a:spcPts val="0"/>
              </a:spcAft>
              <a:buFont typeface="Wingdings"/>
              <a:buChar char=""/>
              <a:defRPr/>
            </a:pPr>
            <a:endParaRPr lang="cs-CZ" sz="2100" dirty="0" smtClean="0"/>
          </a:p>
        </p:txBody>
      </p:sp>
      <p:pic>
        <p:nvPicPr>
          <p:cNvPr id="2765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38" y="2420888"/>
            <a:ext cx="9110662" cy="2016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8" dur="5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1476375"/>
          </a:xfrm>
        </p:spPr>
        <p:txBody>
          <a:bodyPr/>
          <a:lstStyle/>
          <a:p>
            <a:pPr>
              <a:defRPr/>
            </a:pPr>
            <a:r>
              <a:rPr lang="cs-CZ" sz="4400" b="1" dirty="0" smtClean="0">
                <a:solidFill>
                  <a:srgbClr val="D6ECFF">
                    <a:satMod val="200000"/>
                  </a:srgbClr>
                </a:solidFill>
              </a:rPr>
              <a:t>        Antonín Sova</a:t>
            </a:r>
            <a:br>
              <a:rPr lang="cs-CZ" sz="4400" b="1" dirty="0" smtClean="0">
                <a:solidFill>
                  <a:srgbClr val="D6ECFF">
                    <a:satMod val="200000"/>
                  </a:srgbClr>
                </a:solidFill>
              </a:rPr>
            </a:br>
            <a:r>
              <a:rPr lang="cs-CZ" sz="4400" b="1" dirty="0" smtClean="0">
                <a:solidFill>
                  <a:srgbClr val="D6ECFF">
                    <a:satMod val="200000"/>
                  </a:srgbClr>
                </a:solidFill>
              </a:rPr>
              <a:t>  </a:t>
            </a:r>
            <a:r>
              <a:rPr lang="cs-CZ" sz="4400" b="1" u="sng" dirty="0" smtClean="0">
                <a:solidFill>
                  <a:srgbClr val="D6ECFF">
                    <a:satMod val="200000"/>
                  </a:srgbClr>
                </a:solidFill>
              </a:rPr>
              <a:t>Květy intimních nálad </a:t>
            </a:r>
            <a:r>
              <a:rPr lang="cs-CZ" sz="4400" b="1" dirty="0" smtClean="0">
                <a:solidFill>
                  <a:srgbClr val="D6ECFF">
                    <a:satMod val="200000"/>
                  </a:srgbClr>
                </a:solidFill>
              </a:rPr>
              <a:t/>
            </a:r>
            <a:br>
              <a:rPr lang="cs-CZ" sz="4400" b="1" dirty="0" smtClean="0">
                <a:solidFill>
                  <a:srgbClr val="D6ECFF">
                    <a:satMod val="200000"/>
                  </a:srgbClr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740664" lvl="1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/>
              <a:buChar char=""/>
              <a:defRPr/>
            </a:pPr>
            <a:endParaRPr lang="cs-CZ" sz="3600" b="1" i="1" u="sng" dirty="0" smtClean="0">
              <a:solidFill>
                <a:srgbClr val="FF0000"/>
              </a:solidFill>
            </a:endParaRPr>
          </a:p>
          <a:p>
            <a:pPr marL="1026414" lvl="1" indent="-57150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Char char="§"/>
              <a:defRPr/>
            </a:pPr>
            <a:r>
              <a:rPr lang="cs-CZ" sz="3200" b="1" i="1" dirty="0"/>
              <a:t>s</a:t>
            </a:r>
            <a:r>
              <a:rPr lang="cs-CZ" sz="3200" b="1" i="1" dirty="0" smtClean="0"/>
              <a:t>oubor intimní a přírodní lyriky</a:t>
            </a:r>
          </a:p>
          <a:p>
            <a:pPr marL="1026414" lvl="1" indent="-57150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Char char="§"/>
              <a:defRPr/>
            </a:pPr>
            <a:r>
              <a:rPr lang="cs-CZ" sz="3200" b="1" i="1" dirty="0"/>
              <a:t>v</a:t>
            </a:r>
            <a:r>
              <a:rPr lang="cs-CZ" sz="3200" b="1" i="1" dirty="0" smtClean="0"/>
              <a:t>évodí melancholie, smutek a stesk</a:t>
            </a:r>
          </a:p>
          <a:p>
            <a:pPr marL="1026414" lvl="1" indent="-57150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Char char="§"/>
              <a:defRPr/>
            </a:pPr>
            <a:r>
              <a:rPr lang="cs-CZ" sz="3200" b="1" i="1" dirty="0"/>
              <a:t>zachytil neopakovatelnost okamžiku </a:t>
            </a:r>
            <a:endParaRPr lang="cs-CZ" sz="3200" b="1" i="1" dirty="0" smtClean="0"/>
          </a:p>
          <a:p>
            <a:pPr marL="454914" lvl="1" indent="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None/>
              <a:defRPr/>
            </a:pPr>
            <a:r>
              <a:rPr lang="cs-CZ" sz="3200" b="1" i="1" dirty="0" smtClean="0"/>
              <a:t>       při </a:t>
            </a:r>
            <a:r>
              <a:rPr lang="cs-CZ" sz="3200" b="1" i="1" dirty="0"/>
              <a:t>pohledu na krajinu</a:t>
            </a:r>
          </a:p>
          <a:p>
            <a:pPr marL="1026414" lvl="1" indent="-57150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Char char="§"/>
              <a:defRPr/>
            </a:pPr>
            <a:r>
              <a:rPr lang="cs-CZ" sz="3200" b="1" i="1" dirty="0"/>
              <a:t>n</a:t>
            </a:r>
            <a:r>
              <a:rPr lang="cs-CZ" sz="3200" b="1" i="1" dirty="0" smtClean="0"/>
              <a:t>apsána v duchu impresionismus</a:t>
            </a:r>
          </a:p>
          <a:p>
            <a:pPr marL="912114" lvl="1" indent="-457200" eaLnBrk="1" fontAlgn="auto" hangingPunct="1">
              <a:lnSpc>
                <a:spcPct val="80000"/>
              </a:lnSpc>
              <a:spcBef>
                <a:spcPts val="600"/>
              </a:spcBef>
              <a:spcAft>
                <a:spcPts val="600"/>
              </a:spcAft>
              <a:buClr>
                <a:srgbClr val="EA157A"/>
              </a:buClr>
              <a:buFont typeface="Wingdings" pitchFamily="2" charset="2"/>
              <a:buChar char="§"/>
              <a:defRPr/>
            </a:pPr>
            <a:r>
              <a:rPr lang="cs-CZ" sz="3200" b="1" i="1" dirty="0"/>
              <a:t>s</a:t>
            </a:r>
            <a:r>
              <a:rPr lang="cs-CZ" sz="3200" b="1" i="1" dirty="0" smtClean="0"/>
              <a:t>kládá se ze tří oddílů: </a:t>
            </a:r>
            <a:r>
              <a:rPr lang="cs-CZ" sz="2800" b="1" i="1" u="sng" dirty="0" smtClean="0"/>
              <a:t>Z města</a:t>
            </a:r>
            <a:r>
              <a:rPr lang="cs-CZ" sz="2800" b="1" i="1" u="sng" dirty="0"/>
              <a:t> </a:t>
            </a:r>
            <a:r>
              <a:rPr lang="cs-CZ" sz="2800" b="1" i="1" dirty="0" smtClean="0"/>
              <a:t>–únik na venkov, </a:t>
            </a:r>
            <a:r>
              <a:rPr lang="cs-CZ" sz="2800" b="1" i="1" u="sng" dirty="0" smtClean="0"/>
              <a:t>Městské  siluety</a:t>
            </a:r>
            <a:r>
              <a:rPr lang="cs-CZ" sz="2800" b="1" i="1" u="sng" dirty="0"/>
              <a:t> </a:t>
            </a:r>
            <a:r>
              <a:rPr lang="cs-CZ" sz="2800" b="1" i="1" dirty="0" smtClean="0"/>
              <a:t>–smutek, </a:t>
            </a:r>
            <a:r>
              <a:rPr lang="cs-CZ" sz="2800" b="1" i="1" u="sng" dirty="0" smtClean="0"/>
              <a:t>Balady duše</a:t>
            </a:r>
            <a:r>
              <a:rPr lang="cs-CZ" sz="2800" b="1" i="1" dirty="0"/>
              <a:t> </a:t>
            </a:r>
            <a:r>
              <a:rPr lang="cs-CZ" sz="2800" b="1" i="1" dirty="0" smtClean="0"/>
              <a:t>-láska, melancholie, snění</a:t>
            </a:r>
          </a:p>
        </p:txBody>
      </p:sp>
      <p:pic>
        <p:nvPicPr>
          <p:cNvPr id="28682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133600"/>
            <a:ext cx="9251950" cy="2228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43" dur="500"/>
                                        <p:tgtEl>
                                          <p:spTgt spid="286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7239000" cy="8477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Práce s </a:t>
            </a:r>
            <a:r>
              <a:rPr lang="cs-CZ" b="1" dirty="0" err="1" smtClean="0">
                <a:solidFill>
                  <a:srgbClr val="FF0000"/>
                </a:solidFill>
              </a:rPr>
              <a:t>bás</a:t>
            </a:r>
            <a:r>
              <a:rPr lang="cs-CZ" b="1" dirty="0" smtClean="0">
                <a:solidFill>
                  <a:srgbClr val="FF0000"/>
                </a:solidFill>
              </a:rPr>
              <a:t>. sbírkou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Květy intimních nálad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981075"/>
            <a:ext cx="7993063" cy="5475288"/>
          </a:xfrm>
        </p:spPr>
        <p:txBody>
          <a:bodyPr>
            <a:normAutofit/>
          </a:bodyPr>
          <a:lstStyle/>
          <a:p>
            <a:pPr marL="740664" lvl="1" eaLnBrk="1" fontAlgn="auto" hangingPunct="1">
              <a:spcAft>
                <a:spcPts val="0"/>
              </a:spcAft>
              <a:buFont typeface="Wingdings"/>
              <a:buChar char=""/>
              <a:defRPr/>
            </a:pPr>
            <a:endParaRPr lang="cs-CZ" dirty="0" smtClean="0"/>
          </a:p>
          <a:p>
            <a:pPr marL="1271016" lvl="4" indent="0" eaLnBrk="1" fontAlgn="auto" hangingPunct="1">
              <a:spcAft>
                <a:spcPts val="0"/>
              </a:spcAft>
              <a:buClr>
                <a:schemeClr val="accent3"/>
              </a:buClr>
              <a:buNone/>
              <a:defRPr/>
            </a:pPr>
            <a:endParaRPr lang="cs-CZ" sz="1800" dirty="0" smtClean="0"/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2600" b="1" dirty="0" smtClean="0">
                <a:solidFill>
                  <a:srgbClr val="00B050"/>
                </a:solidFill>
              </a:rPr>
              <a:t>OLŠE </a:t>
            </a:r>
            <a:r>
              <a:rPr lang="cs-CZ" sz="2600" b="1" dirty="0" smtClean="0"/>
              <a:t/>
            </a:r>
            <a:br>
              <a:rPr lang="cs-CZ" sz="2600" b="1" dirty="0" smtClean="0"/>
            </a:br>
            <a:r>
              <a:rPr lang="cs-CZ" sz="2600" b="1" dirty="0" smtClean="0"/>
              <a:t/>
            </a:r>
            <a:br>
              <a:rPr lang="cs-CZ" sz="2600" b="1" dirty="0" smtClean="0"/>
            </a:br>
            <a:r>
              <a:rPr lang="cs-CZ" sz="2600" b="1" dirty="0" smtClean="0"/>
              <a:t>V třtinách sluka, černý bod, </a:t>
            </a:r>
            <a:endParaRPr lang="cs-CZ" sz="2600" b="1" dirty="0"/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2600" b="1" dirty="0" smtClean="0"/>
              <a:t> (…)</a:t>
            </a:r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sz="2600" b="1" dirty="0"/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sz="2600" b="1" dirty="0"/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2600" b="1" dirty="0" smtClean="0"/>
              <a:t>(…)</a:t>
            </a:r>
            <a:endParaRPr lang="cs-CZ" sz="2600" b="1" dirty="0"/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2600" b="1" dirty="0" smtClean="0"/>
              <a:t>bloudil zlatých snění pták. </a:t>
            </a:r>
            <a:endParaRPr lang="cs-CZ" sz="2600" dirty="0" smtClean="0"/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  <a:p>
            <a:pPr marL="987425" lvl="2" indent="-457200" eaLnBrk="1" fontAlgn="auto" hangingPunct="1">
              <a:spcAft>
                <a:spcPts val="0"/>
              </a:spcAft>
              <a:buFont typeface="Trebuchet MS" pitchFamily="34" charset="0"/>
              <a:buAutoNum type="arabicParenR"/>
              <a:defRPr/>
            </a:pPr>
            <a:endParaRPr lang="cs-CZ" dirty="0" smtClean="0"/>
          </a:p>
        </p:txBody>
      </p:sp>
      <p:sp>
        <p:nvSpPr>
          <p:cNvPr id="18" name="Vývojový diagram: alternativní postup 17"/>
          <p:cNvSpPr/>
          <p:nvPr/>
        </p:nvSpPr>
        <p:spPr>
          <a:xfrm>
            <a:off x="1907704" y="3559549"/>
            <a:ext cx="2474912" cy="142557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400" b="1" dirty="0">
                <a:solidFill>
                  <a:schemeClr val="bg1"/>
                </a:solidFill>
              </a:rPr>
              <a:t>Sluka?</a:t>
            </a:r>
          </a:p>
        </p:txBody>
      </p:sp>
      <p:sp>
        <p:nvSpPr>
          <p:cNvPr id="19" name="Vývojový diagram: alternativní postup 18"/>
          <p:cNvSpPr/>
          <p:nvPr/>
        </p:nvSpPr>
        <p:spPr>
          <a:xfrm>
            <a:off x="1909370" y="3514232"/>
            <a:ext cx="2474912" cy="142557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400" b="1" dirty="0">
                <a:solidFill>
                  <a:srgbClr val="FF0000"/>
                </a:solidFill>
              </a:rPr>
              <a:t>Vodní pták</a:t>
            </a:r>
          </a:p>
        </p:txBody>
      </p:sp>
      <p:sp>
        <p:nvSpPr>
          <p:cNvPr id="20" name="Vývojový diagram: alternativní postup 19"/>
          <p:cNvSpPr/>
          <p:nvPr/>
        </p:nvSpPr>
        <p:spPr>
          <a:xfrm>
            <a:off x="1907704" y="3540821"/>
            <a:ext cx="2474912" cy="142557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400" b="1" dirty="0">
                <a:solidFill>
                  <a:schemeClr val="bg1"/>
                </a:solidFill>
              </a:rPr>
              <a:t>Třtiny?</a:t>
            </a:r>
          </a:p>
        </p:txBody>
      </p:sp>
      <p:sp>
        <p:nvSpPr>
          <p:cNvPr id="21" name="Vývojový diagram: alternativní postup 20"/>
          <p:cNvSpPr/>
          <p:nvPr/>
        </p:nvSpPr>
        <p:spPr>
          <a:xfrm>
            <a:off x="1934344" y="3514233"/>
            <a:ext cx="2474912" cy="142557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400" b="1" dirty="0">
                <a:solidFill>
                  <a:srgbClr val="FF0000"/>
                </a:solidFill>
              </a:rPr>
              <a:t>Rákosí</a:t>
            </a:r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1907704" y="3559549"/>
            <a:ext cx="2501552" cy="138025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800" b="1" dirty="0">
                <a:solidFill>
                  <a:schemeClr val="bg1"/>
                </a:solidFill>
              </a:rPr>
              <a:t>Vyhledej personifikaci, metaforu.</a:t>
            </a: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1909370" y="3514231"/>
            <a:ext cx="2474912" cy="142557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bg1"/>
                </a:solidFill>
              </a:rPr>
              <a:t>Básnický přívlastek (epiteton)</a:t>
            </a:r>
          </a:p>
        </p:txBody>
      </p:sp>
      <p:pic>
        <p:nvPicPr>
          <p:cNvPr id="1026" name="Picture 2" descr="C:\Users\Uživatel\AppData\Local\Microsoft\Windows\Temporary Internet Files\Content.IE5\EKI5L4ZD\MC9000301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9885" y="1268760"/>
            <a:ext cx="3059206" cy="5178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20" grpId="0" animBg="1"/>
      <p:bldP spid="21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7239000" cy="847725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FF0000"/>
                </a:solidFill>
              </a:rPr>
              <a:t>Práce s </a:t>
            </a:r>
            <a:r>
              <a:rPr lang="cs-CZ" b="1" dirty="0" err="1" smtClean="0">
                <a:solidFill>
                  <a:srgbClr val="FF0000"/>
                </a:solidFill>
              </a:rPr>
              <a:t>bás</a:t>
            </a:r>
            <a:r>
              <a:rPr lang="cs-CZ" b="1" dirty="0" smtClean="0">
                <a:solidFill>
                  <a:srgbClr val="FF0000"/>
                </a:solidFill>
              </a:rPr>
              <a:t>. sbírkou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Květy intimních nálad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981075"/>
            <a:ext cx="7993063" cy="5475288"/>
          </a:xfrm>
        </p:spPr>
        <p:txBody>
          <a:bodyPr>
            <a:normAutofit fontScale="92500" lnSpcReduction="10000"/>
          </a:bodyPr>
          <a:lstStyle/>
          <a:p>
            <a:pPr marL="740664" lvl="1" eaLnBrk="1" fontAlgn="auto" hangingPunct="1">
              <a:spcAft>
                <a:spcPts val="0"/>
              </a:spcAft>
              <a:buFont typeface="Wingdings"/>
              <a:buChar char=""/>
              <a:defRPr/>
            </a:pPr>
            <a:endParaRPr lang="cs-CZ" dirty="0" smtClean="0"/>
          </a:p>
          <a:p>
            <a:pPr marL="1481328" lvl="4" indent="-210312" eaLnBrk="1" fontAlgn="auto" hangingPunct="1">
              <a:spcAft>
                <a:spcPts val="0"/>
              </a:spcAft>
              <a:buClr>
                <a:schemeClr val="accent3"/>
              </a:buClr>
              <a:buFont typeface="Wingdings 2"/>
              <a:buChar char=""/>
              <a:defRPr/>
            </a:pPr>
            <a:endParaRPr lang="cs-CZ" sz="1800" dirty="0" smtClean="0"/>
          </a:p>
          <a:p>
            <a:pPr marL="530225" lvl="2" indent="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cs-CZ" dirty="0" smtClean="0"/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2600" b="1" dirty="0" smtClean="0">
                <a:solidFill>
                  <a:srgbClr val="FFC000"/>
                </a:solidFill>
              </a:rPr>
              <a:t>Červnové noci</a:t>
            </a:r>
            <a:r>
              <a:rPr lang="cs-CZ" sz="2600" b="1" dirty="0"/>
              <a:t/>
            </a:r>
            <a:br>
              <a:rPr lang="cs-CZ" sz="2600" b="1" dirty="0"/>
            </a:br>
            <a:r>
              <a:rPr lang="cs-CZ" sz="2600" b="1" dirty="0"/>
              <a:t/>
            </a:r>
            <a:br>
              <a:rPr lang="cs-CZ" sz="2600" b="1" dirty="0"/>
            </a:br>
            <a:r>
              <a:rPr lang="cs-CZ" sz="2600" b="1" dirty="0" smtClean="0"/>
              <a:t>Zas noci červnové s tichými blesky jdou. </a:t>
            </a:r>
            <a:br>
              <a:rPr lang="cs-CZ" sz="2600" b="1" dirty="0" smtClean="0"/>
            </a:br>
            <a:endParaRPr lang="cs-CZ" sz="2600" b="1" dirty="0" smtClean="0"/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sz="2600" b="1" dirty="0"/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2600" b="1" dirty="0" smtClean="0"/>
              <a:t>Jsou jasné, zamlklé, </a:t>
            </a:r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sz="2600" b="1" dirty="0"/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endParaRPr lang="cs-CZ" sz="2600" b="1" dirty="0" smtClean="0"/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2600" b="1" dirty="0" smtClean="0"/>
              <a:t>s měsíčním polosvitem, </a:t>
            </a:r>
          </a:p>
          <a:p>
            <a:pPr marL="776288" lvl="3" indent="0" eaLnBrk="1" fontAlgn="auto" hangingPunct="1">
              <a:spcAft>
                <a:spcPts val="0"/>
              </a:spcAft>
              <a:buClr>
                <a:schemeClr val="accent3"/>
              </a:buClr>
              <a:buFont typeface="Wingdings 2" pitchFamily="18" charset="2"/>
              <a:buNone/>
              <a:defRPr/>
            </a:pPr>
            <a:r>
              <a:rPr lang="cs-CZ" sz="2600" b="1" dirty="0" smtClean="0"/>
              <a:t>(…)</a:t>
            </a:r>
            <a:br>
              <a:rPr lang="cs-CZ" sz="2600" b="1" dirty="0" smtClean="0"/>
            </a:br>
            <a:endParaRPr lang="cs-CZ" dirty="0" smtClean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6607549" y="3892318"/>
            <a:ext cx="2403475" cy="295275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2400" b="1" dirty="0">
                <a:solidFill>
                  <a:schemeClr val="bg1"/>
                </a:solidFill>
              </a:rPr>
              <a:t>Vyhledej personifikaci, metaforu.</a:t>
            </a:r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6574191" y="3872993"/>
            <a:ext cx="2403475" cy="295275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b="1" dirty="0">
                <a:solidFill>
                  <a:schemeClr val="bg1"/>
                </a:solidFill>
              </a:rPr>
              <a:t>Básnický přívlastek (epiteton)</a:t>
            </a:r>
          </a:p>
        </p:txBody>
      </p:sp>
      <p:pic>
        <p:nvPicPr>
          <p:cNvPr id="2050" name="Picture 2" descr="C:\Users\Uživatel\AppData\Local\Microsoft\Windows\Temporary Internet Files\Content.IE5\8ULNU0F9\MP9004330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268760"/>
            <a:ext cx="2038106" cy="2204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živatel\AppData\Local\Microsoft\Windows\Temporary Internet Files\Content.IE5\EKI5L4ZD\MP90044246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6876256" y="1538280"/>
            <a:ext cx="1149873" cy="1665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Zástupný symbol pro obsah 5"/>
          <p:cNvSpPr>
            <a:spLocks noGrp="1"/>
          </p:cNvSpPr>
          <p:nvPr>
            <p:ph idx="1"/>
          </p:nvPr>
        </p:nvSpPr>
        <p:spPr>
          <a:xfrm>
            <a:off x="395536" y="404665"/>
            <a:ext cx="8319839" cy="2562670"/>
          </a:xfrm>
        </p:spPr>
        <p:txBody>
          <a:bodyPr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1400" dirty="0" smtClean="0">
                <a:latin typeface="Calibri" pitchFamily="34" charset="0"/>
                <a:cs typeface="Calibri" pitchFamily="34" charset="0"/>
              </a:rPr>
              <a:t>Zdroj použité literatury: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KOVALČÍK</a:t>
            </a:r>
            <a:r>
              <a:rPr lang="cs-CZ" sz="1400" dirty="0"/>
              <a:t>, Zdeněk. </a:t>
            </a:r>
            <a:r>
              <a:rPr lang="cs-CZ" sz="1400" i="1" dirty="0"/>
              <a:t>Čítanka pro 9. ročník ZŠ a příslušné ročníky VG</a:t>
            </a:r>
            <a:r>
              <a:rPr lang="cs-CZ" sz="1400" dirty="0"/>
              <a:t>. Všeň: Alter, s.r.o., 2006. ISBN 80-7245-017-4. </a:t>
            </a:r>
            <a:endParaRPr lang="cs-CZ" sz="1400" dirty="0">
              <a:latin typeface="Calibri" pitchFamily="34" charset="0"/>
              <a:cs typeface="Calibri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cs-CZ" sz="1400" dirty="0"/>
              <a:t>SLANAŘ, Otakar. </a:t>
            </a:r>
            <a:r>
              <a:rPr lang="cs-CZ" sz="1400" i="1" dirty="0"/>
              <a:t>Obsahy a rozbory děl</a:t>
            </a:r>
            <a:r>
              <a:rPr lang="cs-CZ" sz="1400" dirty="0"/>
              <a:t>. Třebíč: Petra </a:t>
            </a:r>
            <a:r>
              <a:rPr lang="cs-CZ" sz="1400" dirty="0" err="1" smtClean="0"/>
              <a:t>Velanová</a:t>
            </a:r>
            <a:r>
              <a:rPr lang="cs-CZ" sz="1400" dirty="0"/>
              <a:t>, Cyril Bouda, 2006. ISBN 80-902571-7-8. </a:t>
            </a:r>
            <a:endParaRPr lang="cs-CZ" sz="14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95536" y="2459216"/>
            <a:ext cx="691276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Zdroj </a:t>
            </a:r>
            <a:r>
              <a:rPr lang="cs-CZ" sz="1400" dirty="0"/>
              <a:t>obrázků: </a:t>
            </a:r>
          </a:p>
          <a:p>
            <a:r>
              <a:rPr lang="cs-CZ" sz="1400" dirty="0"/>
              <a:t>Galerie Microsoft Office</a:t>
            </a:r>
          </a:p>
        </p:txBody>
      </p:sp>
    </p:spTree>
    <p:extLst>
      <p:ext uri="{BB962C8B-B14F-4D97-AF65-F5344CB8AC3E}">
        <p14:creationId xmlns:p14="http://schemas.microsoft.com/office/powerpoint/2010/main" val="135675811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1693</TotalTime>
  <Words>470</Words>
  <Application>Microsoft Office PowerPoint</Application>
  <PresentationFormat>Předvádění na obrazovce (4:3)</PresentationFormat>
  <Paragraphs>136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Metro</vt:lpstr>
      <vt:lpstr>1_Horizont</vt:lpstr>
      <vt:lpstr>A. Sova – Květy intimních nálad</vt:lpstr>
      <vt:lpstr>Tajenka</vt:lpstr>
      <vt:lpstr>Tajenka</vt:lpstr>
      <vt:lpstr>Antonín Sova</vt:lpstr>
      <vt:lpstr>Antonín Sova</vt:lpstr>
      <vt:lpstr>        Antonín Sova   Květy intimních nálad  </vt:lpstr>
      <vt:lpstr>Práce s bás. sbírkou  Květy intimních nálad</vt:lpstr>
      <vt:lpstr>Práce s bás. sbírkou  Květy intimních nálad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Antonín Sova</dc:title>
  <dc:creator>Loumová</dc:creator>
  <cp:lastModifiedBy>Uživatel</cp:lastModifiedBy>
  <cp:revision>262</cp:revision>
  <dcterms:created xsi:type="dcterms:W3CDTF">2010-08-23T12:40:30Z</dcterms:created>
  <dcterms:modified xsi:type="dcterms:W3CDTF">2013-04-17T11:15:59Z</dcterms:modified>
</cp:coreProperties>
</file>