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2" r:id="rId4"/>
    <p:sldId id="257" r:id="rId5"/>
    <p:sldId id="265" r:id="rId6"/>
    <p:sldId id="258" r:id="rId7"/>
    <p:sldId id="259" r:id="rId8"/>
    <p:sldId id="260" r:id="rId9"/>
    <p:sldId id="261" r:id="rId10"/>
    <p:sldId id="263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1000">
              <a:schemeClr val="accent1">
                <a:lumMod val="60000"/>
                <a:lumOff val="40000"/>
              </a:schemeClr>
            </a:gs>
            <a:gs pos="95000">
              <a:schemeClr val="accent2">
                <a:tint val="90000"/>
                <a:shade val="60000"/>
                <a:satMod val="240000"/>
              </a:schemeClr>
            </a:gs>
            <a:gs pos="100000">
              <a:schemeClr val="accent2">
                <a:tint val="100000"/>
                <a:shade val="50000"/>
                <a:satMod val="2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32656"/>
            <a:ext cx="8964488" cy="1752600"/>
          </a:xfrm>
        </p:spPr>
        <p:txBody>
          <a:bodyPr/>
          <a:lstStyle/>
          <a:p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</a:br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>Název: </a:t>
            </a:r>
            <a:r>
              <a:rPr lang="cs-CZ" b="1" dirty="0" smtClean="0">
                <a:solidFill>
                  <a:srgbClr val="FF0000"/>
                </a:solidFill>
                <a:ea typeface="+mj-ea"/>
                <a:cs typeface="+mj-cs"/>
              </a:rPr>
              <a:t>VY_32_INOVACE_01_AJ_World</a:t>
            </a:r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/>
            </a:r>
            <a:b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</a:br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</a:br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>Autor: Mgr. Jarmila Kočandrlová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3105" y="566124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6512" y="2573644"/>
            <a:ext cx="7127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Určeno žákům 1.stupně ZŠ </a:t>
            </a:r>
            <a:r>
              <a:rPr lang="cs-CZ" dirty="0"/>
              <a:t> </a:t>
            </a:r>
            <a:r>
              <a:rPr lang="cs-CZ" dirty="0" smtClean="0"/>
              <a:t>jako prvotní seznámení s názvy světadílů.</a:t>
            </a:r>
          </a:p>
          <a:p>
            <a:r>
              <a:rPr lang="cs-CZ" dirty="0" smtClean="0"/>
              <a:t>Motivace na počátku výuky angličtiny – anglicky mluvící země, angličtina – světový jazyk.</a:t>
            </a:r>
          </a:p>
          <a:p>
            <a:r>
              <a:rPr lang="cs-CZ" dirty="0" smtClean="0"/>
              <a:t>Obrázky by měly žáky  inspirovat k vyprávění (česky) o tom, která místa </a:t>
            </a:r>
            <a:r>
              <a:rPr lang="cs-CZ" smtClean="0"/>
              <a:t>znají, navštívili </a:t>
            </a:r>
            <a:r>
              <a:rPr lang="cs-CZ" dirty="0" smtClean="0"/>
              <a:t>je. </a:t>
            </a:r>
          </a:p>
          <a:p>
            <a:r>
              <a:rPr lang="cs-CZ" dirty="0" smtClean="0"/>
              <a:t>Snímek 11 : spojí  čarou stát se světadílem.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1248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perspectiveHeroicExtremeLeftFacing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Svět </a:t>
            </a:r>
            <a:endParaRPr lang="cs-CZ" sz="8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cene3d>
            <a:camera prst="isometricOffAxis1Right"/>
            <a:lightRig rig="threePt" dir="t"/>
          </a:scene3d>
          <a:sp3d>
            <a:bevelT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World</a:t>
            </a:r>
            <a:endParaRPr lang="cs-CZ" sz="8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307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5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1"/>
          </a:fgClr>
          <a:bgClr>
            <a:schemeClr val="accent3">
              <a:lumMod val="40000"/>
              <a:lumOff val="6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9495" y="1628801"/>
            <a:ext cx="4464496" cy="201622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0200" dirty="0" smtClean="0"/>
              <a:t>Země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1" name="Picture 3" descr="C:\Users\jkocandrlova\AppData\Local\Microsoft\Windows\Temporary Internet Files\Content.IE5\5NCNJ1WO\MP9001749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672" y="-127992"/>
            <a:ext cx="4657328" cy="6985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242" y="3645024"/>
            <a:ext cx="4331002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100" dirty="0" err="1" smtClean="0"/>
              <a:t>Earth</a:t>
            </a:r>
            <a:endParaRPr lang="cs-CZ" sz="14100" dirty="0"/>
          </a:p>
        </p:txBody>
      </p:sp>
    </p:spTree>
    <p:extLst>
      <p:ext uri="{BB962C8B-B14F-4D97-AF65-F5344CB8AC3E}">
        <p14:creationId xmlns:p14="http://schemas.microsoft.com/office/powerpoint/2010/main" val="63305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3998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SVĚT</a:t>
            </a:r>
            <a:endParaRPr lang="cs-CZ" dirty="0"/>
          </a:p>
        </p:txBody>
      </p:sp>
      <p:pic>
        <p:nvPicPr>
          <p:cNvPr id="1027" name="Picture 3" descr="C:\Users\jkocandrlova\AppData\Local\Microsoft\Windows\Temporary Internet Files\Content.IE5\YKV2AQD3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4490"/>
            <a:ext cx="9275781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4788024" y="1196752"/>
            <a:ext cx="1800200" cy="432048"/>
          </a:xfrm>
          <a:prstGeom prst="wedgeRectCallout">
            <a:avLst>
              <a:gd name="adj1" fmla="val -51587"/>
              <a:gd name="adj2" fmla="val 2674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7884368" y="1196752"/>
            <a:ext cx="914400" cy="612648"/>
          </a:xfrm>
          <a:prstGeom prst="wedgeRectCallout">
            <a:avLst>
              <a:gd name="adj1" fmla="val -172395"/>
              <a:gd name="adj2" fmla="val 1674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ASIE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4283968" y="5661248"/>
            <a:ext cx="914400" cy="612648"/>
          </a:xfrm>
          <a:prstGeom prst="wedgeRectCallout">
            <a:avLst>
              <a:gd name="adj1" fmla="val 40105"/>
              <a:gd name="adj2" fmla="val -3759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7740352" y="5445224"/>
            <a:ext cx="1515616" cy="612648"/>
          </a:xfrm>
          <a:prstGeom prst="wedgeRectCallout">
            <a:avLst>
              <a:gd name="adj1" fmla="val -19890"/>
              <a:gd name="adj2" fmla="val -2080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AUSTRÁLIE</a:t>
            </a:r>
            <a:endParaRPr lang="cs-CZ" dirty="0"/>
          </a:p>
        </p:txBody>
      </p:sp>
      <p:sp>
        <p:nvSpPr>
          <p:cNvPr id="10" name="Obdélníkový popisek 9"/>
          <p:cNvSpPr/>
          <p:nvPr/>
        </p:nvSpPr>
        <p:spPr>
          <a:xfrm>
            <a:off x="611560" y="4509120"/>
            <a:ext cx="1368152" cy="612648"/>
          </a:xfrm>
          <a:prstGeom prst="wedgeRectCallout">
            <a:avLst>
              <a:gd name="adj1" fmla="val 120147"/>
              <a:gd name="adj2" fmla="val -1030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JIŽNÍ AMERIKA</a:t>
            </a:r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319584" y="1083022"/>
            <a:ext cx="1296144" cy="612648"/>
          </a:xfrm>
          <a:prstGeom prst="wedgeRectCallout">
            <a:avLst>
              <a:gd name="adj1" fmla="val 79477"/>
              <a:gd name="adj2" fmla="val 2140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 AMERIKA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75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3998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WORLD</a:t>
            </a:r>
            <a:endParaRPr lang="cs-CZ" dirty="0"/>
          </a:p>
        </p:txBody>
      </p:sp>
      <p:pic>
        <p:nvPicPr>
          <p:cNvPr id="1027" name="Picture 3" descr="C:\Users\jkocandrlova\AppData\Local\Microsoft\Windows\Temporary Internet Files\Content.IE5\YKV2AQD3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4490"/>
            <a:ext cx="9275781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4788024" y="1196752"/>
            <a:ext cx="1800200" cy="432048"/>
          </a:xfrm>
          <a:prstGeom prst="wedgeRectCallout">
            <a:avLst>
              <a:gd name="adj1" fmla="val -51587"/>
              <a:gd name="adj2" fmla="val 2674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EUROPE</a:t>
            </a:r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7792710" y="1217392"/>
            <a:ext cx="914400" cy="612648"/>
          </a:xfrm>
          <a:prstGeom prst="wedgeRectCallout">
            <a:avLst>
              <a:gd name="adj1" fmla="val -172395"/>
              <a:gd name="adj2" fmla="val 1674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ASIA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4283968" y="5661248"/>
            <a:ext cx="914400" cy="612648"/>
          </a:xfrm>
          <a:prstGeom prst="wedgeRectCallout">
            <a:avLst>
              <a:gd name="adj1" fmla="val 40105"/>
              <a:gd name="adj2" fmla="val -3759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AFRICA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7740352" y="5445224"/>
            <a:ext cx="1515616" cy="612648"/>
          </a:xfrm>
          <a:prstGeom prst="wedgeRectCallout">
            <a:avLst>
              <a:gd name="adj1" fmla="val -19890"/>
              <a:gd name="adj2" fmla="val -2080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AUSTRALIA</a:t>
            </a:r>
            <a:endParaRPr lang="cs-CZ" dirty="0"/>
          </a:p>
        </p:txBody>
      </p:sp>
      <p:sp>
        <p:nvSpPr>
          <p:cNvPr id="10" name="Obdélníkový popisek 9"/>
          <p:cNvSpPr/>
          <p:nvPr/>
        </p:nvSpPr>
        <p:spPr>
          <a:xfrm>
            <a:off x="611560" y="4509120"/>
            <a:ext cx="1368152" cy="612648"/>
          </a:xfrm>
          <a:prstGeom prst="wedgeRectCallout">
            <a:avLst>
              <a:gd name="adj1" fmla="val 120147"/>
              <a:gd name="adj2" fmla="val -1030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SOUTH AMERICA</a:t>
            </a:r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319584" y="1083022"/>
            <a:ext cx="1296144" cy="612648"/>
          </a:xfrm>
          <a:prstGeom prst="wedgeRectCallout">
            <a:avLst>
              <a:gd name="adj1" fmla="val 79477"/>
              <a:gd name="adj2" fmla="val 2140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NORTH AMERICA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1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75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6503535" cy="1340768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AFRIKA       AFRICA</a:t>
            </a:r>
            <a:endParaRPr lang="cs-CZ" dirty="0"/>
          </a:p>
        </p:txBody>
      </p:sp>
      <p:pic>
        <p:nvPicPr>
          <p:cNvPr id="3074" name="Picture 2" descr="C:\Users\jkocandrlova\AppData\Local\Microsoft\Windows\Temporary Internet Files\Content.IE5\YKV2AQD3\MP9004333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78570"/>
            <a:ext cx="4035326" cy="302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kocandrlova\AppData\Local\Microsoft\Windows\Temporary Internet Files\Content.IE5\X53NX8MN\MP900400788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"/>
            <a:ext cx="2699792" cy="404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kocandrlova\AppData\Local\Microsoft\Windows\Temporary Internet Files\Content.IE5\X53NX8MN\MC90043498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54910"/>
            <a:ext cx="2795631" cy="2669580"/>
          </a:xfrm>
          <a:prstGeom prst="rect">
            <a:avLst/>
          </a:prstGeom>
          <a:noFill/>
          <a:ln>
            <a:noFill/>
          </a:ln>
          <a:scene3d>
            <a:camera prst="perspectiveFron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kocandrlova\AppData\Local\Microsoft\Windows\Temporary Internet Files\Content.IE5\5NCNJ1WO\MC9000977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2210" y="4005064"/>
            <a:ext cx="2350505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kocandrlova\AppData\Local\Microsoft\Windows\Temporary Internet Files\Content.IE5\TKZSZKML\MP90040674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955" y="3829973"/>
            <a:ext cx="4637708" cy="309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kocandrlova\AppData\Local\Microsoft\Windows\Temporary Internet Files\Content.IE5\X53NX8MN\MC9001949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753" y="3910202"/>
            <a:ext cx="2187379" cy="293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019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447" y="19472"/>
            <a:ext cx="4120505" cy="1143000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EVROPA    EUROPE</a:t>
            </a:r>
            <a:endParaRPr lang="cs-CZ" dirty="0"/>
          </a:p>
        </p:txBody>
      </p:sp>
      <p:pic>
        <p:nvPicPr>
          <p:cNvPr id="4098" name="Picture 2" descr="C:\Users\jkocandrlova\AppData\Local\Microsoft\Windows\Temporary Internet Files\Content.IE5\YKV2AQD3\MP90040134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848" y="3619487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kocandrlova\AppData\Local\Microsoft\Windows\Temporary Internet Files\Content.IE5\YKV2AQD3\MP9001784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8052"/>
            <a:ext cx="5004048" cy="333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kocandrlova\AppData\Local\Microsoft\Windows\Temporary Internet Files\Content.IE5\X53NX8MN\MP90014909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1" y="1071253"/>
            <a:ext cx="4336065" cy="286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jkocandrlova\AppData\Local\Microsoft\Windows\Temporary Internet Files\Content.IE5\5NCNJ1WO\MP90017896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7" y="3409794"/>
            <a:ext cx="5061079" cy="338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jkocandrlova\AppData\Local\Microsoft\Windows\Temporary Internet Files\Content.IE5\TKZSZKML\MP900425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282" y="3032130"/>
            <a:ext cx="2452911" cy="376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4775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885964" cy="1143000"/>
          </a:xfrm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ASIE    ASIA</a:t>
            </a:r>
            <a:endParaRPr lang="cs-CZ" dirty="0"/>
          </a:p>
        </p:txBody>
      </p:sp>
      <p:pic>
        <p:nvPicPr>
          <p:cNvPr id="5122" name="Picture 2" descr="C:\Users\jkocandrlova\AppData\Local\Microsoft\Windows\Temporary Internet Files\Content.IE5\X53NX8MN\MP9004004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380" y="0"/>
            <a:ext cx="5361620" cy="357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kocandrlova\AppData\Local\Microsoft\Windows\Temporary Internet Files\Content.IE5\5NCNJ1WO\MP90043075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579" y="3365896"/>
            <a:ext cx="3432525" cy="347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kocandrlova\AppData\Local\Microsoft\Windows\Temporary Internet Files\Content.IE5\X53NX8MN\MP9004307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37637"/>
            <a:ext cx="3782380" cy="3819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jkocandrlova\AppData\Local\Microsoft\Windows\Temporary Internet Files\Content.IE5\X53NX8MN\MP9004276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1" y="4547967"/>
            <a:ext cx="3419872" cy="2343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jkocandrlova\AppData\Local\Microsoft\Windows\Temporary Internet Files\Content.IE5\TKZSZKML\MP9004388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473" y="3388790"/>
            <a:ext cx="2448271" cy="346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3768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635896" cy="1196752"/>
          </a:xfrm>
          <a:solidFill>
            <a:schemeClr val="accent6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AMERIKA  AMERICA</a:t>
            </a:r>
            <a:endParaRPr lang="cs-CZ" dirty="0"/>
          </a:p>
        </p:txBody>
      </p:sp>
      <p:pic>
        <p:nvPicPr>
          <p:cNvPr id="6146" name="Picture 2" descr="C:\Users\jkocandrlova\AppData\Local\Microsoft\Windows\Temporary Internet Files\Content.IE5\YKV2AQD3\MP90022772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959" y="3849102"/>
            <a:ext cx="4560041" cy="300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jkocandrlova\AppData\Local\Microsoft\Windows\Temporary Internet Files\Content.IE5\5NCNJ1WO\MP9004333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6752"/>
            <a:ext cx="4788024" cy="3195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jkocandrlova\AppData\Local\Microsoft\Windows\Temporary Internet Files\Content.IE5\X53NX8MN\MP9004252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67231"/>
            <a:ext cx="4788024" cy="3190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jkocandrlova\AppData\Local\Microsoft\Windows\Temporary Internet Files\Content.IE5\TKZSZKML\MP90042369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305" y="0"/>
            <a:ext cx="5925829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801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394720" cy="114300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AUSTRÁLIE  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jkocandrlova\AppData\Local\Microsoft\Windows\Temporary Internet Files\Content.IE5\5NCNJ1WO\MP9004393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272" y="0"/>
            <a:ext cx="454372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jkocandrlova\AppData\Local\Microsoft\Windows\Temporary Internet Files\Content.IE5\TKZSZKML\MP9004483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42125"/>
            <a:ext cx="5573812" cy="371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jkocandrlova\AppData\Local\Microsoft\Windows\Temporary Internet Files\Content.IE5\X53NX8MN\MP9004031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259" y="-108520"/>
            <a:ext cx="2171563" cy="324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jkocandrlova\AppData\Local\Microsoft\Windows\Temporary Internet Files\Content.IE5\5NCNJ1WO\MP9004027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" y="1059507"/>
            <a:ext cx="3111450" cy="207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5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56" y="2921168"/>
            <a:ext cx="15840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7030A0"/>
                </a:solidFill>
              </a:rPr>
              <a:t>AFRICA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56" y="4141796"/>
            <a:ext cx="23411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7030A0"/>
                </a:solidFill>
              </a:rPr>
              <a:t>AUSTRALIA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56" y="1484784"/>
            <a:ext cx="20008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7030A0"/>
                </a:solidFill>
              </a:rPr>
              <a:t>AMERICA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6987" y="5357014"/>
            <a:ext cx="10871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7030A0"/>
                </a:solidFill>
              </a:rPr>
              <a:t>ASIA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56" y="404664"/>
            <a:ext cx="17479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7030A0"/>
                </a:solidFill>
              </a:rPr>
              <a:t>EUROPE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64420" y="404664"/>
            <a:ext cx="2713372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Czech Republic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83508" y="1912476"/>
            <a:ext cx="1589666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Slovakia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78090" y="2817222"/>
            <a:ext cx="236673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Great </a:t>
            </a:r>
            <a:r>
              <a:rPr lang="cs-CZ" sz="3200" b="1" dirty="0" err="1" smtClean="0">
                <a:solidFill>
                  <a:srgbClr val="002060"/>
                </a:solidFill>
              </a:rPr>
              <a:t>Britain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12059" y="4603461"/>
            <a:ext cx="889795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USA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29005" y="3849408"/>
            <a:ext cx="1740156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Germany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980674" y="4675167"/>
            <a:ext cx="929229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Italy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713691" y="1192396"/>
            <a:ext cx="1164101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Japan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897037" y="2908005"/>
            <a:ext cx="1144865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China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641043" y="5259942"/>
            <a:ext cx="1035861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India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49864" y="5844717"/>
            <a:ext cx="1133644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Egypt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70614" y="1223174"/>
            <a:ext cx="1359475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Poland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311723" y="6137104"/>
            <a:ext cx="1629357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Vietnam</a:t>
            </a:r>
            <a:endParaRPr lang="cs-CZ" sz="3200" b="1" dirty="0">
              <a:solidFill>
                <a:srgbClr val="002060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H="1" flipV="1">
            <a:off x="2180425" y="554936"/>
            <a:ext cx="3983995" cy="1421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20" idx="1"/>
          </p:cNvCxnSpPr>
          <p:nvPr/>
        </p:nvCxnSpPr>
        <p:spPr>
          <a:xfrm flipH="1" flipV="1">
            <a:off x="2053947" y="697051"/>
            <a:ext cx="3116667" cy="8185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1836090" y="906716"/>
            <a:ext cx="4719864" cy="16191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5" idx="1"/>
          </p:cNvCxnSpPr>
          <p:nvPr/>
        </p:nvCxnSpPr>
        <p:spPr>
          <a:xfrm flipH="1" flipV="1">
            <a:off x="1475656" y="878102"/>
            <a:ext cx="6505018" cy="40894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 flipV="1">
            <a:off x="1619672" y="697051"/>
            <a:ext cx="5021371" cy="31523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3" idx="1"/>
          </p:cNvCxnSpPr>
          <p:nvPr/>
        </p:nvCxnSpPr>
        <p:spPr>
          <a:xfrm flipH="1" flipV="1">
            <a:off x="1907704" y="2131115"/>
            <a:ext cx="3504355" cy="276473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4" idx="3"/>
          </p:cNvCxnSpPr>
          <p:nvPr/>
        </p:nvCxnSpPr>
        <p:spPr>
          <a:xfrm flipH="1" flipV="1">
            <a:off x="1763644" y="3244334"/>
            <a:ext cx="3930993" cy="278598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1350133" y="5680179"/>
            <a:ext cx="5179956" cy="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 flipV="1">
            <a:off x="1350133" y="5844717"/>
            <a:ext cx="5928208" cy="877162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1350133" y="3567499"/>
            <a:ext cx="6546904" cy="198483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>
            <a:off x="1350133" y="1687676"/>
            <a:ext cx="6326771" cy="3864653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59341" y="57203"/>
            <a:ext cx="685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Která země patří do kterého světadílu? Spoj fixem, pro kontrolu klikni.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8427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28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139</Words>
  <Application>Microsoft Office PowerPoint</Application>
  <PresentationFormat>Předvádění na obrazovce (4:3)</PresentationFormat>
  <Paragraphs>49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World</vt:lpstr>
      <vt:lpstr>Prezentace aplikace PowerPoint</vt:lpstr>
      <vt:lpstr>SVĚT</vt:lpstr>
      <vt:lpstr>WORLD</vt:lpstr>
      <vt:lpstr>AFRIKA       AFRICA</vt:lpstr>
      <vt:lpstr>EVROPA    EUROPE</vt:lpstr>
      <vt:lpstr>ASIE    ASIA</vt:lpstr>
      <vt:lpstr>AMERIKA  AMERICA</vt:lpstr>
      <vt:lpstr>AUSTRÁLIE  AUSTRALIA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23</cp:revision>
  <dcterms:created xsi:type="dcterms:W3CDTF">2012-09-06T19:07:05Z</dcterms:created>
  <dcterms:modified xsi:type="dcterms:W3CDTF">2013-04-17T12:35:33Z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