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5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17.4.2013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12" Type="http://schemas.openxmlformats.org/officeDocument/2006/relationships/image" Target="../media/image12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11" Type="http://schemas.openxmlformats.org/officeDocument/2006/relationships/image" Target="../media/image11.wmf"/><Relationship Id="rId5" Type="http://schemas.openxmlformats.org/officeDocument/2006/relationships/image" Target="../media/image5.png"/><Relationship Id="rId10" Type="http://schemas.openxmlformats.org/officeDocument/2006/relationships/image" Target="../media/image10.wmf"/><Relationship Id="rId4" Type="http://schemas.openxmlformats.org/officeDocument/2006/relationships/image" Target="../media/image4.wmf"/><Relationship Id="rId9" Type="http://schemas.openxmlformats.org/officeDocument/2006/relationships/image" Target="../media/image9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wmf"/><Relationship Id="rId5" Type="http://schemas.openxmlformats.org/officeDocument/2006/relationships/image" Target="../media/image13.wmf"/><Relationship Id="rId4" Type="http://schemas.openxmlformats.org/officeDocument/2006/relationships/image" Target="../media/image4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jpeg"/><Relationship Id="rId3" Type="http://schemas.openxmlformats.org/officeDocument/2006/relationships/image" Target="../media/image15.png"/><Relationship Id="rId7" Type="http://schemas.openxmlformats.org/officeDocument/2006/relationships/image" Target="../media/image18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png"/><Relationship Id="rId5" Type="http://schemas.openxmlformats.org/officeDocument/2006/relationships/image" Target="../media/image16.jpeg"/><Relationship Id="rId4" Type="http://schemas.openxmlformats.org/officeDocument/2006/relationships/image" Target="../media/image6.png"/><Relationship Id="rId9" Type="http://schemas.openxmlformats.org/officeDocument/2006/relationships/image" Target="../media/image20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.jpeg"/><Relationship Id="rId5" Type="http://schemas.openxmlformats.org/officeDocument/2006/relationships/image" Target="../media/image23.jpeg"/><Relationship Id="rId4" Type="http://schemas.openxmlformats.org/officeDocument/2006/relationships/image" Target="../media/image22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wmf"/><Relationship Id="rId3" Type="http://schemas.openxmlformats.org/officeDocument/2006/relationships/image" Target="../media/image11.wmf"/><Relationship Id="rId7" Type="http://schemas.openxmlformats.org/officeDocument/2006/relationships/image" Target="../media/image28.png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7.jpeg"/><Relationship Id="rId5" Type="http://schemas.openxmlformats.org/officeDocument/2006/relationships/image" Target="../media/image26.jpeg"/><Relationship Id="rId4" Type="http://schemas.openxmlformats.org/officeDocument/2006/relationships/image" Target="../media/image25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7" Type="http://schemas.openxmlformats.org/officeDocument/2006/relationships/image" Target="../media/image33.jpeg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2.jpeg"/><Relationship Id="rId5" Type="http://schemas.openxmlformats.org/officeDocument/2006/relationships/image" Target="../media/image31.wmf"/><Relationship Id="rId4" Type="http://schemas.openxmlformats.org/officeDocument/2006/relationships/image" Target="../media/image30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wm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6.wmf"/><Relationship Id="rId4" Type="http://schemas.openxmlformats.org/officeDocument/2006/relationships/image" Target="../media/image35.wmf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2130425"/>
            <a:ext cx="4932040" cy="1600327"/>
          </a:xfrm>
        </p:spPr>
        <p:txBody>
          <a:bodyPr>
            <a:noAutofit/>
          </a:bodyPr>
          <a:lstStyle/>
          <a:p>
            <a:r>
              <a:rPr lang="cs-CZ" sz="2000" spc="0" dirty="0">
                <a:ln>
                  <a:noFill/>
                </a:ln>
                <a:solidFill>
                  <a:schemeClr val="tx1"/>
                </a:solidFill>
                <a:latin typeface="Calibri"/>
              </a:rPr>
              <a:t>Škola: Základní škola a Mateřská škola Halže, příspěvková organizace</a:t>
            </a:r>
            <a:br>
              <a:rPr lang="cs-CZ" sz="2000" spc="0" dirty="0">
                <a:ln>
                  <a:noFill/>
                </a:ln>
                <a:solidFill>
                  <a:schemeClr val="tx1"/>
                </a:solidFill>
                <a:latin typeface="Calibri"/>
              </a:rPr>
            </a:br>
            <a:r>
              <a:rPr lang="cs-CZ" sz="2000" spc="0" dirty="0">
                <a:ln>
                  <a:noFill/>
                </a:ln>
                <a:solidFill>
                  <a:schemeClr val="tx1"/>
                </a:solidFill>
                <a:latin typeface="Calibri"/>
              </a:rPr>
              <a:t>Název: </a:t>
            </a:r>
            <a:r>
              <a:rPr lang="cs-CZ" sz="2000" spc="0" dirty="0" smtClean="0">
                <a:ln>
                  <a:noFill/>
                </a:ln>
                <a:solidFill>
                  <a:schemeClr val="tx1"/>
                </a:solidFill>
                <a:latin typeface="Calibri"/>
              </a:rPr>
              <a:t>VY_32_INOVACE_03_AJ_In </a:t>
            </a:r>
            <a:r>
              <a:rPr lang="cs-CZ" sz="2000" spc="0" dirty="0" err="1" smtClean="0">
                <a:ln>
                  <a:noFill/>
                </a:ln>
                <a:solidFill>
                  <a:schemeClr val="tx1"/>
                </a:solidFill>
                <a:latin typeface="Calibri"/>
              </a:rPr>
              <a:t>the</a:t>
            </a:r>
            <a:r>
              <a:rPr lang="cs-CZ" sz="2000" spc="0" dirty="0" smtClean="0">
                <a:ln>
                  <a:noFill/>
                </a:ln>
                <a:solidFill>
                  <a:schemeClr val="tx1"/>
                </a:solidFill>
                <a:latin typeface="Calibri"/>
              </a:rPr>
              <a:t> </a:t>
            </a:r>
            <a:r>
              <a:rPr lang="cs-CZ" sz="2000" spc="0" dirty="0" err="1" smtClean="0">
                <a:ln>
                  <a:noFill/>
                </a:ln>
                <a:solidFill>
                  <a:schemeClr val="tx1"/>
                </a:solidFill>
                <a:latin typeface="Calibri"/>
              </a:rPr>
              <a:t>forest</a:t>
            </a:r>
            <a:r>
              <a:rPr lang="cs-CZ" sz="2000" spc="0" dirty="0">
                <a:ln>
                  <a:noFill/>
                </a:ln>
                <a:solidFill>
                  <a:schemeClr val="tx1"/>
                </a:solidFill>
                <a:latin typeface="Calibri"/>
              </a:rPr>
              <a:t/>
            </a:r>
            <a:br>
              <a:rPr lang="cs-CZ" sz="2000" spc="0" dirty="0">
                <a:ln>
                  <a:noFill/>
                </a:ln>
                <a:solidFill>
                  <a:schemeClr val="tx1"/>
                </a:solidFill>
                <a:latin typeface="Calibri"/>
              </a:rPr>
            </a:br>
            <a:r>
              <a:rPr lang="cs-CZ" sz="2000" spc="0" dirty="0">
                <a:ln>
                  <a:noFill/>
                </a:ln>
                <a:solidFill>
                  <a:schemeClr val="tx1"/>
                </a:solidFill>
                <a:latin typeface="Calibri"/>
              </a:rPr>
              <a:t>Číslo projektu: CZ.1.07/1.4.00/21.3551</a:t>
            </a:r>
            <a:br>
              <a:rPr lang="cs-CZ" sz="2000" spc="0" dirty="0">
                <a:ln>
                  <a:noFill/>
                </a:ln>
                <a:solidFill>
                  <a:schemeClr val="tx1"/>
                </a:solidFill>
                <a:latin typeface="Calibri"/>
              </a:rPr>
            </a:br>
            <a:r>
              <a:rPr lang="cs-CZ" sz="2000" spc="0" dirty="0">
                <a:ln>
                  <a:noFill/>
                </a:ln>
                <a:solidFill>
                  <a:schemeClr val="tx1"/>
                </a:solidFill>
                <a:latin typeface="Calibri"/>
              </a:rPr>
              <a:t>Autor: Mgr. Jarmila Kočandrlová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5085184"/>
            <a:ext cx="8496944" cy="1512168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ANOTACE:</a:t>
            </a:r>
          </a:p>
          <a:p>
            <a:r>
              <a:rPr lang="cs-CZ" dirty="0" smtClean="0"/>
              <a:t>Určeno žákům 3. ročníku k rozšíření slovní zásoby.</a:t>
            </a:r>
          </a:p>
          <a:p>
            <a:r>
              <a:rPr lang="cs-CZ" dirty="0" smtClean="0"/>
              <a:t>Procvičení psaní nových slovíček k tématu Les.</a:t>
            </a:r>
          </a:p>
          <a:p>
            <a:r>
              <a:rPr lang="cs-CZ" dirty="0" smtClean="0"/>
              <a:t>Podle učebnice Mileny </a:t>
            </a:r>
            <a:r>
              <a:rPr lang="cs-CZ" dirty="0" err="1" smtClean="0"/>
              <a:t>Kelly</a:t>
            </a:r>
            <a:r>
              <a:rPr lang="cs-CZ" dirty="0" smtClean="0"/>
              <a:t> Angličtina 3, ANGLIČTINA EXPRES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369571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548680"/>
            <a:ext cx="8229600" cy="1143000"/>
          </a:xfrm>
        </p:spPr>
        <p:txBody>
          <a:bodyPr>
            <a:noAutofit/>
          </a:bodyPr>
          <a:lstStyle/>
          <a:p>
            <a:r>
              <a:rPr lang="cs-CZ" sz="8800" dirty="0" smtClean="0">
                <a:latin typeface="Algerian" pitchFamily="82" charset="0"/>
              </a:rPr>
              <a:t>In </a:t>
            </a:r>
            <a:r>
              <a:rPr lang="cs-CZ" sz="8800" dirty="0" err="1" smtClean="0">
                <a:latin typeface="Algerian" pitchFamily="82" charset="0"/>
              </a:rPr>
              <a:t>the</a:t>
            </a:r>
            <a:r>
              <a:rPr lang="cs-CZ" sz="8800" dirty="0" smtClean="0">
                <a:latin typeface="Algerian" pitchFamily="82" charset="0"/>
              </a:rPr>
              <a:t> </a:t>
            </a:r>
            <a:r>
              <a:rPr lang="cs-CZ" sz="8800" dirty="0" err="1" smtClean="0">
                <a:latin typeface="Algerian" pitchFamily="82" charset="0"/>
              </a:rPr>
              <a:t>forest</a:t>
            </a:r>
            <a:endParaRPr lang="cs-CZ" sz="8800" dirty="0">
              <a:latin typeface="Algerian" pitchFamily="82" charset="0"/>
            </a:endParaRPr>
          </a:p>
        </p:txBody>
      </p:sp>
      <p:pic>
        <p:nvPicPr>
          <p:cNvPr id="1026" name="Picture 2" descr="C:\Users\jkocandrlova\AppData\Local\Microsoft\Windows\Temporary Internet Files\Content.IE5\J633UQ7Y\MP900399625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1844824"/>
            <a:ext cx="5284946" cy="42279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106755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ree"/>
          <p:cNvSpPr>
            <a:spLocks noEditPoints="1" noChangeArrowheads="1"/>
          </p:cNvSpPr>
          <p:nvPr/>
        </p:nvSpPr>
        <p:spPr bwMode="auto">
          <a:xfrm>
            <a:off x="5873798" y="97606"/>
            <a:ext cx="1809750" cy="3065115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2051" name="Picture 3" descr="C:\Users\jkocandrlova\AppData\Local\Microsoft\Windows\Temporary Internet Files\Content.IE5\0TIPQEXH\MC900441793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6801" y="548680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jkocandrlova\AppData\Local\Microsoft\Windows\Temporary Internet Files\Content.IE5\8OEJ6ZGZ\MC90035134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83316" y="4135925"/>
            <a:ext cx="748590" cy="12934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jkocandrlova\AppData\Local\Microsoft\Windows\Temporary Internet Files\Content.IE5\F9ELQR7P\MC90042399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494" y="2399705"/>
            <a:ext cx="1558925" cy="1784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jkocandrlova\AppData\Local\Microsoft\Windows\Temporary Internet Files\Content.IE5\F9ELQR7P\MC900439075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39695" y="5661459"/>
            <a:ext cx="2286005" cy="9784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jkocandrlova\AppData\Local\Microsoft\Windows\Temporary Internet Files\Content.IE5\8OEJ6ZGZ\MC900439073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83080" y="5759639"/>
            <a:ext cx="2286005" cy="9784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C:\Users\jkocandrlova\AppData\Local\Microsoft\Windows\Temporary Internet Files\Content.IE5\F9ELQR7P\MC90025059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66312" y="1634534"/>
            <a:ext cx="2261209" cy="29210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1" name="Picture 13" descr="C:\Users\jkocandrlova\AppData\Local\Microsoft\Windows\Temporary Internet Files\Content.IE5\F9ELQR7P\MC900078934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596" y="4521600"/>
            <a:ext cx="1410722" cy="15004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2" name="Picture 14" descr="C:\Users\jkocandrlova\AppData\Local\Microsoft\Windows\Temporary Internet Files\Content.IE5\J633UQ7Y\MC900428379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69200" y="1256728"/>
            <a:ext cx="1574800" cy="1838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3" name="Picture 15" descr="C:\Users\jkocandrlova\AppData\Local\Microsoft\Windows\Temporary Internet Files\Content.IE5\0TIPQEXH\MC900352076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1879" y="3958832"/>
            <a:ext cx="1715632" cy="1786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4" name="Picture 16" descr="C:\Users\jkocandrlova\AppData\Local\Microsoft\Windows\Temporary Internet Files\Content.IE5\8OEJ6ZGZ\MC900412356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2381" y="2854379"/>
            <a:ext cx="1925277" cy="17660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ovéPole 13"/>
          <p:cNvSpPr txBox="1"/>
          <p:nvPr/>
        </p:nvSpPr>
        <p:spPr>
          <a:xfrm>
            <a:off x="1915577" y="422799"/>
            <a:ext cx="1148263" cy="584775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</a:rPr>
              <a:t>a </a:t>
            </a:r>
            <a:r>
              <a:rPr lang="cs-CZ" sz="3200" b="1" dirty="0" err="1" smtClean="0">
                <a:solidFill>
                  <a:srgbClr val="FFFF00"/>
                </a:solidFill>
              </a:rPr>
              <a:t>tree</a:t>
            </a:r>
            <a:endParaRPr lang="cs-CZ" sz="3200" b="1" dirty="0">
              <a:solidFill>
                <a:srgbClr val="FFFF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448350" y="6164797"/>
            <a:ext cx="1606337" cy="584775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</a:rPr>
              <a:t>a </a:t>
            </a:r>
            <a:r>
              <a:rPr lang="cs-CZ" sz="3200" b="1" dirty="0" err="1" smtClean="0">
                <a:solidFill>
                  <a:srgbClr val="FFFF00"/>
                </a:solidFill>
              </a:rPr>
              <a:t>flower</a:t>
            </a:r>
            <a:endParaRPr lang="cs-CZ" sz="3200" b="1" dirty="0">
              <a:solidFill>
                <a:srgbClr val="FFFF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082519" y="1118807"/>
            <a:ext cx="1535998" cy="584775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</a:rPr>
              <a:t>a house</a:t>
            </a:r>
            <a:endParaRPr lang="cs-CZ" sz="3200" b="1" dirty="0">
              <a:solidFill>
                <a:srgbClr val="FFFF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006901" y="3393331"/>
            <a:ext cx="1931747" cy="584775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</a:rPr>
              <a:t>a </a:t>
            </a:r>
            <a:r>
              <a:rPr lang="cs-CZ" sz="3200" b="1" dirty="0" err="1" smtClean="0">
                <a:solidFill>
                  <a:srgbClr val="FFFF00"/>
                </a:solidFill>
              </a:rPr>
              <a:t>butterfly</a:t>
            </a:r>
            <a:endParaRPr lang="cs-CZ" sz="3200" b="1" dirty="0">
              <a:solidFill>
                <a:srgbClr val="FFFF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91099" y="6181459"/>
            <a:ext cx="1804084" cy="584775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</a:rPr>
              <a:t>a </a:t>
            </a:r>
            <a:r>
              <a:rPr lang="cs-CZ" sz="3200" b="1" dirty="0" err="1" smtClean="0">
                <a:solidFill>
                  <a:srgbClr val="FFFF00"/>
                </a:solidFill>
              </a:rPr>
              <a:t>squirrel</a:t>
            </a:r>
            <a:endParaRPr lang="cs-CZ" sz="3200" b="1" dirty="0">
              <a:solidFill>
                <a:srgbClr val="FFFF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3000001" y="5136953"/>
            <a:ext cx="2335896" cy="584775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</a:rPr>
              <a:t>a </a:t>
            </a:r>
            <a:r>
              <a:rPr lang="cs-CZ" sz="3200" b="1" dirty="0" err="1" smtClean="0">
                <a:solidFill>
                  <a:srgbClr val="FFFF00"/>
                </a:solidFill>
              </a:rPr>
              <a:t>mushroom</a:t>
            </a:r>
            <a:endParaRPr lang="cs-CZ" sz="3200" b="1" dirty="0">
              <a:solidFill>
                <a:srgbClr val="FFFF00"/>
              </a:solidFill>
            </a:endParaRPr>
          </a:p>
        </p:txBody>
      </p:sp>
      <p:pic>
        <p:nvPicPr>
          <p:cNvPr id="2050" name="Picture 2" descr="C:\Users\jkocandrlova\AppData\Local\Microsoft\Windows\Temporary Internet Files\Content.IE5\K5KCAN10\MC900331364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78281" y="4422069"/>
            <a:ext cx="1815220" cy="17593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811911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75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75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75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000"/>
                            </p:stCondLst>
                            <p:childTnLst>
                              <p:par>
                                <p:cTn id="30" presetID="6" presetClass="entr" presetSubtype="16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20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4500"/>
                            </p:stCondLst>
                            <p:childTnLst>
                              <p:par>
                                <p:cTn id="3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0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0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20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20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500"/>
                            </p:stCondLst>
                            <p:childTnLst>
                              <p:par>
                                <p:cTn id="56" presetID="2" presetClass="entr" presetSubtype="9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20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20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1750"/>
                            </p:stCondLst>
                            <p:childTnLst>
                              <p:par>
                                <p:cTn id="6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2000"/>
                                        <p:tgtEl>
                                          <p:spTgt spid="206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2000" fill="hold"/>
                                        <p:tgtEl>
                                          <p:spTgt spid="20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2000" fill="hold"/>
                                        <p:tgtEl>
                                          <p:spTgt spid="20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2000"/>
                            </p:stCondLst>
                            <p:childTnLst>
                              <p:par>
                                <p:cTn id="73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7" fill="hold">
                            <p:stCondLst>
                              <p:cond delay="2500"/>
                            </p:stCondLst>
                            <p:childTnLst>
                              <p:par>
                                <p:cTn id="78" presetID="45" presetClass="entr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2000"/>
                                        <p:tgtEl>
                                          <p:spTgt spid="206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1" dur="2000" fill="hold"/>
                                        <p:tgtEl>
                                          <p:spTgt spid="20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2000" fill="hold"/>
                                        <p:tgtEl>
                                          <p:spTgt spid="20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2000"/>
                            </p:stCondLst>
                            <p:childTnLst>
                              <p:par>
                                <p:cTn id="89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1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ree"/>
          <p:cNvSpPr>
            <a:spLocks noEditPoints="1" noChangeArrowheads="1"/>
          </p:cNvSpPr>
          <p:nvPr/>
        </p:nvSpPr>
        <p:spPr bwMode="auto">
          <a:xfrm>
            <a:off x="5148064" y="845507"/>
            <a:ext cx="1809750" cy="3065115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2051" name="Picture 3" descr="C:\Users\jkocandrlova\AppData\Local\Microsoft\Windows\Temporary Internet Files\Content.IE5\0TIPQEXH\MC900441793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1210" y="692696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jkocandrlova\AppData\Local\Microsoft\Windows\Temporary Internet Files\Content.IE5\8OEJ6ZGZ\MC90035134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75870" y="404664"/>
            <a:ext cx="748590" cy="12934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jkocandrlova\AppData\Local\Microsoft\Windows\Temporary Internet Files\Content.IE5\F9ELQR7P\MC90042399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4448" y="4509120"/>
            <a:ext cx="1558925" cy="1784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944410" y="5589240"/>
            <a:ext cx="2379177" cy="923330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FFFF00"/>
                </a:solidFill>
              </a:rPr>
              <a:t>a  . </a:t>
            </a:r>
            <a:r>
              <a:rPr lang="cs-CZ" sz="5400" b="1" dirty="0">
                <a:solidFill>
                  <a:srgbClr val="FFFF00"/>
                </a:solidFill>
              </a:rPr>
              <a:t>r</a:t>
            </a:r>
            <a:r>
              <a:rPr lang="cs-CZ" sz="5400" b="1" dirty="0" smtClean="0">
                <a:solidFill>
                  <a:srgbClr val="FFFF00"/>
                </a:solidFill>
              </a:rPr>
              <a:t> . e</a:t>
            </a:r>
            <a:endParaRPr lang="cs-CZ" sz="5400" b="1" dirty="0">
              <a:solidFill>
                <a:srgbClr val="FFFF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834755" y="3448957"/>
            <a:ext cx="1858201" cy="923330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FFFF00"/>
                </a:solidFill>
              </a:rPr>
              <a:t>a </a:t>
            </a:r>
            <a:r>
              <a:rPr lang="cs-CZ" sz="5400" b="1" dirty="0" err="1" smtClean="0">
                <a:solidFill>
                  <a:srgbClr val="FFFF00"/>
                </a:solidFill>
              </a:rPr>
              <a:t>tr</a:t>
            </a:r>
            <a:r>
              <a:rPr lang="cs-CZ" sz="5400" b="1" dirty="0" smtClean="0">
                <a:solidFill>
                  <a:srgbClr val="FFFF00"/>
                </a:solidFill>
              </a:rPr>
              <a:t> . .</a:t>
            </a:r>
            <a:endParaRPr lang="cs-CZ" sz="5400" b="1" dirty="0">
              <a:solidFill>
                <a:srgbClr val="FFFF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6867988" y="1869832"/>
            <a:ext cx="2157963" cy="923330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FFFF00"/>
                </a:solidFill>
              </a:rPr>
              <a:t>a t . . e</a:t>
            </a:r>
            <a:endParaRPr lang="cs-CZ" sz="5400" b="1" dirty="0">
              <a:solidFill>
                <a:srgbClr val="FFFF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148064" y="4090946"/>
            <a:ext cx="2125903" cy="923330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FFFF00"/>
                </a:solidFill>
              </a:rPr>
              <a:t>a t . </a:t>
            </a:r>
            <a:r>
              <a:rPr lang="cs-CZ" sz="5400" b="1" dirty="0" err="1" smtClean="0">
                <a:solidFill>
                  <a:srgbClr val="FFFF00"/>
                </a:solidFill>
              </a:rPr>
              <a:t>ee</a:t>
            </a:r>
            <a:endParaRPr lang="cs-CZ" sz="5400" b="1" dirty="0">
              <a:solidFill>
                <a:srgbClr val="FFFF00"/>
              </a:solidFill>
            </a:endParaRPr>
          </a:p>
        </p:txBody>
      </p:sp>
      <p:pic>
        <p:nvPicPr>
          <p:cNvPr id="1026" name="Picture 2" descr="C:\Users\jkocandrlova\AppData\Local\Microsoft\Windows\Temporary Internet Files\Content.IE5\4UQNYQ01\MC90044187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04216" y="564753"/>
            <a:ext cx="18288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jkocandrlova\AppData\Local\Microsoft\Windows\Temporary Internet Files\Content.IE5\JGQI9TKK\MC90002724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85899" y="4047455"/>
            <a:ext cx="1493215" cy="16861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" name="TextovéPole 19"/>
          <p:cNvSpPr txBox="1"/>
          <p:nvPr/>
        </p:nvSpPr>
        <p:spPr>
          <a:xfrm>
            <a:off x="6661874" y="5746505"/>
            <a:ext cx="2208682" cy="923330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FFFF00"/>
                </a:solidFill>
              </a:rPr>
              <a:t>a </a:t>
            </a:r>
            <a:r>
              <a:rPr lang="cs-CZ" sz="5400" b="1" dirty="0">
                <a:solidFill>
                  <a:srgbClr val="FFFF00"/>
                </a:solidFill>
              </a:rPr>
              <a:t> </a:t>
            </a:r>
            <a:r>
              <a:rPr lang="cs-CZ" sz="5400" b="1" dirty="0" smtClean="0">
                <a:solidFill>
                  <a:srgbClr val="FFFF00"/>
                </a:solidFill>
              </a:rPr>
              <a:t>.re . </a:t>
            </a:r>
            <a:endParaRPr lang="cs-CZ" sz="5400" b="1" dirty="0">
              <a:solidFill>
                <a:srgbClr val="FFFF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2785423" y="2412301"/>
            <a:ext cx="2125903" cy="923330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FFFF00"/>
                </a:solidFill>
              </a:rPr>
              <a:t>a t . </a:t>
            </a:r>
            <a:r>
              <a:rPr lang="cs-CZ" sz="5400" b="1" dirty="0" err="1" smtClean="0">
                <a:solidFill>
                  <a:srgbClr val="FFFF00"/>
                </a:solidFill>
              </a:rPr>
              <a:t>ee</a:t>
            </a:r>
            <a:endParaRPr lang="cs-CZ" sz="5400" b="1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403662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5" name="Picture 7" descr="C:\Users\jkocandrlova\AppData\Local\Microsoft\Windows\Temporary Internet Files\Content.IE5\F9ELQR7P\MC900439075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39695" y="5661459"/>
            <a:ext cx="2286005" cy="9784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jkocandrlova\AppData\Local\Microsoft\Windows\Temporary Internet Files\Content.IE5\J633UQ7Y\MC900439076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625085"/>
            <a:ext cx="2286005" cy="9784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jkocandrlova\AppData\Local\Microsoft\Windows\Temporary Internet Files\Content.IE5\8OEJ6ZGZ\MC900439073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5637483"/>
            <a:ext cx="2286005" cy="9784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569180" y="779744"/>
            <a:ext cx="2746842" cy="923330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FFFF00"/>
                </a:solidFill>
              </a:rPr>
              <a:t>a </a:t>
            </a:r>
            <a:r>
              <a:rPr lang="cs-CZ" sz="5400" b="1" dirty="0" err="1" smtClean="0">
                <a:solidFill>
                  <a:srgbClr val="FFFF00"/>
                </a:solidFill>
              </a:rPr>
              <a:t>f_ower</a:t>
            </a:r>
            <a:endParaRPr lang="cs-CZ" sz="5400" b="1" dirty="0">
              <a:solidFill>
                <a:srgbClr val="FFFF00"/>
              </a:solidFill>
            </a:endParaRPr>
          </a:p>
        </p:txBody>
      </p:sp>
      <p:pic>
        <p:nvPicPr>
          <p:cNvPr id="2050" name="Picture 2" descr="C:\Users\jkocandrlova\AppData\Local\Microsoft\Windows\Temporary Internet Files\Content.IE5\C76JYI0N\MP900427714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09196"/>
            <a:ext cx="2587756" cy="25877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 descr="C:\Users\jkocandrlova\AppData\Local\Microsoft\Windows\Temporary Internet Files\Content.IE5\JGQI9TKK\MC900441796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76527" y="236418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C:\Users\jkocandrlova\AppData\Local\Microsoft\Windows\Temporary Internet Files\Content.IE5\JGQI9TKK\MP900422098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2430" y="1926851"/>
            <a:ext cx="2708920" cy="27089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 descr="C:\Users\jkocandrlova\AppData\Local\Microsoft\Windows\Temporary Internet Files\Content.IE5\K5KCAN10\MP900426631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49144" y="3459722"/>
            <a:ext cx="1392684" cy="14008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jkocandrlova\AppData\Local\Microsoft\Windows\Temporary Internet Files\Content.IE5\C76JYI0N\MP900422834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76527" y="3459722"/>
            <a:ext cx="1675706" cy="17245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" name="TextovéPole 19"/>
          <p:cNvSpPr txBox="1"/>
          <p:nvPr/>
        </p:nvSpPr>
        <p:spPr>
          <a:xfrm>
            <a:off x="611560" y="2567991"/>
            <a:ext cx="2392001" cy="923330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FFFF00"/>
                </a:solidFill>
              </a:rPr>
              <a:t>a </a:t>
            </a:r>
            <a:r>
              <a:rPr lang="cs-CZ" sz="5400" b="1" dirty="0" err="1" smtClean="0">
                <a:solidFill>
                  <a:srgbClr val="FFFF00"/>
                </a:solidFill>
              </a:rPr>
              <a:t>flo</a:t>
            </a:r>
            <a:r>
              <a:rPr lang="cs-CZ" sz="5400" b="1" dirty="0" err="1">
                <a:solidFill>
                  <a:srgbClr val="FFFF00"/>
                </a:solidFill>
              </a:rPr>
              <a:t>_</a:t>
            </a:r>
            <a:r>
              <a:rPr lang="cs-CZ" sz="5400" b="1" dirty="0" err="1" smtClean="0">
                <a:solidFill>
                  <a:srgbClr val="FFFF00"/>
                </a:solidFill>
              </a:rPr>
              <a:t>er</a:t>
            </a:r>
            <a:endParaRPr lang="cs-CZ" sz="5400" b="1" dirty="0">
              <a:solidFill>
                <a:srgbClr val="FFFF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6128324" y="2491978"/>
            <a:ext cx="2908745" cy="923330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FFFF00"/>
                </a:solidFill>
              </a:rPr>
              <a:t>a </a:t>
            </a:r>
            <a:r>
              <a:rPr lang="cs-CZ" sz="5400" b="1" dirty="0" err="1" smtClean="0">
                <a:solidFill>
                  <a:srgbClr val="FFFF00"/>
                </a:solidFill>
              </a:rPr>
              <a:t>flow</a:t>
            </a:r>
            <a:r>
              <a:rPr lang="cs-CZ" sz="5400" b="1" dirty="0" smtClean="0">
                <a:solidFill>
                  <a:srgbClr val="FFFF00"/>
                </a:solidFill>
              </a:rPr>
              <a:t>_ _</a:t>
            </a:r>
            <a:endParaRPr lang="cs-CZ" sz="5400" b="1" dirty="0">
              <a:solidFill>
                <a:srgbClr val="FFFF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956940" y="4860614"/>
            <a:ext cx="2555508" cy="923330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FFFF00"/>
                </a:solidFill>
              </a:rPr>
              <a:t>a </a:t>
            </a:r>
            <a:r>
              <a:rPr lang="cs-CZ" sz="5400" b="1" dirty="0" err="1" smtClean="0">
                <a:solidFill>
                  <a:srgbClr val="FFFF00"/>
                </a:solidFill>
              </a:rPr>
              <a:t>fl</a:t>
            </a:r>
            <a:r>
              <a:rPr lang="cs-CZ" sz="5400" b="1" dirty="0" smtClean="0">
                <a:solidFill>
                  <a:srgbClr val="FFFF00"/>
                </a:solidFill>
              </a:rPr>
              <a:t>_ _</a:t>
            </a:r>
            <a:r>
              <a:rPr lang="cs-CZ" sz="5400" b="1" dirty="0" err="1" smtClean="0">
                <a:solidFill>
                  <a:srgbClr val="FFFF00"/>
                </a:solidFill>
              </a:rPr>
              <a:t>er</a:t>
            </a:r>
            <a:endParaRPr lang="cs-CZ" sz="5400" b="1" dirty="0">
              <a:solidFill>
                <a:srgbClr val="FFFF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4834250" y="4860614"/>
            <a:ext cx="3190874" cy="923330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FFFF00"/>
                </a:solidFill>
              </a:rPr>
              <a:t>a _ _</a:t>
            </a:r>
            <a:r>
              <a:rPr lang="cs-CZ" sz="5400" b="1" dirty="0" err="1" smtClean="0">
                <a:solidFill>
                  <a:srgbClr val="FFFF00"/>
                </a:solidFill>
              </a:rPr>
              <a:t>owe</a:t>
            </a:r>
            <a:r>
              <a:rPr lang="cs-CZ" sz="5400" b="1" dirty="0" smtClean="0">
                <a:solidFill>
                  <a:srgbClr val="FFFF00"/>
                </a:solidFill>
              </a:rPr>
              <a:t>_</a:t>
            </a:r>
            <a:endParaRPr lang="cs-CZ" sz="5400" b="1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128853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60" name="Picture 12" descr="C:\Users\jkocandrlova\AppData\Local\Microsoft\Windows\Temporary Internet Files\Content.IE5\F9ELQR7P\MC90025059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94469" y="2060848"/>
            <a:ext cx="2261209" cy="29210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563888" y="977955"/>
            <a:ext cx="2626040" cy="923330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FFFF00"/>
                </a:solidFill>
              </a:rPr>
              <a:t>a  _</a:t>
            </a:r>
            <a:r>
              <a:rPr lang="cs-CZ" sz="5400" b="1" dirty="0" err="1" smtClean="0">
                <a:solidFill>
                  <a:srgbClr val="FFFF00"/>
                </a:solidFill>
              </a:rPr>
              <a:t>ouse</a:t>
            </a:r>
            <a:endParaRPr lang="cs-CZ" sz="5400" b="1" dirty="0">
              <a:solidFill>
                <a:srgbClr val="FFFF00"/>
              </a:solidFill>
            </a:endParaRPr>
          </a:p>
        </p:txBody>
      </p:sp>
      <p:pic>
        <p:nvPicPr>
          <p:cNvPr id="3074" name="Picture 2" descr="C:\Users\jkocandrlova\AppData\Local\Microsoft\Windows\Temporary Internet Files\Content.IE5\C76JYI0N\MP90044827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47255"/>
            <a:ext cx="3203848" cy="21296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jkocandrlova\AppData\Local\Microsoft\Windows\Temporary Internet Files\Content.IE5\4UQNYQ01\MC900441738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68020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jkocandrlova\AppData\Local\Microsoft\Windows\Temporary Internet Files\Content.IE5\4UQNYQ01\MP90043871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30808" y="4797152"/>
            <a:ext cx="2768568" cy="18539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jkocandrlova\AppData\Local\Microsoft\Windows\Temporary Internet Files\Content.IE5\JGQI9TKK\MP900409384[2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481" y="4405147"/>
            <a:ext cx="3676988" cy="24532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3" descr="C:\Users\jkocandrlova\AppData\Local\Microsoft\Windows\Temporary Internet Files\Content.IE5\4UQNYQ01\MC900441738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8576" y="220420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1" name="TextovéPole 20"/>
          <p:cNvSpPr txBox="1"/>
          <p:nvPr/>
        </p:nvSpPr>
        <p:spPr>
          <a:xfrm>
            <a:off x="826758" y="2708920"/>
            <a:ext cx="2605200" cy="923330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FFFF00"/>
                </a:solidFill>
              </a:rPr>
              <a:t>a h_ _se</a:t>
            </a:r>
            <a:endParaRPr lang="cs-CZ" sz="5400" b="1" dirty="0">
              <a:solidFill>
                <a:srgbClr val="FFFF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6178822" y="3170585"/>
            <a:ext cx="2513830" cy="923330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FFFF00"/>
                </a:solidFill>
              </a:rPr>
              <a:t>a </a:t>
            </a:r>
            <a:r>
              <a:rPr lang="cs-CZ" sz="5400" b="1" dirty="0" err="1" smtClean="0">
                <a:solidFill>
                  <a:srgbClr val="FFFF00"/>
                </a:solidFill>
              </a:rPr>
              <a:t>hou_e</a:t>
            </a:r>
            <a:endParaRPr lang="cs-CZ" sz="5400" b="1" dirty="0">
              <a:solidFill>
                <a:srgbClr val="FFFF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3674317" y="5445224"/>
            <a:ext cx="2492990" cy="923330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FFFF00"/>
                </a:solidFill>
              </a:rPr>
              <a:t>a </a:t>
            </a:r>
            <a:r>
              <a:rPr lang="cs-CZ" sz="5400" b="1" dirty="0">
                <a:solidFill>
                  <a:srgbClr val="FFFF00"/>
                </a:solidFill>
              </a:rPr>
              <a:t>_</a:t>
            </a:r>
            <a:r>
              <a:rPr lang="cs-CZ" sz="5400" b="1" dirty="0" err="1" smtClean="0">
                <a:solidFill>
                  <a:srgbClr val="FFFF00"/>
                </a:solidFill>
              </a:rPr>
              <a:t>ou_e</a:t>
            </a:r>
            <a:endParaRPr lang="cs-CZ" sz="5400" b="1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227054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63" name="Picture 15" descr="C:\Users\jkocandrlova\AppData\Local\Microsoft\Windows\Temporary Internet Files\Content.IE5\0TIPQEXH\MC90035207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27973" y="2583559"/>
            <a:ext cx="1715632" cy="1786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4" name="Picture 16" descr="C:\Users\jkocandrlova\AppData\Local\Microsoft\Windows\Temporary Internet Files\Content.IE5\8OEJ6ZGZ\MC90041235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1900" y="3487096"/>
            <a:ext cx="1925277" cy="17660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473257" y="2847023"/>
            <a:ext cx="3606052" cy="923330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FFFF00"/>
                </a:solidFill>
              </a:rPr>
              <a:t>a </a:t>
            </a:r>
            <a:r>
              <a:rPr lang="cs-CZ" sz="5400" b="1" dirty="0" err="1" smtClean="0">
                <a:solidFill>
                  <a:srgbClr val="FFFF00"/>
                </a:solidFill>
              </a:rPr>
              <a:t>butter</a:t>
            </a:r>
            <a:r>
              <a:rPr lang="cs-CZ" sz="5400" b="1" dirty="0" smtClean="0">
                <a:solidFill>
                  <a:srgbClr val="FFFF00"/>
                </a:solidFill>
              </a:rPr>
              <a:t>_ _y</a:t>
            </a:r>
            <a:endParaRPr lang="cs-CZ" sz="5400" b="1" dirty="0">
              <a:solidFill>
                <a:srgbClr val="FFFF00"/>
              </a:solidFill>
            </a:endParaRPr>
          </a:p>
        </p:txBody>
      </p:sp>
      <p:pic>
        <p:nvPicPr>
          <p:cNvPr id="4098" name="Picture 2" descr="C:\Users\jkocandrlova\AppData\Local\Microsoft\Windows\Temporary Internet Files\Content.IE5\K5KCAN10\MP90044486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899" y="165180"/>
            <a:ext cx="3463280" cy="26744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jkocandrlova\AppData\Local\Microsoft\Windows\Temporary Internet Files\Content.IE5\C76JYI0N\MP900406524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95430" y="3863414"/>
            <a:ext cx="1853849" cy="2779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jkocandrlova\AppData\Local\Microsoft\Windows\Temporary Internet Files\Content.IE5\4UQNYQ01\MP900406500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5051010"/>
            <a:ext cx="2230114" cy="145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jkocandrlova\AppData\Local\Microsoft\Windows\Temporary Internet Files\Content.IE5\JGQI9TKK\MC900438041[1]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84579" y="49564"/>
            <a:ext cx="1587624" cy="15876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TextovéPole 18"/>
          <p:cNvSpPr txBox="1"/>
          <p:nvPr/>
        </p:nvSpPr>
        <p:spPr>
          <a:xfrm>
            <a:off x="2487693" y="5778410"/>
            <a:ext cx="3278462" cy="923330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FFFF00"/>
                </a:solidFill>
              </a:rPr>
              <a:t>a </a:t>
            </a:r>
            <a:r>
              <a:rPr lang="cs-CZ" sz="5400" b="1" dirty="0">
                <a:solidFill>
                  <a:srgbClr val="FFFF00"/>
                </a:solidFill>
              </a:rPr>
              <a:t>_</a:t>
            </a:r>
            <a:r>
              <a:rPr lang="cs-CZ" sz="5400" b="1" dirty="0" err="1" smtClean="0">
                <a:solidFill>
                  <a:srgbClr val="FFFF00"/>
                </a:solidFill>
              </a:rPr>
              <a:t>u_t_rfl</a:t>
            </a:r>
            <a:r>
              <a:rPr lang="cs-CZ" sz="5400" b="1" dirty="0" smtClean="0">
                <a:solidFill>
                  <a:srgbClr val="FFFF00"/>
                </a:solidFill>
              </a:rPr>
              <a:t>_</a:t>
            </a:r>
            <a:endParaRPr lang="cs-CZ" sz="5400" b="1" dirty="0">
              <a:solidFill>
                <a:srgbClr val="FFFF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72899" y="2695097"/>
            <a:ext cx="3118161" cy="923330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FFFF00"/>
                </a:solidFill>
              </a:rPr>
              <a:t>a </a:t>
            </a:r>
            <a:r>
              <a:rPr lang="cs-CZ" sz="5400" b="1" dirty="0" err="1" smtClean="0">
                <a:solidFill>
                  <a:srgbClr val="FFFF00"/>
                </a:solidFill>
              </a:rPr>
              <a:t>b_tterfly</a:t>
            </a:r>
            <a:endParaRPr lang="cs-CZ" sz="5400" b="1" dirty="0">
              <a:solidFill>
                <a:srgbClr val="FFFF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2915816" y="4329792"/>
            <a:ext cx="3132589" cy="923330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FFFF00"/>
                </a:solidFill>
              </a:rPr>
              <a:t>a _</a:t>
            </a:r>
            <a:r>
              <a:rPr lang="cs-CZ" sz="5400" b="1" dirty="0" err="1" smtClean="0">
                <a:solidFill>
                  <a:srgbClr val="FFFF00"/>
                </a:solidFill>
              </a:rPr>
              <a:t>utt_rfly</a:t>
            </a:r>
            <a:endParaRPr lang="cs-CZ" sz="5400" b="1" dirty="0">
              <a:solidFill>
                <a:srgbClr val="FFFF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5724128" y="215162"/>
            <a:ext cx="3104311" cy="923330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FFFF00"/>
                </a:solidFill>
              </a:rPr>
              <a:t>a </a:t>
            </a:r>
            <a:r>
              <a:rPr lang="cs-CZ" sz="5400" b="1" dirty="0" err="1" smtClean="0">
                <a:solidFill>
                  <a:srgbClr val="FFFF00"/>
                </a:solidFill>
              </a:rPr>
              <a:t>butterfl</a:t>
            </a:r>
            <a:r>
              <a:rPr lang="cs-CZ" sz="5400" b="1" dirty="0" smtClean="0">
                <a:solidFill>
                  <a:srgbClr val="FFFF00"/>
                </a:solidFill>
              </a:rPr>
              <a:t>_</a:t>
            </a:r>
            <a:endParaRPr lang="cs-CZ" sz="5400" b="1" dirty="0">
              <a:solidFill>
                <a:srgbClr val="FFFF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3360265" y="1439620"/>
            <a:ext cx="3642920" cy="923330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FFFF00"/>
                </a:solidFill>
              </a:rPr>
              <a:t>a </a:t>
            </a:r>
            <a:r>
              <a:rPr lang="cs-CZ" sz="5400" b="1" dirty="0" err="1" smtClean="0">
                <a:solidFill>
                  <a:srgbClr val="FFFF00"/>
                </a:solidFill>
              </a:rPr>
              <a:t>bu</a:t>
            </a:r>
            <a:r>
              <a:rPr lang="cs-CZ" sz="5400" b="1" dirty="0" smtClean="0">
                <a:solidFill>
                  <a:srgbClr val="FFFF00"/>
                </a:solidFill>
              </a:rPr>
              <a:t>_ _</a:t>
            </a:r>
            <a:r>
              <a:rPr lang="cs-CZ" sz="5400" b="1" dirty="0" err="1" smtClean="0">
                <a:solidFill>
                  <a:srgbClr val="FFFF00"/>
                </a:solidFill>
              </a:rPr>
              <a:t>erfly</a:t>
            </a:r>
            <a:endParaRPr lang="cs-CZ" sz="5400" b="1" dirty="0">
              <a:solidFill>
                <a:srgbClr val="FFFF00"/>
              </a:solidFill>
            </a:endParaRPr>
          </a:p>
        </p:txBody>
      </p:sp>
      <p:pic>
        <p:nvPicPr>
          <p:cNvPr id="4102" name="Picture 6" descr="C:\Users\jkocandrlova\AppData\Local\Microsoft\Windows\Temporary Internet Files\Content.IE5\K5KCAN10\MC900336110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54222" y="1408129"/>
            <a:ext cx="1895057" cy="1259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320150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61" name="Picture 13" descr="C:\Users\jkocandrlova\AppData\Local\Microsoft\Windows\Temporary Internet Files\Content.IE5\F9ELQR7P\MC90007893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7780" y="3140968"/>
            <a:ext cx="1410722" cy="15004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2" name="Picture 14" descr="C:\Users\jkocandrlova\AppData\Local\Microsoft\Windows\Temporary Internet Files\Content.IE5\J633UQ7Y\MC90042837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23280" y="3891173"/>
            <a:ext cx="1574800" cy="1838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179530" y="577456"/>
            <a:ext cx="3243645" cy="923330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FFFF00"/>
                </a:solidFill>
              </a:rPr>
              <a:t>a </a:t>
            </a:r>
            <a:r>
              <a:rPr lang="cs-CZ" sz="5400" b="1" dirty="0" err="1" smtClean="0">
                <a:solidFill>
                  <a:srgbClr val="FFFF00"/>
                </a:solidFill>
              </a:rPr>
              <a:t>sq</a:t>
            </a:r>
            <a:r>
              <a:rPr lang="cs-CZ" sz="5400" b="1" dirty="0" smtClean="0">
                <a:solidFill>
                  <a:srgbClr val="FFFF00"/>
                </a:solidFill>
              </a:rPr>
              <a:t>_ _</a:t>
            </a:r>
            <a:r>
              <a:rPr lang="cs-CZ" sz="5400" b="1" dirty="0" err="1" smtClean="0">
                <a:solidFill>
                  <a:srgbClr val="FFFF00"/>
                </a:solidFill>
              </a:rPr>
              <a:t>rrel</a:t>
            </a:r>
            <a:endParaRPr lang="cs-CZ" sz="5400" b="1" dirty="0">
              <a:solidFill>
                <a:srgbClr val="FFFF00"/>
              </a:solidFill>
            </a:endParaRPr>
          </a:p>
        </p:txBody>
      </p:sp>
      <p:pic>
        <p:nvPicPr>
          <p:cNvPr id="5122" name="Picture 2" descr="C:\Users\jkocandrlova\AppData\Local\Microsoft\Windows\Temporary Internet Files\Content.IE5\4UQNYQ01\MC90044141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7780" y="220629"/>
            <a:ext cx="1816100" cy="1631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jkocandrlova\AppData\Local\Microsoft\Windows\Temporary Internet Files\Content.IE5\JGQI9TKK\MC90032647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40934" y="281084"/>
            <a:ext cx="1857146" cy="1516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jkocandrlova\AppData\Local\Microsoft\Windows\Temporary Internet Files\Content.IE5\C76JYI0N\MP900406486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56945" y="4365104"/>
            <a:ext cx="3491880" cy="23270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TextovéPole 17"/>
          <p:cNvSpPr txBox="1"/>
          <p:nvPr/>
        </p:nvSpPr>
        <p:spPr>
          <a:xfrm>
            <a:off x="107504" y="2033682"/>
            <a:ext cx="2894190" cy="923330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FFFF00"/>
                </a:solidFill>
              </a:rPr>
              <a:t>a </a:t>
            </a:r>
            <a:r>
              <a:rPr lang="cs-CZ" sz="5400" b="1" dirty="0" err="1" smtClean="0">
                <a:solidFill>
                  <a:srgbClr val="FFFF00"/>
                </a:solidFill>
              </a:rPr>
              <a:t>s_uirrel</a:t>
            </a:r>
            <a:endParaRPr lang="cs-CZ" sz="5400" b="1" dirty="0">
              <a:solidFill>
                <a:srgbClr val="FFFF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658401" y="2125091"/>
            <a:ext cx="3329758" cy="923330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FFFF00"/>
                </a:solidFill>
              </a:rPr>
              <a:t>a </a:t>
            </a:r>
            <a:r>
              <a:rPr lang="cs-CZ" sz="5400" b="1" dirty="0" err="1" smtClean="0">
                <a:solidFill>
                  <a:srgbClr val="FFFF00"/>
                </a:solidFill>
              </a:rPr>
              <a:t>squi</a:t>
            </a:r>
            <a:r>
              <a:rPr lang="cs-CZ" sz="5400" b="1" dirty="0" smtClean="0">
                <a:solidFill>
                  <a:srgbClr val="FFFF00"/>
                </a:solidFill>
              </a:rPr>
              <a:t>_ _el</a:t>
            </a:r>
            <a:endParaRPr lang="cs-CZ" sz="5400" b="1" dirty="0">
              <a:solidFill>
                <a:srgbClr val="FFFF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4974" y="5066944"/>
            <a:ext cx="3296543" cy="923330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FFFF00"/>
                </a:solidFill>
              </a:rPr>
              <a:t>a _ _</a:t>
            </a:r>
            <a:r>
              <a:rPr lang="cs-CZ" sz="5400" b="1" dirty="0" err="1" smtClean="0">
                <a:solidFill>
                  <a:srgbClr val="FFFF00"/>
                </a:solidFill>
              </a:rPr>
              <a:t>uirre</a:t>
            </a:r>
            <a:r>
              <a:rPr lang="cs-CZ" sz="5400" b="1" dirty="0" smtClean="0">
                <a:solidFill>
                  <a:srgbClr val="FFFF00"/>
                </a:solidFill>
              </a:rPr>
              <a:t>_</a:t>
            </a:r>
            <a:endParaRPr lang="cs-CZ" sz="5400" b="1" dirty="0">
              <a:solidFill>
                <a:srgbClr val="FFFF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5856724" y="5748647"/>
            <a:ext cx="3131435" cy="923330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FFFF00"/>
                </a:solidFill>
              </a:rPr>
              <a:t>a </a:t>
            </a:r>
            <a:r>
              <a:rPr lang="cs-CZ" sz="5400" b="1" dirty="0">
                <a:solidFill>
                  <a:srgbClr val="FFFF00"/>
                </a:solidFill>
              </a:rPr>
              <a:t>_</a:t>
            </a:r>
            <a:r>
              <a:rPr lang="cs-CZ" sz="5400" b="1" dirty="0" err="1" smtClean="0">
                <a:solidFill>
                  <a:srgbClr val="FFFF00"/>
                </a:solidFill>
              </a:rPr>
              <a:t>quirre</a:t>
            </a:r>
            <a:r>
              <a:rPr lang="cs-CZ" sz="5400" b="1" dirty="0" smtClean="0">
                <a:solidFill>
                  <a:srgbClr val="FFFF00"/>
                </a:solidFill>
              </a:rPr>
              <a:t>_</a:t>
            </a:r>
            <a:endParaRPr lang="cs-CZ" sz="5400" b="1" dirty="0">
              <a:solidFill>
                <a:srgbClr val="FFFF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2856945" y="3423089"/>
            <a:ext cx="3329758" cy="923330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FFFF00"/>
                </a:solidFill>
              </a:rPr>
              <a:t>a </a:t>
            </a:r>
            <a:r>
              <a:rPr lang="cs-CZ" sz="5400" b="1" dirty="0" err="1" smtClean="0">
                <a:solidFill>
                  <a:srgbClr val="FFFF00"/>
                </a:solidFill>
              </a:rPr>
              <a:t>s_u_r_e</a:t>
            </a:r>
            <a:r>
              <a:rPr lang="cs-CZ" sz="5400" b="1" dirty="0" smtClean="0">
                <a:solidFill>
                  <a:srgbClr val="FFFF00"/>
                </a:solidFill>
              </a:rPr>
              <a:t>_</a:t>
            </a:r>
            <a:endParaRPr lang="cs-CZ" sz="5400" b="1" dirty="0">
              <a:solidFill>
                <a:srgbClr val="FFFF00"/>
              </a:solidFill>
            </a:endParaRPr>
          </a:p>
        </p:txBody>
      </p:sp>
      <p:pic>
        <p:nvPicPr>
          <p:cNvPr id="5125" name="Picture 5" descr="C:\Users\jkocandrlova\AppData\Local\Microsoft\Windows\Temporary Internet Files\Content.IE5\4UQNYQ01\MP900180711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10257" y="1797159"/>
            <a:ext cx="2404864" cy="15791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68043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179530" y="577456"/>
            <a:ext cx="4137671" cy="923330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FFFF00"/>
                </a:solidFill>
              </a:rPr>
              <a:t>a </a:t>
            </a:r>
            <a:r>
              <a:rPr lang="cs-CZ" sz="5400" b="1" dirty="0" err="1" smtClean="0">
                <a:solidFill>
                  <a:srgbClr val="FFFF00"/>
                </a:solidFill>
              </a:rPr>
              <a:t>mushr</a:t>
            </a:r>
            <a:r>
              <a:rPr lang="cs-CZ" sz="5400" b="1" dirty="0" smtClean="0">
                <a:solidFill>
                  <a:srgbClr val="FFFF00"/>
                </a:solidFill>
              </a:rPr>
              <a:t>_ _ m</a:t>
            </a:r>
            <a:endParaRPr lang="cs-CZ" sz="5400" b="1" dirty="0">
              <a:solidFill>
                <a:srgbClr val="FFFF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107504" y="2033682"/>
            <a:ext cx="3751348" cy="923330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FFFF00"/>
                </a:solidFill>
              </a:rPr>
              <a:t>a _ </a:t>
            </a:r>
            <a:r>
              <a:rPr lang="cs-CZ" sz="5400" b="1" dirty="0" err="1" smtClean="0">
                <a:solidFill>
                  <a:srgbClr val="FFFF00"/>
                </a:solidFill>
              </a:rPr>
              <a:t>us_ro_m</a:t>
            </a:r>
            <a:endParaRPr lang="cs-CZ" sz="5400" b="1" dirty="0">
              <a:solidFill>
                <a:srgbClr val="FFFF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744364" y="1997165"/>
            <a:ext cx="4209807" cy="923330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FFFF00"/>
                </a:solidFill>
              </a:rPr>
              <a:t>a mu_ _ </a:t>
            </a:r>
            <a:r>
              <a:rPr lang="cs-CZ" sz="5400" b="1" dirty="0" err="1" smtClean="0">
                <a:solidFill>
                  <a:srgbClr val="FFFF00"/>
                </a:solidFill>
              </a:rPr>
              <a:t>room</a:t>
            </a:r>
            <a:endParaRPr lang="cs-CZ" sz="5400" b="1" dirty="0">
              <a:solidFill>
                <a:srgbClr val="FFFF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4974" y="5066944"/>
            <a:ext cx="4597734" cy="923330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FFFF00"/>
                </a:solidFill>
              </a:rPr>
              <a:t>a _ _</a:t>
            </a:r>
            <a:r>
              <a:rPr lang="cs-CZ" sz="5400" b="1" dirty="0">
                <a:solidFill>
                  <a:srgbClr val="FFFF00"/>
                </a:solidFill>
              </a:rPr>
              <a:t> </a:t>
            </a:r>
            <a:r>
              <a:rPr lang="cs-CZ" sz="5400" b="1" dirty="0" err="1" smtClean="0">
                <a:solidFill>
                  <a:srgbClr val="FFFF00"/>
                </a:solidFill>
              </a:rPr>
              <a:t>sh</a:t>
            </a:r>
            <a:r>
              <a:rPr lang="cs-CZ" sz="5400" b="1" dirty="0" smtClean="0">
                <a:solidFill>
                  <a:srgbClr val="FFFF00"/>
                </a:solidFill>
              </a:rPr>
              <a:t>_ _ _ m</a:t>
            </a:r>
            <a:endParaRPr lang="cs-CZ" sz="5400" b="1" dirty="0">
              <a:solidFill>
                <a:srgbClr val="FFFF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4972665" y="5733256"/>
            <a:ext cx="4171335" cy="923330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FFFF00"/>
                </a:solidFill>
              </a:rPr>
              <a:t>a mu_ hr_ _ _</a:t>
            </a:r>
            <a:endParaRPr lang="cs-CZ" sz="5400" b="1" dirty="0">
              <a:solidFill>
                <a:srgbClr val="FFFF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3172705" y="3770715"/>
            <a:ext cx="4267515" cy="923330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FFFF00"/>
                </a:solidFill>
              </a:rPr>
              <a:t>a </a:t>
            </a:r>
            <a:r>
              <a:rPr lang="cs-CZ" sz="5400" b="1" dirty="0" err="1" smtClean="0">
                <a:solidFill>
                  <a:srgbClr val="FFFF00"/>
                </a:solidFill>
              </a:rPr>
              <a:t>mus</a:t>
            </a:r>
            <a:r>
              <a:rPr lang="cs-CZ" sz="5400" b="1" dirty="0" smtClean="0">
                <a:solidFill>
                  <a:srgbClr val="FFFF00"/>
                </a:solidFill>
              </a:rPr>
              <a:t>_ _ </a:t>
            </a:r>
            <a:r>
              <a:rPr lang="cs-CZ" sz="5400" b="1" dirty="0" err="1" smtClean="0">
                <a:solidFill>
                  <a:srgbClr val="FFFF00"/>
                </a:solidFill>
              </a:rPr>
              <a:t>o_m</a:t>
            </a:r>
            <a:endParaRPr lang="cs-CZ" sz="5400" b="1" dirty="0">
              <a:solidFill>
                <a:srgbClr val="FFFF00"/>
              </a:solidFill>
            </a:endParaRPr>
          </a:p>
        </p:txBody>
      </p:sp>
      <p:pic>
        <p:nvPicPr>
          <p:cNvPr id="1026" name="Picture 2" descr="C:\Users\jkocandrlova\AppData\Local\Microsoft\Windows\Temporary Internet Files\Content.IE5\K5KCAN10\MC90033136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8545" y="274292"/>
            <a:ext cx="1815220" cy="17593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jkocandrlova\AppData\Local\Microsoft\Windows\Temporary Internet Files\Content.IE5\JGQI9TKK\MC90023223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43133" y="226572"/>
            <a:ext cx="1442519" cy="16250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jkocandrlova\AppData\Local\Microsoft\Windows\Temporary Internet Files\Content.IE5\K5KCAN10\MC90035134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89497" y="3800770"/>
            <a:ext cx="1149790" cy="1786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jkocandrlova\AppData\Local\Microsoft\Windows\Temporary Internet Files\Content.IE5\4UQNYQ01\MC90042485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9684" y="3002519"/>
            <a:ext cx="1482725" cy="1844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420270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764704"/>
            <a:ext cx="270093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mtClean="0"/>
              <a:t>ZDROJ:</a:t>
            </a:r>
            <a:endParaRPr lang="cs-CZ" dirty="0" smtClean="0"/>
          </a:p>
          <a:p>
            <a:r>
              <a:rPr lang="cs-CZ" dirty="0" smtClean="0"/>
              <a:t>Kliparty z webu Office.com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660352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ošky">
  <a:themeElements>
    <a:clrScheme name="Došky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Thatch</Template>
  <TotalTime>111</TotalTime>
  <Words>197</Words>
  <Application>Microsoft Office PowerPoint</Application>
  <PresentationFormat>Předvádění na obrazovce (4:3)</PresentationFormat>
  <Paragraphs>47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Došky</vt:lpstr>
      <vt:lpstr>Škola: Základní škola a Mateřská škola Halže, příspěvková organizace Název: VY_32_INOVACE_03_AJ_In the forest Číslo projektu: CZ.1.07/1.4.00/21.3551 Autor: Mgr. Jarmila Kočandrlová</vt:lpstr>
      <vt:lpstr>In the forest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Kočandrlová Jarmila</dc:creator>
  <cp:lastModifiedBy>Kočandrlová Jarmila</cp:lastModifiedBy>
  <cp:revision>14</cp:revision>
  <dcterms:created xsi:type="dcterms:W3CDTF">2012-09-06T19:07:05Z</dcterms:created>
  <dcterms:modified xsi:type="dcterms:W3CDTF">2013-04-17T12:41:55Z</dcterms:modified>
  <cp:contentStatus>Konečný</cp:contentStatus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MarkAsFinal">
    <vt:bool>true</vt:bool>
  </property>
</Properties>
</file>