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6" r:id="rId5"/>
    <p:sldId id="262" r:id="rId6"/>
    <p:sldId id="260" r:id="rId7"/>
    <p:sldId id="264" r:id="rId8"/>
    <p:sldId id="263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FF5050"/>
    <a:srgbClr val="FF9999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403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564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503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84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03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56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894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252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754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148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21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F8A97-A8C7-4DFD-AF5F-BB47A01F4F6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8724E0-CCC3-41FD-B4DE-FE20A416D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523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b/b5/Chlorococcales_composit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haraFragilis.jpg" TargetMode="External"/><Relationship Id="rId3" Type="http://schemas.openxmlformats.org/officeDocument/2006/relationships/hyperlink" Target="http://upload.wikimedia.org/wikipedia/commons/thumb/1/14/Gotland_stromatolith_hg.jpg/320px-Gotland_stromatolith_hg.jpg" TargetMode="External"/><Relationship Id="rId7" Type="http://schemas.openxmlformats.org/officeDocument/2006/relationships/hyperlink" Target="http://upload.wikimedia.org/wikipedia/commons/b/b5/Chlorococcales_composite.jpg" TargetMode="External"/><Relationship Id="rId2" Type="http://schemas.openxmlformats.org/officeDocument/2006/relationships/hyperlink" Target="http://upload.wikimedia.org/wikipedia/commons/thumb/1/1b/Stromatolites_in_Sharkbay.jpg/320px-Stromatolites_in_Sharkba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1/1a/Leitbuendel_zea_mays.jpg" TargetMode="External"/><Relationship Id="rId5" Type="http://schemas.openxmlformats.org/officeDocument/2006/relationships/hyperlink" Target="http://upload.wikimedia.org/wikipedia/commons/d/dc/Collenchima.jpg" TargetMode="External"/><Relationship Id="rId4" Type="http://schemas.openxmlformats.org/officeDocument/2006/relationships/hyperlink" Target="http://upload.wikimedia.org/wikipedia/commons/thumb/2/21/Rhoeo_Discolor_epidermis.jpg/262px-Rhoeo_Discolor_epidermis.jpg" TargetMode="External"/><Relationship Id="rId9" Type="http://schemas.openxmlformats.org/officeDocument/2006/relationships/hyperlink" Target="http://commons.wikimedia.org/wiki/File:Aliens_are_watching_us!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156966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Přechod rostlin na </a:t>
            </a: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souš, pletiva</a:t>
            </a:r>
            <a:endParaRPr lang="cs-CZ" sz="4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20. 10. 2012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9017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17349"/>
              </p:ext>
            </p:extLst>
          </p:nvPr>
        </p:nvGraphicFramePr>
        <p:xfrm>
          <a:off x="1475656" y="908720"/>
          <a:ext cx="6696744" cy="420726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VY_32_INOVACE_BIO.PRIMA –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06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Přechod rostlin na </a:t>
                      </a:r>
                      <a:r>
                        <a:rPr lang="cs-CZ" sz="11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souš, pletiva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Botanika pro první ročník osmiletého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prima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spojený s procvičováním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924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1/1b/Stromatolites_in_Sharkbay.jpg/320px-Stromatolites_in_Sharkba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948" y="3665052"/>
            <a:ext cx="3048000" cy="226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1/14/Gotland_stromatolith_hg.jpg/320px-Gotland_stromatolith_h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280" y="626037"/>
            <a:ext cx="3048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9547" y="116632"/>
            <a:ext cx="360329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První rostliny</a:t>
            </a:r>
            <a:endParaRPr lang="cs-CZ" sz="4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039486"/>
            <a:ext cx="4968552" cy="28469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první život: jen ve vodě - bakterie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atmosféra bez kyslíku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fotosyntéza, rozvoj sinic, vznik řas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produkce kyslíku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vznik ozonové vrstvy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1885900" y="2630443"/>
            <a:ext cx="432048" cy="45087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284458" y="4198362"/>
            <a:ext cx="46449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vhodné prostředí i na souši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odlišné podmínky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změny ve stavbě těla, vznik pletiv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25170" y="2881221"/>
            <a:ext cx="35042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effectLst/>
                <a:latin typeface="Times New Roman" pitchFamily="18" charset="0"/>
                <a:cs typeface="Times New Roman" pitchFamily="18" charset="0"/>
              </a:rPr>
              <a:t>Průřez stromatolitem z ostrova </a:t>
            </a:r>
            <a:r>
              <a:rPr lang="cs-CZ" sz="1600" dirty="0" err="1" smtClean="0">
                <a:effectLst/>
                <a:latin typeface="Times New Roman" pitchFamily="18" charset="0"/>
                <a:cs typeface="Times New Roman" pitchFamily="18" charset="0"/>
              </a:rPr>
              <a:t>Gotland</a:t>
            </a:r>
            <a:r>
              <a:rPr lang="cs-CZ" sz="16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7930" y="5932002"/>
            <a:ext cx="3886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effectLst/>
                <a:latin typeface="Times New Roman" pitchFamily="18" charset="0"/>
                <a:cs typeface="Times New Roman" pitchFamily="18" charset="0"/>
              </a:rPr>
              <a:t>Současné kolonie stromatolitů  na </a:t>
            </a:r>
            <a:r>
              <a:rPr lang="cs-CZ" sz="1600" dirty="0" err="1" smtClean="0">
                <a:effectLst/>
                <a:latin typeface="Times New Roman" pitchFamily="18" charset="0"/>
                <a:cs typeface="Times New Roman" pitchFamily="18" charset="0"/>
              </a:rPr>
              <a:t>Shark</a:t>
            </a:r>
            <a:r>
              <a:rPr lang="cs-CZ" sz="16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effectLst/>
                <a:latin typeface="Times New Roman" pitchFamily="18" charset="0"/>
                <a:cs typeface="Times New Roman" pitchFamily="18" charset="0"/>
              </a:rPr>
              <a:t>Bay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600" dirty="0" smtClean="0">
                <a:effectLst/>
                <a:latin typeface="Times New Roman" pitchFamily="18" charset="0"/>
                <a:cs typeface="Times New Roman" pitchFamily="18" charset="0"/>
              </a:rPr>
              <a:t> západní Austrálii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Šipka dolů 19"/>
          <p:cNvSpPr/>
          <p:nvPr/>
        </p:nvSpPr>
        <p:spPr>
          <a:xfrm>
            <a:off x="5652120" y="5070100"/>
            <a:ext cx="432048" cy="5648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ýbuch 1 1"/>
          <p:cNvSpPr/>
          <p:nvPr/>
        </p:nvSpPr>
        <p:spPr>
          <a:xfrm>
            <a:off x="426607" y="1785768"/>
            <a:ext cx="397626" cy="507835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4932040" y="3382628"/>
            <a:ext cx="432048" cy="5648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396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  <p:bldP spid="20" grpId="0" animBg="1"/>
      <p:bldP spid="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332656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Úkol: zamysli se nad rozdíly mezi vodním a suchozemským prostředím a pokus se formulovat obtíže, kterým musely vzdorovat první rostliny, které vystoupily z vody na souš.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7564" y="1281542"/>
            <a:ext cx="78848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Voda                                                           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Souš</a:t>
            </a:r>
          </a:p>
          <a:p>
            <a:pPr algn="ctr"/>
            <a:endParaRPr lang="cs-CZ" sz="20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voda a minerální látky</a:t>
            </a:r>
          </a:p>
          <a:p>
            <a:pPr 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jsou všude </a:t>
            </a:r>
            <a:r>
              <a:rPr lang="cs-CZ" sz="2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okolo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X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půdě</a:t>
            </a:r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algn="ctr"/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dostatek zdrojů vody </a:t>
            </a:r>
            <a:r>
              <a:rPr lang="cs-CZ" sz="2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X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odpařování 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algn="ctr"/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větší </a:t>
            </a:r>
            <a:r>
              <a:rPr lang="cs-CZ" sz="2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hustota, </a:t>
            </a:r>
            <a:r>
              <a:rPr lang="cs-CZ" sz="2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nadnáší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X               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působení gravitace</a:t>
            </a:r>
          </a:p>
          <a:p>
            <a:pPr 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03784" y="4725144"/>
            <a:ext cx="7308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Potřebovaly oporu uvnitř těla, aby zůstaly vzpřímené.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51620" y="2636912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Potřebovaly specializované části, které by přijímaly a dále rozváděly látky.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57301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Potřebovaly vrstvu, která zabrání odpařování a pomůže regulovat výdej vody.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62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16098" y="260646"/>
            <a:ext cx="189026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Pletiva</a:t>
            </a:r>
            <a:endParaRPr lang="cs-CZ" sz="4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22174" y="1755764"/>
            <a:ext cx="454949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Clr>
                <a:schemeClr val="accent2">
                  <a:lumMod val="75000"/>
                </a:schemeClr>
              </a:buClr>
              <a:buFont typeface="+mj-lt"/>
              <a:buAutoNum type="alphaU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obsahuje zásobní  látky potřebné pro přežití období nepříznivých  podmínek</a:t>
            </a:r>
          </a:p>
          <a:p>
            <a:pPr marL="457200" indent="-457200">
              <a:spcAft>
                <a:spcPts val="600"/>
              </a:spcAft>
              <a:buClr>
                <a:schemeClr val="accent2">
                  <a:lumMod val="75000"/>
                </a:schemeClr>
              </a:buClr>
              <a:buFont typeface="+mj-lt"/>
              <a:buAutoNum type="alphaU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udržuje vzpřímený tvar rostliny, dává jí pevnost</a:t>
            </a:r>
          </a:p>
          <a:p>
            <a:pPr marL="457200" indent="-457200">
              <a:spcAft>
                <a:spcPts val="600"/>
              </a:spcAft>
              <a:buClr>
                <a:schemeClr val="accent2">
                  <a:lumMod val="75000"/>
                </a:schemeClr>
              </a:buClr>
              <a:buFont typeface="+mj-lt"/>
              <a:buAutoNum type="alphaU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zajišťuje vznik nových buněk a tím růst rostliny a jejích částí</a:t>
            </a:r>
          </a:p>
          <a:p>
            <a:pPr marL="457200" indent="-457200">
              <a:spcAft>
                <a:spcPts val="600"/>
              </a:spcAft>
              <a:buClr>
                <a:schemeClr val="accent2">
                  <a:lumMod val="75000"/>
                </a:schemeClr>
              </a:buClr>
              <a:buFont typeface="+mj-lt"/>
              <a:buAutoNum type="alphaU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rozvádí po rostlině vodu s minerálními látkami i látky rostlinou vyrobené</a:t>
            </a:r>
          </a:p>
          <a:p>
            <a:pPr marL="457200" indent="-457200">
              <a:spcAft>
                <a:spcPts val="600"/>
              </a:spcAft>
              <a:buClr>
                <a:schemeClr val="accent2">
                  <a:lumMod val="75000"/>
                </a:schemeClr>
              </a:buClr>
              <a:buFont typeface="+mj-lt"/>
              <a:buAutoNum type="alphaU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chrání rostlinu před vyschnutím, obsahuje průduchy pro výměnu plynů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32156" y="1763458"/>
            <a:ext cx="3672408" cy="3708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Třídění pletiv podle funkce</a:t>
            </a: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24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dělivé           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krycí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vodivé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podpůrné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zásobní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6291" y="4797152"/>
            <a:ext cx="504056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79044" y="2965594"/>
            <a:ext cx="504056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79044" y="3426015"/>
            <a:ext cx="504056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88983" y="3921774"/>
            <a:ext cx="504056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6291" y="4350867"/>
            <a:ext cx="504056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6098" y="1047803"/>
            <a:ext cx="5976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Pletivo</a:t>
            </a:r>
            <a:r>
              <a:rPr lang="cs-CZ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= soubor buněk stejného tvaru a funkce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7448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 animBg="1"/>
      <p:bldP spid="8" grpId="0" animBg="1"/>
      <p:bldP spid="9" grpId="0" animBg="1"/>
      <p:bldP spid="10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55825"/>
            <a:ext cx="189026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Pletiva</a:t>
            </a:r>
            <a:endParaRPr lang="cs-CZ" sz="4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7" y="1030089"/>
            <a:ext cx="489654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Třídění pletiv podle buněčné stěny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parenchym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kolenchym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sklerenchym</a:t>
            </a:r>
          </a:p>
          <a:p>
            <a:pPr marL="800100" lvl="1" indent="-34290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upload.wikimedia.org/wikipedia/commons/thumb/2/21/Rhoeo_Discolor_epidermis.jpg/262px-Rhoeo_Discolor_epiderm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67" y="3933056"/>
            <a:ext cx="2767466" cy="253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d/dc/Collenchim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929054"/>
            <a:ext cx="3381886" cy="253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1/1a/Leitbuendel_zea_may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160" y="908720"/>
            <a:ext cx="3384376" cy="253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0391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70810" y="188640"/>
            <a:ext cx="405476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Stélkaté rostliny</a:t>
            </a:r>
            <a:endParaRPr lang="cs-CZ" sz="4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53822" y="2588705"/>
            <a:ext cx="2348655" cy="2686368"/>
            <a:chOff x="569009" y="1805836"/>
            <a:chExt cx="2348655" cy="2686368"/>
          </a:xfrm>
        </p:grpSpPr>
        <p:pic>
          <p:nvPicPr>
            <p:cNvPr id="2058" name="Picture 10" descr="File:Chlorococcales composite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009" y="2225253"/>
              <a:ext cx="2314575" cy="2266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573294" y="1805836"/>
              <a:ext cx="234437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Mikroskopické řasy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497938" y="2647406"/>
            <a:ext cx="2376264" cy="3898739"/>
            <a:chOff x="3570395" y="1805836"/>
            <a:chExt cx="2376264" cy="4008192"/>
          </a:xfrm>
        </p:grpSpPr>
        <p:pic>
          <p:nvPicPr>
            <p:cNvPr id="2056" name="Picture 8" descr="http://upload.wikimedia.org/wikipedia/commons/thumb/c/cf/CharaFragilis.jpg/328px-CharaFragilis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582"/>
            <a:stretch/>
          </p:blipFill>
          <p:spPr bwMode="auto">
            <a:xfrm>
              <a:off x="3628682" y="2204865"/>
              <a:ext cx="2259690" cy="36091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3570395" y="1805836"/>
              <a:ext cx="23762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Makroskopické řasy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281627" y="2619517"/>
            <a:ext cx="1572915" cy="3926628"/>
            <a:chOff x="6720570" y="1804754"/>
            <a:chExt cx="1572915" cy="3926628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780" r="37566"/>
            <a:stretch/>
          </p:blipFill>
          <p:spPr>
            <a:xfrm>
              <a:off x="7020272" y="2204863"/>
              <a:ext cx="1137598" cy="3526519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6720570" y="1804754"/>
              <a:ext cx="157291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Mechorosty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549537" y="989951"/>
            <a:ext cx="791089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Stélka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jednoduché rostlinné tělo </a:t>
            </a:r>
          </a:p>
          <a:p>
            <a:pPr marL="342900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většinou bez rozlišených orgánů a specializovaných pletiv</a:t>
            </a:r>
          </a:p>
          <a:p>
            <a:pPr marL="342900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jednobuněčné i mnohobuněčné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16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0214" y="226876"/>
            <a:ext cx="449514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Rostliny s orgány</a:t>
            </a:r>
            <a:endParaRPr lang="cs-CZ" sz="4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32" t="15556" r="20252"/>
          <a:stretch/>
        </p:blipFill>
        <p:spPr>
          <a:xfrm>
            <a:off x="3275856" y="2141129"/>
            <a:ext cx="2593062" cy="443601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1143359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Popiš části rostliny na obrázku: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5580112" y="5551235"/>
            <a:ext cx="1512168" cy="364042"/>
          </a:xfrm>
          <a:prstGeom prst="borderCallout1">
            <a:avLst/>
          </a:prstGeom>
          <a:solidFill>
            <a:schemeClr val="accent1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kořen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5580112" y="4581127"/>
            <a:ext cx="1512168" cy="324036"/>
          </a:xfrm>
          <a:prstGeom prst="borderCallout1">
            <a:avLst>
              <a:gd name="adj1" fmla="val 18750"/>
              <a:gd name="adj2" fmla="val -8333"/>
              <a:gd name="adj3" fmla="val 125136"/>
              <a:gd name="adj4" fmla="val -43748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stonek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5580112" y="3654132"/>
            <a:ext cx="1512168" cy="288032"/>
          </a:xfrm>
          <a:prstGeom prst="borderCallout1">
            <a:avLst>
              <a:gd name="adj1" fmla="val 18750"/>
              <a:gd name="adj2" fmla="val -8333"/>
              <a:gd name="adj3" fmla="val 112499"/>
              <a:gd name="adj4" fmla="val -29308"/>
            </a:avLst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list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1979712" y="2854653"/>
            <a:ext cx="1296144" cy="350451"/>
          </a:xfrm>
          <a:prstGeom prst="borderCallout1">
            <a:avLst>
              <a:gd name="adj1" fmla="val 71819"/>
              <a:gd name="adj2" fmla="val 109240"/>
              <a:gd name="adj3" fmla="val 29106"/>
              <a:gd name="adj4" fmla="val 130807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květ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Čárový popisek 1 9"/>
          <p:cNvSpPr/>
          <p:nvPr/>
        </p:nvSpPr>
        <p:spPr>
          <a:xfrm>
            <a:off x="1979712" y="2141129"/>
            <a:ext cx="1296144" cy="362416"/>
          </a:xfrm>
          <a:prstGeom prst="borderCallout1">
            <a:avLst>
              <a:gd name="adj1" fmla="val 56756"/>
              <a:gd name="adj2" fmla="val 108365"/>
              <a:gd name="adj3" fmla="val 113881"/>
              <a:gd name="adj4" fmla="val 153568"/>
            </a:avLst>
          </a:prstGeom>
          <a:solidFill>
            <a:srgbClr val="FF9999"/>
          </a:solidFill>
          <a:ln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plod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Pravá složená závorka 8"/>
          <p:cNvSpPr/>
          <p:nvPr/>
        </p:nvSpPr>
        <p:spPr>
          <a:xfrm>
            <a:off x="7092280" y="3501008"/>
            <a:ext cx="396044" cy="2520280"/>
          </a:xfrm>
          <a:prstGeom prst="rightBrace">
            <a:avLst>
              <a:gd name="adj1" fmla="val 19505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Levá složená závorka 10"/>
          <p:cNvSpPr/>
          <p:nvPr/>
        </p:nvSpPr>
        <p:spPr>
          <a:xfrm>
            <a:off x="1740332" y="2023656"/>
            <a:ext cx="241229" cy="129614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488324" y="4345649"/>
            <a:ext cx="16556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vegetativní orgány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0954" y="2256229"/>
            <a:ext cx="1619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generativní orgány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462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2"/>
              </a:rPr>
              <a:t>http://upload.wikimedia.org/wikipedia/commons/thumb/1/1b/Stromatolites_in_Sharkbay.jpg/320px-Stromatolites_in_Sharkbay.jpg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http://upload.wikimedia.org/wikipedia/commons/thumb/1/14/Gotland_stromatolith_hg.jpg/320px-Gotland_stromatolith_hg.jpg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upload.wikimedia.org/wikipedia/commons/thumb/2/21/Rhoeo_Discolor_epidermis.jpg/262px-Rhoeo_Discolor_epidermis.jpg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upload.wikimedia.org/wikipedia/commons/d/dc/Collenchima.jpg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upload.wikimedia.org/wikipedia/commons/1/1a/Leitbuendel_zea_mays.jpg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upload.wikimedia.org/wikipedia/commons/b/b5/Chlorococcales_composite.jpg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cs.wikipedia.org/wiki/Soubor:CharaFragilis.jpg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http://commons.wikimedia.org/wiki/File:Aliens_are_watching_us!.</a:t>
            </a:r>
            <a:r>
              <a:rPr lang="cs-CZ" sz="1400" dirty="0" smtClean="0">
                <a:hlinkClick r:id="rId9"/>
              </a:rPr>
              <a:t>jpg?uselang=cs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/>
              <a:t>ČABRADOVÁ, Věra. </a:t>
            </a:r>
            <a:r>
              <a:rPr lang="cs-CZ" sz="1400" i="1" dirty="0"/>
              <a:t>Přírodopis 7, učebnice pro základní školy a víceletá gymnázia</a:t>
            </a:r>
            <a:r>
              <a:rPr lang="cs-CZ" sz="1400" dirty="0"/>
              <a:t>. 1. vyd. Plzeň: Fraus, 2005, 120 s. ISBN 80-7238-424-4. 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48697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425</TotalTime>
  <Words>418</Words>
  <Application>Microsoft Office PowerPoint</Application>
  <PresentationFormat>Předvádění na obrazovce (4:3)</PresentationFormat>
  <Paragraphs>111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maskova</dc:creator>
  <cp:lastModifiedBy>User</cp:lastModifiedBy>
  <cp:revision>35</cp:revision>
  <dcterms:created xsi:type="dcterms:W3CDTF">2012-10-20T17:18:22Z</dcterms:created>
  <dcterms:modified xsi:type="dcterms:W3CDTF">2013-04-17T13:28:22Z</dcterms:modified>
</cp:coreProperties>
</file>