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69" r:id="rId4"/>
    <p:sldId id="256" r:id="rId5"/>
    <p:sldId id="267" r:id="rId6"/>
    <p:sldId id="266" r:id="rId7"/>
    <p:sldId id="257" r:id="rId8"/>
    <p:sldId id="258" r:id="rId9"/>
    <p:sldId id="259" r:id="rId10"/>
    <p:sldId id="260" r:id="rId11"/>
    <p:sldId id="263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CA2EA-D6E3-4058-979A-A14B4C053BF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8D32C-BBF7-44EE-B02F-263EF2C72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CA2EA-D6E3-4058-979A-A14B4C053BF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8D32C-BBF7-44EE-B02F-263EF2C72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CA2EA-D6E3-4058-979A-A14B4C053BF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8D32C-BBF7-44EE-B02F-263EF2C72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CA2EA-D6E3-4058-979A-A14B4C053BF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8D32C-BBF7-44EE-B02F-263EF2C72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CA2EA-D6E3-4058-979A-A14B4C053BF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8D32C-BBF7-44EE-B02F-263EF2C72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CA2EA-D6E3-4058-979A-A14B4C053BF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8D32C-BBF7-44EE-B02F-263EF2C72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CA2EA-D6E3-4058-979A-A14B4C053BF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8D32C-BBF7-44EE-B02F-263EF2C72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CA2EA-D6E3-4058-979A-A14B4C053BF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8D32C-BBF7-44EE-B02F-263EF2C72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CA2EA-D6E3-4058-979A-A14B4C053BF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8D32C-BBF7-44EE-B02F-263EF2C72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CA2EA-D6E3-4058-979A-A14B4C053BF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8D32C-BBF7-44EE-B02F-263EF2C72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CA2EA-D6E3-4058-979A-A14B4C053BF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8D32C-BBF7-44EE-B02F-263EF2C72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8CA2EA-D6E3-4058-979A-A14B4C053BFE}" type="datetimeFigureOut">
              <a:rPr lang="cs-CZ" smtClean="0"/>
              <a:pPr/>
              <a:t>12.4.2013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8D32C-BBF7-44EE-B02F-263EF2C72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>
            <a:spLocks noGrp="1"/>
          </p:cNvSpPr>
          <p:nvPr/>
        </p:nvSpPr>
        <p:spPr>
          <a:xfrm>
            <a:off x="1691680" y="5290069"/>
            <a:ext cx="5400600" cy="1080120"/>
          </a:xfrm>
          <a:prstGeom prst="rect">
            <a:avLst/>
          </a:prstGeom>
        </p:spPr>
        <p:txBody>
          <a:bodyPr vert="horz" lIns="45720" tIns="0" rIns="45720" bIns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1"/>
          <p:cNvSpPr txBox="1"/>
          <p:nvPr/>
        </p:nvSpPr>
        <p:spPr>
          <a:xfrm>
            <a:off x="0" y="0"/>
            <a:ext cx="896448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Arial Black" pitchFamily="34" charset="0"/>
              </a:rPr>
              <a:t>Název školy: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Speciální základní škola, Louny, Poděbradova 640, příspěvková organizace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Autor :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Mgr. Venuše Nováková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Název materiálu: 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VY</a:t>
            </a:r>
            <a:r>
              <a:rPr lang="cs-CZ" sz="240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_ </a:t>
            </a:r>
            <a:r>
              <a:rPr lang="cs-CZ" sz="240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32_INOVACE_06_II.JZ_ČTENÍHŠ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_ Podzimní kalendář</a:t>
            </a:r>
          </a:p>
          <a:p>
            <a:endParaRPr lang="cs-CZ" sz="2400" dirty="0" smtClean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Téma: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Kalendář - podzimní měsíce,</a:t>
            </a:r>
          </a:p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čtení s porozumění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Název sady: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Arial Black" pitchFamily="34" charset="0"/>
              </a:rPr>
              <a:t> II. Čtení – HŠ</a:t>
            </a:r>
          </a:p>
          <a:p>
            <a:r>
              <a:rPr lang="cs-CZ" sz="2400" dirty="0"/>
              <a:t>Číslo projektu:  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CZ.1.07/1.4.00/21.3407</a:t>
            </a:r>
          </a:p>
          <a:p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589240"/>
            <a:ext cx="5410200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48680"/>
            <a:ext cx="7740860" cy="43396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Anotace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>
                <a:latin typeface="Arial Black" pitchFamily="34" charset="0"/>
              </a:rPr>
              <a:t>Materiál je určený pro žáky 7. ročníku speciální třídy, pro výuku českého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>
                <a:latin typeface="Arial Black" pitchFamily="34" charset="0"/>
              </a:rPr>
              <a:t>Prezentace na interaktivní tabuli.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>
                <a:latin typeface="Arial Black" pitchFamily="34" charset="0"/>
              </a:rPr>
              <a:t>První část prezentace je určena k výkladu nového učiva čtení s porozuměním, čtení měsíců s obrázky a doplňováním písmenek do slov, vytleskávání slabik.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>
                <a:latin typeface="Arial Black" pitchFamily="34" charset="0"/>
              </a:rPr>
              <a:t> Inovace: Interaktivní způsob učení.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>
                <a:latin typeface="Arial Black" pitchFamily="34" charset="0"/>
              </a:rPr>
              <a:t>Metodické pokyny: Žáci na základě vhodně zvolených otázek společně s učitelem si procvičují a prohlubují znalosti z časových údajů- (měsíce), odpovídají na otázky vyplněním pracovního listu.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 smtClean="0">
              <a:latin typeface="Arial Blac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352928" cy="2123658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latin typeface="Arial Black" pitchFamily="34" charset="0"/>
              </a:rPr>
              <a:t>PODZIMNÍ KALENDÁŘ</a:t>
            </a:r>
            <a:endParaRPr lang="cs-CZ" sz="6600" b="1" dirty="0">
              <a:latin typeface="Arial Black" pitchFamily="34" charset="0"/>
            </a:endParaRPr>
          </a:p>
        </p:txBody>
      </p:sp>
      <p:pic>
        <p:nvPicPr>
          <p:cNvPr id="1026" name="Picture 2" descr="C:\Users\Nováková Venuše\AppData\Local\Microsoft\Windows\Temporary Internet Files\Content.IE5\K64L0Y4Z\MP9004482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924944"/>
            <a:ext cx="2987824" cy="1986024"/>
          </a:xfrm>
          <a:prstGeom prst="rect">
            <a:avLst/>
          </a:prstGeom>
          <a:noFill/>
        </p:spPr>
      </p:pic>
      <p:pic>
        <p:nvPicPr>
          <p:cNvPr id="1027" name="Picture 3" descr="C:\Users\Nováková Venuše\AppData\Local\Microsoft\Windows\Temporary Internet Files\Content.IE5\L1VPI40E\MP90043085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573016"/>
            <a:ext cx="3197790" cy="23458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95535" y="692696"/>
          <a:ext cx="8208912" cy="54006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736304"/>
                <a:gridCol w="2736304"/>
                <a:gridCol w="2736304"/>
              </a:tblGrid>
              <a:tr h="184820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DC9B4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DC9B44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DC9B44"/>
                    </a:solidFill>
                  </a:tcPr>
                </a:tc>
              </a:tr>
              <a:tr h="177619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177619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83568" y="1124744"/>
            <a:ext cx="2088232" cy="1200329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 Black" pitchFamily="34" charset="0"/>
              </a:rPr>
              <a:t>9.</a:t>
            </a:r>
          </a:p>
          <a:p>
            <a:r>
              <a:rPr lang="cs-CZ" sz="3600" b="1" dirty="0" smtClean="0">
                <a:latin typeface="Arial Black" pitchFamily="34" charset="0"/>
              </a:rPr>
              <a:t>ZÁŘÍ</a:t>
            </a:r>
            <a:endParaRPr lang="cs-CZ" sz="3600" b="1" dirty="0">
              <a:latin typeface="Arial Black" pitchFamily="34" charset="0"/>
            </a:endParaRPr>
          </a:p>
        </p:txBody>
      </p:sp>
      <p:pic>
        <p:nvPicPr>
          <p:cNvPr id="4098" name="Picture 2" descr="C:\Users\Nováková Venuše\AppData\Local\Microsoft\Windows\Temporary Internet Files\Content.IE5\A6IZAP4G\MC9002373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492896"/>
            <a:ext cx="2449792" cy="172819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084168" y="1196752"/>
            <a:ext cx="2160240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Arial Black" pitchFamily="34" charset="0"/>
              </a:rPr>
              <a:t>ŠKOLA</a:t>
            </a:r>
            <a:endParaRPr lang="cs-CZ" sz="3600" b="1" dirty="0">
              <a:latin typeface="Arial Black" pitchFamily="34" charset="0"/>
            </a:endParaRPr>
          </a:p>
        </p:txBody>
      </p:sp>
      <p:pic>
        <p:nvPicPr>
          <p:cNvPr id="6" name="Picture 3" descr="C:\Users\Nováková Venuše\AppData\Local\Microsoft\Windows\Temporary Internet Files\Content.IE5\A6IZAP4G\MC9004398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52320" y="1844824"/>
            <a:ext cx="1145101" cy="72007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39552" y="2852936"/>
            <a:ext cx="2520280" cy="1138773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 Black" pitchFamily="34" charset="0"/>
              </a:rPr>
              <a:t>10.</a:t>
            </a:r>
            <a:endParaRPr lang="cs-CZ" sz="3200" b="1" dirty="0" smtClean="0">
              <a:latin typeface="Arial Black" pitchFamily="34" charset="0"/>
            </a:endParaRPr>
          </a:p>
          <a:p>
            <a:r>
              <a:rPr lang="cs-CZ" sz="3200" b="1" dirty="0" smtClean="0">
                <a:latin typeface="Arial Black" pitchFamily="34" charset="0"/>
              </a:rPr>
              <a:t>ŘÍJEN</a:t>
            </a:r>
            <a:endParaRPr lang="cs-CZ" sz="3200" b="1" dirty="0">
              <a:latin typeface="Arial Black" pitchFamily="34" charset="0"/>
            </a:endParaRPr>
          </a:p>
        </p:txBody>
      </p:sp>
      <p:pic>
        <p:nvPicPr>
          <p:cNvPr id="4099" name="Picture 3" descr="C:\Users\Nováková Venuše\AppData\Local\Microsoft\Windows\Temporary Internet Files\Content.IE5\FUSYKPF3\MP90041177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4437112"/>
            <a:ext cx="1944216" cy="1584176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084168" y="2780928"/>
            <a:ext cx="2160240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Arial Black" pitchFamily="34" charset="0"/>
              </a:rPr>
              <a:t>DRAK</a:t>
            </a:r>
            <a:endParaRPr lang="cs-CZ" sz="3600" b="1" dirty="0">
              <a:latin typeface="Arial Black" pitchFamily="34" charset="0"/>
            </a:endParaRPr>
          </a:p>
        </p:txBody>
      </p:sp>
      <p:pic>
        <p:nvPicPr>
          <p:cNvPr id="10" name="Picture 3" descr="C:\Users\Nováková Venuše\AppData\Local\Microsoft\Windows\Temporary Internet Files\Content.IE5\A6IZAP4G\MC9004398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3501008"/>
            <a:ext cx="1145101" cy="720079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67544" y="4581128"/>
            <a:ext cx="2664296" cy="1138773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Arial Black" pitchFamily="34" charset="0"/>
              </a:rPr>
              <a:t>11. </a:t>
            </a:r>
            <a:r>
              <a:rPr lang="cs-CZ" sz="3200" b="1" dirty="0" smtClean="0">
                <a:latin typeface="Arial Black" pitchFamily="34" charset="0"/>
              </a:rPr>
              <a:t>LISTOPAD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4509120"/>
            <a:ext cx="2232248" cy="646331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Arial Black" pitchFamily="34" charset="0"/>
              </a:rPr>
              <a:t>LISTY</a:t>
            </a:r>
            <a:endParaRPr lang="cs-CZ" sz="3600" b="1" dirty="0">
              <a:latin typeface="Arial Black" pitchFamily="34" charset="0"/>
            </a:endParaRPr>
          </a:p>
        </p:txBody>
      </p:sp>
      <p:pic>
        <p:nvPicPr>
          <p:cNvPr id="14" name="Picture 3" descr="C:\Users\Nováková Venuše\AppData\Local\Microsoft\Windows\Temporary Internet Files\Content.IE5\A6IZAP4G\MC9004398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5301208"/>
            <a:ext cx="1145101" cy="720079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1475656" y="188640"/>
            <a:ext cx="6048672" cy="46166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KALENDÁŘ- MĚSÍCE   ČTI!</a:t>
            </a:r>
            <a:endParaRPr lang="cs-CZ" sz="2400" b="1" dirty="0">
              <a:latin typeface="Arial Black" pitchFamily="34" charset="0"/>
            </a:endParaRPr>
          </a:p>
        </p:txBody>
      </p:sp>
      <p:pic>
        <p:nvPicPr>
          <p:cNvPr id="16" name="Picture 4" descr="C:\Users\Nováková Venuše\AppData\Local\Microsoft\Windows\Temporary Internet Files\Content.IE5\A6IZAP4G\MC90002998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1124744"/>
            <a:ext cx="1628546" cy="116037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8" name="TextovéPole 17"/>
          <p:cNvSpPr txBox="1"/>
          <p:nvPr/>
        </p:nvSpPr>
        <p:spPr>
          <a:xfrm>
            <a:off x="3491880" y="76470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ŠKOLA</a:t>
            </a:r>
            <a:endParaRPr lang="cs-CZ" sz="2400" b="1" dirty="0"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9" grpId="0" animBg="1"/>
      <p:bldP spid="11" grpId="0" animBg="1"/>
      <p:bldP spid="13" grpId="0" animBg="1"/>
      <p:bldP spid="15" grpId="0" animBg="1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836712"/>
            <a:ext cx="66247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 Black" pitchFamily="34" charset="0"/>
              </a:rPr>
              <a:t> V ZÁŘÍ VE ŠKOLE BUDEM</a:t>
            </a:r>
            <a:endParaRPr lang="cs-CZ" sz="5400" b="1" dirty="0">
              <a:latin typeface="Arial Black" pitchFamily="34" charset="0"/>
            </a:endParaRPr>
          </a:p>
        </p:txBody>
      </p:sp>
      <p:pic>
        <p:nvPicPr>
          <p:cNvPr id="3" name="Picture 4" descr="C:\Users\Nováková Venuše\AppData\Local\Microsoft\Windows\Temporary Internet Files\Content.IE5\A6IZAP4G\MC9000299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04664"/>
            <a:ext cx="1628546" cy="116037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" name="Picture 4" descr="C:\Users\Nováková Venuše\AppData\Local\Microsoft\Windows\Temporary Internet Files\Content.IE5\A6IZAP4G\MC9000299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573016"/>
            <a:ext cx="1628546" cy="116037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5" name="Picture 4" descr="C:\Users\Nováková Venuše\AppData\Local\Microsoft\Windows\Temporary Internet Files\Content.IE5\A6IZAP4G\MC9000299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780928"/>
            <a:ext cx="3960440" cy="35283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4716016" y="2996952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 Black" pitchFamily="34" charset="0"/>
              </a:rPr>
              <a:t>ŠKOLA</a:t>
            </a:r>
            <a:endParaRPr lang="cs-CZ" sz="3200" b="1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256490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ŠKOLA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16216" y="18864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ŠKOLA</a:t>
            </a:r>
            <a:endParaRPr lang="cs-CZ" sz="2400" b="1" dirty="0"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404664"/>
            <a:ext cx="5616624" cy="1200329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Arial Black" pitchFamily="34" charset="0"/>
              </a:rPr>
              <a:t> DOPLŇ!</a:t>
            </a:r>
          </a:p>
          <a:p>
            <a:pPr algn="ctr"/>
            <a:r>
              <a:rPr lang="cs-CZ" sz="3600" b="1" dirty="0" smtClean="0">
                <a:latin typeface="Arial Black" pitchFamily="34" charset="0"/>
              </a:rPr>
              <a:t>9. PODZIMNÍ MĚSÍC</a:t>
            </a:r>
            <a:endParaRPr lang="cs-CZ" sz="3600" b="1" dirty="0">
              <a:latin typeface="Arial Black" pitchFamily="34" charset="0"/>
            </a:endParaRPr>
          </a:p>
        </p:txBody>
      </p:sp>
      <p:pic>
        <p:nvPicPr>
          <p:cNvPr id="3" name="Picture 4" descr="C:\Users\Nováková Venuše\AppData\Local\Microsoft\Windows\Temporary Internet Files\Content.IE5\A6IZAP4G\MC9000299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836712"/>
            <a:ext cx="1628546" cy="116037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" name="Picture 4" descr="C:\Users\Nováková Venuše\AppData\Local\Microsoft\Windows\Temporary Internet Files\Content.IE5\A6IZAP4G\MC9000299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556792"/>
            <a:ext cx="1628546" cy="116037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179512" y="126876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ŠKOLA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64288" y="54868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ŠKOLA</a:t>
            </a:r>
            <a:endParaRPr lang="cs-CZ" sz="2400" b="1" dirty="0">
              <a:latin typeface="Arial Black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23528" y="2708920"/>
          <a:ext cx="8064896" cy="2088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2016224"/>
                <a:gridCol w="2016224"/>
                <a:gridCol w="2016224"/>
              </a:tblGrid>
              <a:tr h="20882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899592" y="5301208"/>
            <a:ext cx="936104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latin typeface="Arial Black" pitchFamily="34" charset="0"/>
              </a:rPr>
              <a:t>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076056" y="5229200"/>
            <a:ext cx="936104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atin typeface="Arial Black" pitchFamily="34" charset="0"/>
              </a:rPr>
              <a:t>Z</a:t>
            </a:r>
            <a:endParaRPr lang="cs-CZ" sz="5400" b="1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71800" y="5301208"/>
            <a:ext cx="936104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latin typeface="Arial Black" pitchFamily="34" charset="0"/>
              </a:rPr>
              <a:t>Ř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020272" y="5157192"/>
            <a:ext cx="936104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latin typeface="Arial Black" pitchFamily="34" charset="0"/>
              </a:rPr>
              <a:t>Á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7257 -0.2833 " pathEditMode="relative" ptsTypes="AA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5677 -0.27266 " pathEditMode="relative" ptsTypes="AA">
                                      <p:cBhvr>
                                        <p:cTn id="5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3628 -0.2833 " pathEditMode="relative" ptsTypes="AA">
                                      <p:cBhvr>
                                        <p:cTn id="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66146 -0.2833 " pathEditMode="relative" ptsTypes="AA">
                                      <p:cBhvr>
                                        <p:cTn id="6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280920" cy="1754326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atin typeface="Arial Black" pitchFamily="34" charset="0"/>
              </a:rPr>
              <a:t> V ŘÍJNU LÉTAT</a:t>
            </a:r>
          </a:p>
          <a:p>
            <a:pPr algn="ctr"/>
            <a:r>
              <a:rPr lang="cs-CZ" sz="5400" b="1" dirty="0" smtClean="0">
                <a:latin typeface="Arial Black" pitchFamily="34" charset="0"/>
              </a:rPr>
              <a:t> S DRAKEM BUDEM</a:t>
            </a:r>
            <a:endParaRPr lang="cs-CZ" sz="5400" b="1" dirty="0">
              <a:latin typeface="Arial Black" pitchFamily="34" charset="0"/>
            </a:endParaRPr>
          </a:p>
        </p:txBody>
      </p:sp>
      <p:pic>
        <p:nvPicPr>
          <p:cNvPr id="3" name="Picture 2" descr="C:\Users\Nováková Venuše\AppData\Local\Microsoft\Windows\Temporary Internet Files\Content.IE5\A6IZAP4G\MC9002373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060848"/>
            <a:ext cx="2449792" cy="1728191"/>
          </a:xfrm>
          <a:prstGeom prst="rect">
            <a:avLst/>
          </a:prstGeom>
          <a:noFill/>
        </p:spPr>
      </p:pic>
      <p:pic>
        <p:nvPicPr>
          <p:cNvPr id="1026" name="Picture 2" descr="C:\Users\Nováková Venuše\AppData\Local\Microsoft\Windows\Temporary Internet Files\Content.IE5\QWGJTPTX\MC9002905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56352" y="2348880"/>
            <a:ext cx="1887648" cy="2006851"/>
          </a:xfrm>
          <a:prstGeom prst="rect">
            <a:avLst/>
          </a:prstGeom>
          <a:noFill/>
        </p:spPr>
      </p:pic>
      <p:pic>
        <p:nvPicPr>
          <p:cNvPr id="1027" name="Picture 3" descr="C:\Users\Nováková Venuše\AppData\Local\Microsoft\Windows\Temporary Internet Files\Content.IE5\FUSYKPF3\MC90035200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3573016"/>
            <a:ext cx="1810693" cy="1708087"/>
          </a:xfrm>
          <a:prstGeom prst="rect">
            <a:avLst/>
          </a:prstGeom>
          <a:noFill/>
        </p:spPr>
      </p:pic>
      <p:pic>
        <p:nvPicPr>
          <p:cNvPr id="1028" name="Picture 4" descr="C:\Users\Nováková Venuše\AppData\Local\Microsoft\Windows\Temporary Internet Files\Content.IE5\QWGJTPTX\MC90040805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3284984"/>
            <a:ext cx="1704975" cy="1835150"/>
          </a:xfrm>
          <a:prstGeom prst="rect">
            <a:avLst/>
          </a:prstGeom>
          <a:noFill/>
        </p:spPr>
      </p:pic>
      <p:pic>
        <p:nvPicPr>
          <p:cNvPr id="1029" name="Picture 5" descr="C:\Users\Nováková Venuše\AppData\Local\Microsoft\Windows\Temporary Internet Files\Content.IE5\FUSYKPF3\MC90023213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2500265"/>
            <a:ext cx="3096344" cy="3088975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404664"/>
            <a:ext cx="5616624" cy="120032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Arial Black" pitchFamily="34" charset="0"/>
              </a:rPr>
              <a:t> DOPLŇ!</a:t>
            </a:r>
          </a:p>
          <a:p>
            <a:pPr algn="ctr"/>
            <a:r>
              <a:rPr lang="cs-CZ" sz="3600" b="1" dirty="0" smtClean="0">
                <a:latin typeface="Arial Black" pitchFamily="34" charset="0"/>
              </a:rPr>
              <a:t>10. PODZIMNÍ  MĚSÍC</a:t>
            </a:r>
            <a:endParaRPr lang="cs-CZ" sz="3600" b="1" dirty="0">
              <a:latin typeface="Arial Black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2060848"/>
          <a:ext cx="6288360" cy="26642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57672"/>
                <a:gridCol w="1257672"/>
                <a:gridCol w="1257672"/>
                <a:gridCol w="1257672"/>
                <a:gridCol w="1257672"/>
              </a:tblGrid>
              <a:tr h="26642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827584" y="5445224"/>
            <a:ext cx="792088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 Black" pitchFamily="34" charset="0"/>
              </a:rPr>
              <a:t>N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580112" y="5733256"/>
            <a:ext cx="720080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latin typeface="Arial Black" pitchFamily="34" charset="0"/>
              </a:rPr>
              <a:t>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987824" y="5373216"/>
            <a:ext cx="720080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 Black" pitchFamily="34" charset="0"/>
              </a:rPr>
              <a:t>E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716016" y="5445224"/>
            <a:ext cx="720080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 Black" pitchFamily="34" charset="0"/>
              </a:rPr>
              <a:t>J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876256" y="5157192"/>
            <a:ext cx="792088" cy="936104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 Black" pitchFamily="34" charset="0"/>
              </a:rPr>
              <a:t>Ř</a:t>
            </a:r>
            <a:endParaRPr lang="cs-CZ" sz="5400" b="1" dirty="0">
              <a:latin typeface="Arial Black" pitchFamily="34" charset="0"/>
            </a:endParaRPr>
          </a:p>
        </p:txBody>
      </p:sp>
      <p:pic>
        <p:nvPicPr>
          <p:cNvPr id="11" name="Picture 2" descr="C:\Users\Nováková Venuše\AppData\Local\Microsoft\Windows\Temporary Internet Files\Content.IE5\A6IZAP4G\MC9002373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620688"/>
            <a:ext cx="2449792" cy="1728191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63004 -0.33557 " pathEditMode="relative" ptsTypes="AA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3871 -0.40911 " pathEditMode="relative" ptsTypes="AA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11042 -0.36702 " pathEditMode="relative" ptsTypes="AA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2048 -0.35661 " pathEditMode="relative" ptsTypes="AA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59844 -0.36702 " pathEditMode="relative" ptsTypes="AA">
                                      <p:cBhvr>
                                        <p:cTn id="5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280920" cy="1754326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atin typeface="Arial Black" pitchFamily="34" charset="0"/>
              </a:rPr>
              <a:t> V LISTOPADU OPADÁVAT BUDEM</a:t>
            </a:r>
            <a:endParaRPr lang="cs-CZ" sz="5400" b="1" dirty="0">
              <a:latin typeface="Arial Black" pitchFamily="34" charset="0"/>
            </a:endParaRPr>
          </a:p>
        </p:txBody>
      </p:sp>
      <p:pic>
        <p:nvPicPr>
          <p:cNvPr id="3" name="Picture 3" descr="C:\Users\Nováková Venuše\AppData\Local\Microsoft\Windows\Temporary Internet Files\Content.IE5\FUSYKPF3\MP9004117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19" y="2204864"/>
            <a:ext cx="2827951" cy="2304256"/>
          </a:xfrm>
          <a:prstGeom prst="rect">
            <a:avLst/>
          </a:prstGeom>
          <a:noFill/>
        </p:spPr>
      </p:pic>
      <p:pic>
        <p:nvPicPr>
          <p:cNvPr id="4" name="Picture 3" descr="C:\Users\Nováková Venuše\AppData\Local\Microsoft\Windows\Temporary Internet Files\Content.IE5\FUSYKPF3\MP9004117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276872"/>
            <a:ext cx="2736304" cy="2304256"/>
          </a:xfrm>
          <a:prstGeom prst="rect">
            <a:avLst/>
          </a:prstGeom>
          <a:noFill/>
        </p:spPr>
      </p:pic>
      <p:pic>
        <p:nvPicPr>
          <p:cNvPr id="2050" name="Picture 2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0"/>
            <a:ext cx="1806854" cy="1578254"/>
          </a:xfrm>
          <a:prstGeom prst="rect">
            <a:avLst/>
          </a:prstGeom>
          <a:noFill/>
        </p:spPr>
      </p:pic>
      <p:pic>
        <p:nvPicPr>
          <p:cNvPr id="2051" name="Picture 3" descr="C:\Users\Nováková Venuše\AppData\Local\Microsoft\Windows\Temporary Internet Files\Content.IE5\DKAU74FA\MP90043082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2708920"/>
            <a:ext cx="1484784" cy="1484784"/>
          </a:xfrm>
          <a:prstGeom prst="rect">
            <a:avLst/>
          </a:prstGeom>
          <a:noFill/>
        </p:spPr>
      </p:pic>
      <p:pic>
        <p:nvPicPr>
          <p:cNvPr id="2052" name="Picture 4" descr="C:\Users\Nováková Venuše\AppData\Local\Microsoft\Windows\Temporary Internet Files\Content.IE5\A6IZAP4G\MC9000894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4653136"/>
            <a:ext cx="1820570" cy="1589227"/>
          </a:xfrm>
          <a:prstGeom prst="rect">
            <a:avLst/>
          </a:prstGeom>
          <a:noFill/>
        </p:spPr>
      </p:pic>
      <p:pic>
        <p:nvPicPr>
          <p:cNvPr id="2053" name="Picture 5" descr="C:\Users\Nováková Venuše\AppData\Local\Microsoft\Windows\Temporary Internet Files\Content.IE5\QWGJTPTX\MC90008945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4797152"/>
            <a:ext cx="1814170" cy="1732788"/>
          </a:xfrm>
          <a:prstGeom prst="rect">
            <a:avLst/>
          </a:prstGeom>
          <a:noFill/>
        </p:spPr>
      </p:pic>
      <p:pic>
        <p:nvPicPr>
          <p:cNvPr id="2054" name="Picture 6" descr="C:\Users\Nováková Venuše\AppData\Local\Microsoft\Windows\Temporary Internet Files\Content.IE5\FUSYKPF3\MC90023244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3568" y="4725144"/>
            <a:ext cx="1788059" cy="186803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04664"/>
            <a:ext cx="5616624" cy="120032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Arial Black" pitchFamily="34" charset="0"/>
              </a:rPr>
              <a:t> DOPLŇ!</a:t>
            </a:r>
          </a:p>
          <a:p>
            <a:pPr algn="ctr"/>
            <a:r>
              <a:rPr lang="cs-CZ" sz="3600" b="1" dirty="0" smtClean="0">
                <a:latin typeface="Arial Black" pitchFamily="34" charset="0"/>
              </a:rPr>
              <a:t>11.PODZIMNÍ  MĚSÍC</a:t>
            </a:r>
            <a:endParaRPr lang="cs-CZ" sz="3600" b="1" dirty="0">
              <a:latin typeface="Arial Black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23528" y="2060848"/>
          <a:ext cx="8496944" cy="23762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62118"/>
                <a:gridCol w="1062118"/>
                <a:gridCol w="1062118"/>
                <a:gridCol w="1062118"/>
                <a:gridCol w="1062118"/>
                <a:gridCol w="1062118"/>
                <a:gridCol w="1062118"/>
                <a:gridCol w="1062118"/>
              </a:tblGrid>
              <a:tr h="23762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3" descr="C:\Users\Nováková Venuše\AppData\Local\Microsoft\Windows\Temporary Internet Files\Content.IE5\FUSYKPF3\MP9004117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742" y="548680"/>
            <a:ext cx="2339258" cy="1484784"/>
          </a:xfrm>
          <a:prstGeom prst="rect">
            <a:avLst/>
          </a:prstGeom>
          <a:noFill/>
        </p:spPr>
      </p:pic>
      <p:pic>
        <p:nvPicPr>
          <p:cNvPr id="5" name="Picture 3" descr="C:\Users\Nováková Venuše\AppData\Local\Microsoft\Windows\Temporary Internet Files\Content.IE5\FUSYKPF3\MP90041177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403648" cy="114371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043608" y="5085184"/>
            <a:ext cx="864096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latin typeface="Arial Black" pitchFamily="34" charset="0"/>
              </a:rPr>
              <a:t>T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699792" y="4869160"/>
            <a:ext cx="792088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 Black" pitchFamily="34" charset="0"/>
              </a:rPr>
              <a:t>D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707904" y="5733256"/>
            <a:ext cx="792088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 Black" pitchFamily="34" charset="0"/>
              </a:rPr>
              <a:t>L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283968" y="4581128"/>
            <a:ext cx="792088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 Black" pitchFamily="34" charset="0"/>
              </a:rPr>
              <a:t>P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79512" y="5733256"/>
            <a:ext cx="792088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 Black" pitchFamily="34" charset="0"/>
              </a:rPr>
              <a:t>O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444208" y="5661248"/>
            <a:ext cx="792088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5400" b="1" dirty="0">
                <a:latin typeface="Arial Black" pitchFamily="34" charset="0"/>
              </a:rPr>
              <a:t>A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668344" y="4653136"/>
            <a:ext cx="792088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>
                <a:latin typeface="Arial Black" pitchFamily="34" charset="0"/>
              </a:rPr>
              <a:t>I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860032" y="5733256"/>
            <a:ext cx="792088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 Black" pitchFamily="34" charset="0"/>
              </a:rPr>
              <a:t>S</a:t>
            </a:r>
            <a:endParaRPr lang="cs-CZ" sz="5400" b="1" dirty="0"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35434 -0.41975 " pathEditMode="relative" ptsTypes="AA">
                                      <p:cBhvr>
                                        <p:cTn id="5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38575E-6 L -0.67309 -0.25601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700" y="-12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98 -0.00417 L -0.24791 -0.41328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00" y="-2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7552 -0.31452 " pathEditMode="relative" ptsTypes="AA">
                                      <p:cBhvr>
                                        <p:cTn id="6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9618 -0.40911 " pathEditMode="relative" ptsTypes="AA">
                                      <p:cBhvr>
                                        <p:cTn id="6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5746 -0.25162 " pathEditMode="relative" ptsTypes="AA">
                                      <p:cBhvr>
                                        <p:cTn id="7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3924 -0.41975 " pathEditMode="relative" ptsTypes="AA">
                                      <p:cBhvr>
                                        <p:cTn id="7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56701 -0.29371 " pathEditMode="relative" ptsTypes="AA">
                                      <p:cBhvr>
                                        <p:cTn id="8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8064896" cy="120032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Arial Black" pitchFamily="34" charset="0"/>
              </a:rPr>
              <a:t>ČTI A VYTLESKEJ</a:t>
            </a:r>
          </a:p>
          <a:p>
            <a:pPr algn="ctr"/>
            <a:r>
              <a:rPr lang="cs-CZ" sz="3600" b="1" dirty="0" smtClean="0">
                <a:latin typeface="Arial Black" pitchFamily="34" charset="0"/>
              </a:rPr>
              <a:t> SLABIKY!</a:t>
            </a:r>
            <a:endParaRPr lang="cs-CZ" sz="3600" b="1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23728" y="2204864"/>
            <a:ext cx="1800200" cy="92333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atin typeface="Arial Black" pitchFamily="34" charset="0"/>
              </a:rPr>
              <a:t>ZÁ</a:t>
            </a:r>
            <a:endParaRPr lang="cs-CZ" sz="5400" b="1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67944" y="2204864"/>
            <a:ext cx="7920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atin typeface="Arial Black" pitchFamily="34" charset="0"/>
              </a:rPr>
              <a:t>-</a:t>
            </a:r>
            <a:endParaRPr lang="cs-CZ" sz="5400" b="1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8024" y="2204864"/>
            <a:ext cx="1800200" cy="92333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atin typeface="Arial Black" pitchFamily="34" charset="0"/>
              </a:rPr>
              <a:t>ŘÍ</a:t>
            </a:r>
            <a:endParaRPr lang="cs-CZ" sz="5400" b="1" dirty="0">
              <a:latin typeface="Arial Black" pitchFamily="34" charset="0"/>
            </a:endParaRPr>
          </a:p>
        </p:txBody>
      </p:sp>
      <p:pic>
        <p:nvPicPr>
          <p:cNvPr id="9" name="Picture 2" descr="C:\Users\Nováková Venuše\AppData\Local\Microsoft\Windows\Temporary Internet Files\Content.IE5\A6IZAP4G\MC9002373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3501008"/>
            <a:ext cx="1944216" cy="1371535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483768" y="3573016"/>
            <a:ext cx="1440160" cy="92333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atin typeface="Arial Black" pitchFamily="34" charset="0"/>
              </a:rPr>
              <a:t>ŘÍ</a:t>
            </a:r>
            <a:endParaRPr lang="cs-CZ" sz="5400" b="1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60032" y="3573016"/>
            <a:ext cx="2088232" cy="92333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atin typeface="Arial Black" pitchFamily="34" charset="0"/>
              </a:rPr>
              <a:t>JEN</a:t>
            </a:r>
            <a:endParaRPr lang="cs-CZ" sz="5400" b="1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987824" y="5157192"/>
            <a:ext cx="1440160" cy="92333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Arial Black" pitchFamily="34" charset="0"/>
              </a:rPr>
              <a:t>TO</a:t>
            </a:r>
            <a:endParaRPr lang="cs-CZ" sz="5400" b="1" dirty="0"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1520" y="5157192"/>
            <a:ext cx="2304256" cy="92333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atin typeface="Arial Black" pitchFamily="34" charset="0"/>
              </a:rPr>
              <a:t>LIS</a:t>
            </a:r>
            <a:endParaRPr lang="cs-CZ" sz="5400" b="1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32040" y="5157192"/>
            <a:ext cx="2304256" cy="923330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atin typeface="Arial Black" pitchFamily="34" charset="0"/>
              </a:rPr>
              <a:t>PAD</a:t>
            </a:r>
            <a:endParaRPr lang="cs-CZ" sz="5400" b="1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83968" y="5157192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atin typeface="Arial Black" pitchFamily="34" charset="0"/>
              </a:rPr>
              <a:t>-</a:t>
            </a:r>
            <a:endParaRPr lang="cs-CZ" sz="5400" b="1" dirty="0"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55776" y="5157192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atin typeface="Arial Black" pitchFamily="34" charset="0"/>
              </a:rPr>
              <a:t>-</a:t>
            </a:r>
            <a:endParaRPr lang="cs-CZ" sz="5400" b="1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95936" y="3573016"/>
            <a:ext cx="6480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latin typeface="Arial Black" pitchFamily="34" charset="0"/>
              </a:rPr>
              <a:t>-</a:t>
            </a:r>
            <a:endParaRPr lang="cs-CZ" sz="5400" b="1" dirty="0">
              <a:latin typeface="Arial Black" pitchFamily="34" charset="0"/>
            </a:endParaRPr>
          </a:p>
        </p:txBody>
      </p:sp>
      <p:pic>
        <p:nvPicPr>
          <p:cNvPr id="22" name="Picture 3" descr="C:\Users\Nováková Venuše\AppData\Local\Microsoft\Windows\Temporary Internet Files\Content.IE5\DKAU74FA\MP90043082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5229200"/>
            <a:ext cx="1728192" cy="1296144"/>
          </a:xfrm>
          <a:prstGeom prst="rect">
            <a:avLst/>
          </a:prstGeom>
          <a:noFill/>
        </p:spPr>
      </p:pic>
      <p:pic>
        <p:nvPicPr>
          <p:cNvPr id="24" name="Picture 4" descr="C:\Users\Nováková Venuše\AppData\Local\Microsoft\Windows\Temporary Internet Files\Content.IE5\A6IZAP4G\MC9000299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2276872"/>
            <a:ext cx="1080120" cy="96228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29" name="TextovéPole 28"/>
          <p:cNvSpPr txBox="1"/>
          <p:nvPr/>
        </p:nvSpPr>
        <p:spPr>
          <a:xfrm>
            <a:off x="7308304" y="177281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 Black" pitchFamily="34" charset="0"/>
              </a:rPr>
              <a:t>ŠKOLA</a:t>
            </a:r>
            <a:endParaRPr lang="cs-CZ" sz="2400" b="1" dirty="0">
              <a:latin typeface="Arial Black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7" grpId="0"/>
      <p:bldP spid="8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9" grpId="0"/>
      <p:bldP spid="20" grpId="0"/>
      <p:bldP spid="21" grpId="0"/>
      <p:bldP spid="2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404664"/>
            <a:ext cx="518457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>
                <a:latin typeface="Arial Black" pitchFamily="34" charset="0"/>
              </a:rPr>
              <a:t>ZDROJE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856895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itchFamily="34" charset="0"/>
              <a:buChar char="•"/>
            </a:pPr>
            <a:r>
              <a:rPr lang="cs-CZ" u="sng" dirty="0" smtClean="0">
                <a:hlinkClick r:id="rId2"/>
              </a:rPr>
              <a:t>[http://microsoft.com</a:t>
            </a:r>
            <a:r>
              <a:rPr lang="cs-CZ" dirty="0" smtClean="0">
                <a:solidFill>
                  <a:srgbClr val="002060"/>
                </a:solidFill>
              </a:rPr>
              <a:t>]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[ </a:t>
            </a:r>
            <a:r>
              <a:rPr lang="cs-CZ" dirty="0" smtClean="0"/>
              <a:t>Citace: 15. </a:t>
            </a:r>
            <a:r>
              <a:rPr lang="cs-CZ" smtClean="0"/>
              <a:t>09</a:t>
            </a:r>
            <a:r>
              <a:rPr lang="cs-CZ" dirty="0" smtClean="0"/>
              <a:t>. 2012</a:t>
            </a:r>
            <a:r>
              <a:rPr lang="en-US" dirty="0" smtClean="0"/>
              <a:t> 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</TotalTime>
  <Words>248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Nováková Venuše</dc:creator>
  <cp:lastModifiedBy>zak</cp:lastModifiedBy>
  <cp:revision>37</cp:revision>
  <dcterms:created xsi:type="dcterms:W3CDTF">2013-02-14T16:31:01Z</dcterms:created>
  <dcterms:modified xsi:type="dcterms:W3CDTF">2013-04-12T08:25:45Z</dcterms:modified>
</cp:coreProperties>
</file>