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sldIdLst>
    <p:sldId id="256" r:id="rId2"/>
    <p:sldId id="257" r:id="rId3"/>
    <p:sldId id="271" r:id="rId4"/>
    <p:sldId id="259" r:id="rId5"/>
    <p:sldId id="260" r:id="rId6"/>
    <p:sldId id="261" r:id="rId7"/>
    <p:sldId id="262" r:id="rId8"/>
    <p:sldId id="263" r:id="rId9"/>
    <p:sldId id="264" r:id="rId10"/>
    <p:sldId id="270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0C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86559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F38681-C7EE-4840-B8FF-5FFEDCA927E5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21CFF8-C28B-4269-AD81-11EA1D654C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609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21CFF8-C28B-4269-AD81-11EA1D654CC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21CFF8-C28B-4269-AD81-11EA1D654CC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88796-C4BE-4DC7-84F0-BE4945110E20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A8898E-A087-42C2-BBD1-DD0BD17023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2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gif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2.gif"/><Relationship Id="rId7" Type="http://schemas.openxmlformats.org/officeDocument/2006/relationships/image" Target="../media/image12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4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gif"/><Relationship Id="rId3" Type="http://schemas.openxmlformats.org/officeDocument/2006/relationships/image" Target="../media/image16.wmf"/><Relationship Id="rId7" Type="http://schemas.openxmlformats.org/officeDocument/2006/relationships/image" Target="../media/image1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4.wmf"/><Relationship Id="rId4" Type="http://schemas.openxmlformats.org/officeDocument/2006/relationships/image" Target="../media/image15.wmf"/><Relationship Id="rId9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3.wmf"/><Relationship Id="rId4" Type="http://schemas.openxmlformats.org/officeDocument/2006/relationships/image" Target="../media/image2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16.wmf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15.wmf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5445224"/>
            <a:ext cx="5400600" cy="1080120"/>
          </a:xfrm>
        </p:spPr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1"/>
          <p:cNvSpPr txBox="1"/>
          <p:nvPr/>
        </p:nvSpPr>
        <p:spPr>
          <a:xfrm>
            <a:off x="0" y="1"/>
            <a:ext cx="94685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 Black" pitchFamily="34" charset="0"/>
              </a:rPr>
              <a:t>Název školy: 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Speciální základní škola, Louny, Poděbradova 640, příspěvková organizace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Autor 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VY_ 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32_INOVACE_12_II.JZ_ČTENÍHŠ_Pohádka </a:t>
            </a:r>
            <a:endParaRPr lang="cs-CZ" sz="2400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„O Budulínkovi“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Téma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: Pohádka „O Budulínkovi“ </a:t>
            </a:r>
          </a:p>
          <a:p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           čtení s porozuměním</a:t>
            </a:r>
            <a:endParaRPr lang="cs-CZ" sz="2400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sady: </a:t>
            </a:r>
            <a:r>
              <a:rPr lang="cs-CZ" sz="2400" dirty="0" smtClean="0">
                <a:solidFill>
                  <a:srgbClr val="C00000"/>
                </a:solidFill>
                <a:latin typeface="Arial Black" pitchFamily="34" charset="0"/>
              </a:rPr>
              <a:t>II. Čtení - HŠ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</a:t>
            </a:r>
          </a:p>
          <a:p>
            <a:r>
              <a:rPr lang="cs-CZ" sz="2400" dirty="0"/>
              <a:t>Číslo projektu:  </a:t>
            </a:r>
            <a:r>
              <a:rPr lang="cs-CZ" sz="2400" dirty="0" smtClean="0">
                <a:solidFill>
                  <a:srgbClr val="C00000"/>
                </a:solidFill>
              </a:rPr>
              <a:t>CZ.1.07/1.4.00/21.3407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17232"/>
            <a:ext cx="54102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4344"/>
            <a:ext cx="7272808" cy="39703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ysClr val="windowText" lastClr="0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 Black" pitchFamily="34" charset="0"/>
              </a:rPr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ysClr val="windowText" lastClr="000000"/>
                </a:solidFill>
                <a:latin typeface="Arial Black" pitchFamily="34" charset="0"/>
              </a:rPr>
              <a:t>Materiál je určený pro žáky 7. ročníku speciální třídy, pro výuku českého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ysClr val="windowText" lastClr="000000"/>
                </a:solidFill>
                <a:latin typeface="Arial Black" pitchFamily="34" charset="0"/>
              </a:rPr>
              <a:t>Prezentace na interaktivní tabuli.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ysClr val="windowText" lastClr="000000"/>
                </a:solidFill>
                <a:latin typeface="Arial Black" pitchFamily="34" charset="0"/>
              </a:rPr>
              <a:t>První část prezentace je určena k výkladu nového učiva čtení s porozuměním, doplňování k obrázkům správná slova, křížovka.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ysClr val="windowText" lastClr="000000"/>
                </a:solidFill>
                <a:latin typeface="Arial Black" pitchFamily="34" charset="0"/>
              </a:rPr>
              <a:t> Inovace: Interaktivní způsob učení.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ysClr val="windowText" lastClr="000000"/>
                </a:solidFill>
                <a:latin typeface="Arial Black" pitchFamily="34" charset="0"/>
              </a:rPr>
              <a:t>Metodické pokyny: Žáci na základě vhodně zvolených otázek společně s učitelem si procvičují a prohlubují znalosti jazykové komunikace, čtení s porozuměním a doplňováním slov k obrázkům.  odpovídají na otázky vyplněním pracovního listu.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548680"/>
            <a:ext cx="8208912" cy="212365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C00000"/>
                </a:solidFill>
                <a:latin typeface="Arial Black" pitchFamily="34" charset="0"/>
              </a:rPr>
              <a:t>POHÁDKA </a:t>
            </a:r>
          </a:p>
          <a:p>
            <a:pPr algn="ctr"/>
            <a:r>
              <a:rPr lang="cs-CZ" sz="6600" b="1" dirty="0" smtClean="0">
                <a:solidFill>
                  <a:srgbClr val="C00000"/>
                </a:solidFill>
                <a:latin typeface="Arial Black" pitchFamily="34" charset="0"/>
              </a:rPr>
              <a:t>„O BULÍNKOVI“</a:t>
            </a:r>
            <a:endParaRPr lang="cs-CZ" sz="66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5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7168" y="2996952"/>
            <a:ext cx="4047080" cy="345638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620688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BYL JEDEN                A JEDNA              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A TI  MĚLI              DĚDEČEK  S  BABIČKOU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ŠLI DO MĚSTA NA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000" b="1" i="0" u="none" strike="noStrike" cap="none" normalizeH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TRH.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BUDULÍNEK 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ZŮSTAL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 SÁM DOMA.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BABIČKA 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ŘEKLA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cs-CZ" sz="2000" b="1" i="0" u="none" strike="noStrike" cap="none" normalizeH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VNOUČKOVI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: „BUĎ HODNÝ, BUDULÍNKU,  HRAJ  SI  HEZKY   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NIKOMU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NEOTVÍREJ! 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V TROUBĚ MÁŠ             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.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“SI HRÁL, POTOM  DOSTAL HLAD A DAL  SE DO                . 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 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PŘIŠLA             A  PROSILA: „BUDULÍNKU, DEJ MI , </a:t>
            </a: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20484" name="Picture 4" descr="C:\Users\Nováková Venuše\AppData\Local\Microsoft\Windows\Temporary Internet Files\Content.IE5\QWGJTPTX\MC9000244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692696"/>
            <a:ext cx="1080120" cy="810090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</p:spPr>
      </p:pic>
      <p:pic>
        <p:nvPicPr>
          <p:cNvPr id="20486" name="Picture 6" descr="C:\Users\Nováková Venuše\AppData\Local\Microsoft\Windows\Temporary Internet Files\Content.IE5\FUSYKPF3\MC9000244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692696"/>
            <a:ext cx="1008112" cy="64807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487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1700808"/>
            <a:ext cx="864096" cy="704679"/>
          </a:xfrm>
          <a:prstGeom prst="rect">
            <a:avLst/>
          </a:prstGeom>
          <a:noFill/>
        </p:spPr>
      </p:pic>
      <p:pic>
        <p:nvPicPr>
          <p:cNvPr id="20488" name="Picture 8" descr="C:\Users\Nováková Venuše\AppData\Local\Microsoft\Windows\Temporary Internet Files\Content.IE5\FUSYKPF3\MC9002344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4365104"/>
            <a:ext cx="830962" cy="576064"/>
          </a:xfrm>
          <a:prstGeom prst="rect">
            <a:avLst/>
          </a:prstGeom>
          <a:noFill/>
        </p:spPr>
      </p:pic>
      <p:pic>
        <p:nvPicPr>
          <p:cNvPr id="7" name="Picture 8" descr="C:\Users\Nováková Venuše\AppData\Local\Microsoft\Windows\Temporary Internet Files\Content.IE5\FUSYKPF3\MC9002344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5013176"/>
            <a:ext cx="830962" cy="576064"/>
          </a:xfrm>
          <a:prstGeom prst="rect">
            <a:avLst/>
          </a:prstGeom>
          <a:noFill/>
        </p:spPr>
      </p:pic>
      <p:pic>
        <p:nvPicPr>
          <p:cNvPr id="8" name="Picture 2" descr="C:\Users\Nováková Venuše\AppData\Local\Microsoft\Windows\Temporary Internet Files\Content.IE5\DKAU74FA\MC9004413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5805264"/>
            <a:ext cx="720080" cy="720080"/>
          </a:xfrm>
          <a:prstGeom prst="rect">
            <a:avLst/>
          </a:prstGeom>
          <a:noFill/>
        </p:spPr>
      </p:pic>
      <p:pic>
        <p:nvPicPr>
          <p:cNvPr id="10" name="Picture 8" descr="C:\Users\Nováková Venuše\AppData\Local\Microsoft\Windows\Temporary Internet Files\Content.IE5\FUSYKPF3\MC9002344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5949280"/>
            <a:ext cx="830962" cy="57606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39552" y="0"/>
            <a:ext cx="7272808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POHÁDKA O BUDULÍNKOVI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9144000" cy="71711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 Black" pitchFamily="34" charset="0"/>
                <a:cs typeface="Arial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POVOZÍM TĚ NA OCÁSKU .“ ZAVOLALA. NEPOSLUŠNÝ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</a:t>
            </a:r>
          </a:p>
          <a:p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, PUSTIL             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DO SVĚTNIČKY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 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„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BUDULÍNKU,</a:t>
            </a:r>
          </a:p>
          <a:p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POJEDEME  PO                ,POJEDEME   PO SVĚTNICI“.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SE NAJEDL HRÁŠKU AŽ DOST A JEŠTĚ 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 MU ZBYLO. OTEVŘEL              , PŘISTRČIL JÍ              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A  POVÍDÁ: „NA JEZ  SE!“  LIŠKA            SNĚDLA,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VZALA                 NA OCÁSEK A VOZILA HO PO LAVICI,</a:t>
            </a:r>
          </a:p>
          <a:p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      </a:t>
            </a:r>
          </a:p>
          <a:p>
            <a:endParaRPr lang="cs-CZ" sz="2000" b="1" dirty="0">
              <a:solidFill>
                <a:srgbClr val="7030A0"/>
              </a:solidFill>
              <a:latin typeface="Arial Black" pitchFamily="34" charset="0"/>
              <a:cs typeface="Arial" charset="0"/>
            </a:endParaRPr>
          </a:p>
          <a:p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 Black" pitchFamily="34" charset="0"/>
                <a:cs typeface="Arial" charset="0"/>
              </a:rPr>
              <a:t> 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 Black" pitchFamily="34" charset="0"/>
                <a:cs typeface="Arial" charset="0"/>
              </a:rPr>
              <a:t>                      </a:t>
            </a:r>
            <a:endParaRPr lang="cs-CZ" sz="2000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3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5733256"/>
            <a:ext cx="792088" cy="645956"/>
          </a:xfrm>
          <a:prstGeom prst="rect">
            <a:avLst/>
          </a:prstGeom>
          <a:noFill/>
        </p:spPr>
      </p:pic>
      <p:pic>
        <p:nvPicPr>
          <p:cNvPr id="4" name="Picture 8" descr="C:\Users\Nováková Venuše\AppData\Local\Microsoft\Windows\Temporary Internet Files\Content.IE5\FUSYKPF3\MC9002344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797152"/>
            <a:ext cx="830962" cy="576064"/>
          </a:xfrm>
          <a:prstGeom prst="rect">
            <a:avLst/>
          </a:prstGeom>
          <a:noFill/>
        </p:spPr>
      </p:pic>
      <p:pic>
        <p:nvPicPr>
          <p:cNvPr id="21506" name="Picture 2" descr="C:\Users\Nováková Venuše\AppData\Local\Microsoft\Windows\Temporary Internet Files\Content.IE5\DKAU74FA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052736"/>
            <a:ext cx="720080" cy="720080"/>
          </a:xfrm>
          <a:prstGeom prst="rect">
            <a:avLst/>
          </a:prstGeom>
          <a:noFill/>
        </p:spPr>
      </p:pic>
      <p:pic>
        <p:nvPicPr>
          <p:cNvPr id="7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196752"/>
            <a:ext cx="706385" cy="576064"/>
          </a:xfrm>
          <a:prstGeom prst="rect">
            <a:avLst/>
          </a:prstGeom>
          <a:noFill/>
        </p:spPr>
      </p:pic>
      <p:pic>
        <p:nvPicPr>
          <p:cNvPr id="9" name="Picture 4" descr="C:\Users\Nováková Venuše\AppData\Local\Microsoft\Windows\Temporary Internet Files\Content.IE5\DKAU74FA\MC9003353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2060848"/>
            <a:ext cx="936104" cy="760585"/>
          </a:xfrm>
          <a:prstGeom prst="rect">
            <a:avLst/>
          </a:prstGeom>
          <a:noFill/>
        </p:spPr>
      </p:pic>
      <p:pic>
        <p:nvPicPr>
          <p:cNvPr id="12" name="Picture 2" descr="C:\Users\Nováková Venuše\AppData\Local\Microsoft\Windows\Temporary Internet Files\Content.IE5\DKAU74FA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3861048"/>
            <a:ext cx="720080" cy="720080"/>
          </a:xfrm>
          <a:prstGeom prst="rect">
            <a:avLst/>
          </a:prstGeom>
          <a:noFill/>
        </p:spPr>
      </p:pic>
      <p:pic>
        <p:nvPicPr>
          <p:cNvPr id="13" name="Picture 6" descr="C:\Users\Nováková Venuše\AppData\Local\Microsoft\Windows\Temporary Internet Files\Content.IE5\FUSYKPF3\MP90040885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3861048"/>
            <a:ext cx="576064" cy="66088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8172400" cy="73558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  <a:cs typeface="Arial" charset="0"/>
            </a:endParaRPr>
          </a:p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  <a:cs typeface="Arial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  <a:cs typeface="Arial" charset="0"/>
              </a:rPr>
              <a:t>VZALA                 NA OCÁSEK A VOZILA HO PO LAVICI,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VOZILA 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HO PO SVĚTNICI, PAK S NÍM VYBĚHLA </a:t>
            </a:r>
          </a:p>
          <a:p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endParaRPr lang="cs-CZ" sz="2000" b="1" dirty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NA 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 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, Z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CESTY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DO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         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,  Z POLÍ DO </a:t>
            </a:r>
          </a:p>
          <a:p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Arial Black" pitchFamily="34" charset="0"/>
              <a:cs typeface="Arial" charset="0"/>
            </a:endParaRPr>
          </a:p>
          <a:p>
            <a:endParaRPr lang="cs-CZ" sz="2000" b="1" dirty="0">
              <a:solidFill>
                <a:srgbClr val="C00000"/>
              </a:solidFill>
              <a:latin typeface="Arial Black" pitchFamily="34" charset="0"/>
              <a:cs typeface="Arial" charset="0"/>
            </a:endParaRPr>
          </a:p>
          <a:p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> A TAM ŠUP DO LIŠČÍ DÍRY!</a:t>
            </a:r>
            <a:r>
              <a:rPr lang="cs-CZ" sz="2400" b="1" dirty="0" smtClean="0">
                <a:solidFill>
                  <a:srgbClr val="C00000"/>
                </a:solidFill>
              </a:rPr>
              <a:t>             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S             PŘIŠLI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DOMŮ A HLEDALI            .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HLEDALI A HLEDALI, ALE NENAŠLI.              PLAKALA,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NAŘÍKALA A JEN SVÉHO BUDULÍNKA POŘÁD VOLALA.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  <a:t/>
            </a:r>
            <a:b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Arial Black" pitchFamily="34" charset="0"/>
                <a:cs typeface="Arial" charset="0"/>
              </a:rPr>
            </a:b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  <a:cs typeface="Arial" charset="0"/>
              </a:rPr>
            </a:b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  <a:cs typeface="Arial" charset="0"/>
              </a:rPr>
              <a:t> 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12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04664"/>
            <a:ext cx="720080" cy="587232"/>
          </a:xfrm>
          <a:prstGeom prst="rect">
            <a:avLst/>
          </a:prstGeom>
          <a:noFill/>
        </p:spPr>
      </p:pic>
      <p:pic>
        <p:nvPicPr>
          <p:cNvPr id="22535" name="Picture 7" descr="C:\Users\Nováková Venuše\AppData\Local\Microsoft\Windows\Temporary Internet Files\Content.IE5\FUSYKPF3\MP9002892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132856"/>
            <a:ext cx="648072" cy="648072"/>
          </a:xfrm>
          <a:prstGeom prst="rect">
            <a:avLst/>
          </a:prstGeom>
          <a:noFill/>
        </p:spPr>
      </p:pic>
      <p:pic>
        <p:nvPicPr>
          <p:cNvPr id="22536" name="Picture 8" descr="C:\Users\Nováková Venuše\AppData\Local\Microsoft\Windows\Temporary Internet Files\Content.IE5\QWGJTPTX\MP9001787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276872"/>
            <a:ext cx="720080" cy="530867"/>
          </a:xfrm>
          <a:prstGeom prst="rect">
            <a:avLst/>
          </a:prstGeom>
          <a:noFill/>
        </p:spPr>
      </p:pic>
      <p:pic>
        <p:nvPicPr>
          <p:cNvPr id="22537" name="Picture 9" descr="C:\Users\Nováková Venuše\AppData\Local\Microsoft\Windows\Temporary Internet Files\Content.IE5\A6IZAP4G\MP90040751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2060848"/>
            <a:ext cx="1008112" cy="730024"/>
          </a:xfrm>
          <a:prstGeom prst="rect">
            <a:avLst/>
          </a:prstGeom>
          <a:noFill/>
        </p:spPr>
      </p:pic>
      <p:pic>
        <p:nvPicPr>
          <p:cNvPr id="13" name="Picture 6" descr="C:\Users\Nováková Venuše\AppData\Local\Microsoft\Windows\Temporary Internet Files\Content.IE5\FUSYKPF3\MC9000244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3284984"/>
            <a:ext cx="792088" cy="5091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4" descr="C:\Users\Nováková Venuše\AppData\Local\Microsoft\Windows\Temporary Internet Files\Content.IE5\QWGJTPTX\MC9000244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3212976"/>
            <a:ext cx="768085" cy="576064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</p:spPr>
      </p:pic>
      <p:pic>
        <p:nvPicPr>
          <p:cNvPr id="15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861048"/>
            <a:ext cx="706385" cy="576064"/>
          </a:xfrm>
          <a:prstGeom prst="rect">
            <a:avLst/>
          </a:prstGeom>
          <a:noFill/>
        </p:spPr>
      </p:pic>
      <p:pic>
        <p:nvPicPr>
          <p:cNvPr id="16" name="Picture 4" descr="C:\Users\Nováková Venuše\AppData\Local\Microsoft\Windows\Temporary Internet Files\Content.IE5\QWGJTPTX\MC90002443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4797152"/>
            <a:ext cx="768085" cy="576064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74481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PŘI  KDYŽ TO           VIDĚL, VZAL           ,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BABIČCE   DAL           A ŠLI HLEDAT BUDULÍNKA.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ŠLI A ŠLI, AŽ PŘIŠLI DO          K LIŠČÍ DÍŘE.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POSLOUCHAJÍ A ZDÁ SE,  ŽE TAM PLÁČE             .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DĚDEČEK HONEM NALADIL             , BABIČKA SI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PŘIPRAVILA           A UŽ OBA SPUSTILI PÍSNIČKU: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/>
            </a:r>
            <a:b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</a:b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„MÁME DOMA           A PĚKNÝ         , JSOU TAM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Arial Black" pitchFamily="34" charset="0"/>
              </a:rPr>
              <a:t>  </a:t>
            </a:r>
            <a:br>
              <a:rPr lang="cs-CZ" sz="2000" b="1" dirty="0" smtClean="0">
                <a:solidFill>
                  <a:srgbClr val="7030A0"/>
                </a:solidFill>
                <a:latin typeface="Arial Black" pitchFamily="34" charset="0"/>
              </a:rPr>
            </a:br>
            <a:endParaRPr lang="cs-CZ" sz="2000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6" name="Picture 6" descr="C:\Users\Nováková Venuše\AppData\Local\Microsoft\Windows\Temporary Internet Files\Content.IE5\FUSYKPF3\MC900024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88640"/>
            <a:ext cx="792088" cy="5091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3554" name="Picture 2" descr="C:\Users\Nováková Venuše\AppData\Local\Microsoft\Windows\Temporary Internet Files\Content.IE5\DKAU74FA\MC9002154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0"/>
            <a:ext cx="744421" cy="620688"/>
          </a:xfrm>
          <a:prstGeom prst="rect">
            <a:avLst/>
          </a:prstGeom>
          <a:noFill/>
        </p:spPr>
      </p:pic>
      <p:pic>
        <p:nvPicPr>
          <p:cNvPr id="23555" name="Picture 3" descr="C:\Users\Nováková Venuše\AppData\Local\Microsoft\Windows\Temporary Internet Files\Content.IE5\FUSYKPF3\MC9003536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764704"/>
            <a:ext cx="720080" cy="742139"/>
          </a:xfrm>
          <a:prstGeom prst="rect">
            <a:avLst/>
          </a:prstGeom>
          <a:noFill/>
        </p:spPr>
      </p:pic>
      <p:pic>
        <p:nvPicPr>
          <p:cNvPr id="10" name="Picture 9" descr="C:\Users\Nováková Venuše\AppData\Local\Microsoft\Windows\Temporary Internet Files\Content.IE5\A6IZAP4G\MP90040751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700808"/>
            <a:ext cx="720080" cy="730024"/>
          </a:xfrm>
          <a:prstGeom prst="rect">
            <a:avLst/>
          </a:prstGeom>
          <a:noFill/>
        </p:spPr>
      </p:pic>
      <p:pic>
        <p:nvPicPr>
          <p:cNvPr id="11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2564904"/>
            <a:ext cx="864096" cy="704679"/>
          </a:xfrm>
          <a:prstGeom prst="rect">
            <a:avLst/>
          </a:prstGeom>
          <a:noFill/>
        </p:spPr>
      </p:pic>
      <p:pic>
        <p:nvPicPr>
          <p:cNvPr id="12" name="Picture 2" descr="C:\Users\Nováková Venuše\AppData\Local\Microsoft\Windows\Temporary Internet Files\Content.IE5\DKAU74FA\MC9002154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717032"/>
            <a:ext cx="792088" cy="660431"/>
          </a:xfrm>
          <a:prstGeom prst="rect">
            <a:avLst/>
          </a:prstGeom>
          <a:noFill/>
        </p:spPr>
      </p:pic>
      <p:pic>
        <p:nvPicPr>
          <p:cNvPr id="13" name="Picture 3" descr="C:\Users\Nováková Venuše\AppData\Local\Microsoft\Windows\Temporary Internet Files\Content.IE5\FUSYKPF3\MC9003536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4437112"/>
            <a:ext cx="720080" cy="742139"/>
          </a:xfrm>
          <a:prstGeom prst="rect">
            <a:avLst/>
          </a:prstGeom>
          <a:noFill/>
        </p:spPr>
      </p:pic>
      <p:pic>
        <p:nvPicPr>
          <p:cNvPr id="14" name="Picture 2" descr="C:\Users\Nováková Venuše\AppData\Local\Microsoft\Windows\Temporary Internet Files\Content.IE5\DKAU74FA\MC9002154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5517232"/>
            <a:ext cx="792088" cy="660431"/>
          </a:xfrm>
          <a:prstGeom prst="rect">
            <a:avLst/>
          </a:prstGeom>
          <a:noFill/>
        </p:spPr>
      </p:pic>
      <p:pic>
        <p:nvPicPr>
          <p:cNvPr id="15" name="Picture 3" descr="C:\Users\Nováková Venuše\AppData\Local\Microsoft\Windows\Temporary Internet Files\Content.IE5\FUSYKPF3\MC9003536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373216"/>
            <a:ext cx="720080" cy="74213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7884368" cy="71711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JSOU TAM  TŘI           A NÁŠ          .“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/>
            </a:r>
            <a:b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</a:b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JAK TO STARÁ          USLYŠELA , ŘEKLA MLADÉ LIŠCE: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</a:p>
          <a:p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„JDI A ŘEKNI JIM, AŤ NEHRAJÍ, ŽE MĚ BOLÍ HLAVA!“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MLADÁ LIŠKA VYSTRČILA HLAVU, ALE              JI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CHŇAPL A ŠUP S NÍ DO           !  A ZASE HRÁLI DÁL: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 „MÁME DOMA              A PĚKNÝ  ,          JSOU TAM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DVĚ           A NÁŠ               .“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/>
            </a:r>
            <a:b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</a:b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STARÁ           POSLALA DRUHOU LIŠTIČKU: „JDI, AŤ 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/>
            </a:r>
            <a:b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</a:b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24578" name="Picture 2" descr="C:\Users\Nováková Venuše\AppData\Local\Microsoft\Windows\Temporary Internet Files\Content.IE5\QWGJTPTX\MC9001922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0"/>
            <a:ext cx="936104" cy="714320"/>
          </a:xfrm>
          <a:prstGeom prst="rect">
            <a:avLst/>
          </a:prstGeom>
          <a:noFill/>
        </p:spPr>
      </p:pic>
      <p:pic>
        <p:nvPicPr>
          <p:cNvPr id="8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0"/>
            <a:ext cx="720080" cy="822125"/>
          </a:xfrm>
          <a:prstGeom prst="rect">
            <a:avLst/>
          </a:prstGeom>
          <a:noFill/>
        </p:spPr>
      </p:pic>
      <p:pic>
        <p:nvPicPr>
          <p:cNvPr id="9" name="Picture 2" descr="C:\Users\Nováková Venuše\AppData\Local\Microsoft\Windows\Temporary Internet Files\Content.IE5\DKAU74FA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692696"/>
            <a:ext cx="720080" cy="864096"/>
          </a:xfrm>
          <a:prstGeom prst="rect">
            <a:avLst/>
          </a:prstGeom>
          <a:noFill/>
        </p:spPr>
      </p:pic>
      <p:pic>
        <p:nvPicPr>
          <p:cNvPr id="10" name="Picture 6" descr="C:\Users\Nováková Venuše\AppData\Local\Microsoft\Windows\Temporary Internet Files\Content.IE5\FUSYKPF3\MC9000244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2708920"/>
            <a:ext cx="1008112" cy="64807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4580" name="Picture 4" descr="C:\Users\Nováková Venuše\AppData\Local\Microsoft\Windows\Temporary Internet Files\Content.IE5\QWGJTPTX\MC9003521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72683" y="3429000"/>
            <a:ext cx="739277" cy="648072"/>
          </a:xfrm>
          <a:prstGeom prst="rect">
            <a:avLst/>
          </a:prstGeom>
          <a:noFill/>
        </p:spPr>
      </p:pic>
      <p:pic>
        <p:nvPicPr>
          <p:cNvPr id="12" name="Picture 2" descr="C:\Users\Nováková Venuše\AppData\Local\Microsoft\Windows\Temporary Internet Files\Content.IE5\DKAU74FA\MC90021545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4509120"/>
            <a:ext cx="792088" cy="660431"/>
          </a:xfrm>
          <a:prstGeom prst="rect">
            <a:avLst/>
          </a:prstGeom>
          <a:noFill/>
        </p:spPr>
      </p:pic>
      <p:pic>
        <p:nvPicPr>
          <p:cNvPr id="13" name="Picture 3" descr="C:\Users\Nováková Venuše\AppData\Local\Microsoft\Windows\Temporary Internet Files\Content.IE5\FUSYKPF3\MC900353691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4365104"/>
            <a:ext cx="720080" cy="742139"/>
          </a:xfrm>
          <a:prstGeom prst="rect">
            <a:avLst/>
          </a:prstGeom>
          <a:noFill/>
        </p:spPr>
      </p:pic>
      <p:pic>
        <p:nvPicPr>
          <p:cNvPr id="14" name="Picture 2" descr="C:\Users\Nováková Venuše\AppData\Local\Microsoft\Windows\Temporary Internet Files\Content.IE5\QWGJTPTX\MC9001922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085184"/>
            <a:ext cx="754922" cy="576064"/>
          </a:xfrm>
          <a:prstGeom prst="rect">
            <a:avLst/>
          </a:prstGeom>
          <a:noFill/>
        </p:spPr>
      </p:pic>
      <p:pic>
        <p:nvPicPr>
          <p:cNvPr id="15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085185"/>
            <a:ext cx="576064" cy="657700"/>
          </a:xfrm>
          <a:prstGeom prst="rect">
            <a:avLst/>
          </a:prstGeom>
          <a:noFill/>
        </p:spPr>
      </p:pic>
      <p:pic>
        <p:nvPicPr>
          <p:cNvPr id="16" name="Picture 2" descr="C:\Users\Nováková Venuše\AppData\Local\Microsoft\Windows\Temporary Internet Files\Content.IE5\DKAU74FA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5949280"/>
            <a:ext cx="576064" cy="69127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172400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rgbClr val="7030A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NEHRAJÍ, ŽE MĚ BOLÍ HLAVA!“ DRUHÁ          VYSTRČILA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HLAVIČKU, ALE            JI CHŇAPL A ŠUP S NÍ DO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          !</a:t>
            </a:r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A ZASE HRÁLI: „MÁME DOMA              A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PĚKNÝ             , JE TAM JEDNA              A NÁŠ             .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.“STARÁ            SE ROZZLOBILA: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„JSOU TO  NEZVEDNÉ DĚTI, VŠECHNY TAM ZŮSTALY,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PŮJDU RADĚJI SAMA.“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/>
            </a:r>
            <a:br>
              <a:rPr lang="cs-CZ" sz="2400" b="1" dirty="0" smtClean="0">
                <a:solidFill>
                  <a:srgbClr val="C00000"/>
                </a:solidFill>
              </a:rPr>
            </a:b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5602" name="Picture 2" descr="C:\Users\Nováková Venuše\AppData\Local\Microsoft\Windows\Temporary Internet Files\Content.IE5\QWGJTPTX\MC9003521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988840"/>
            <a:ext cx="936104" cy="891012"/>
          </a:xfrm>
          <a:prstGeom prst="rect">
            <a:avLst/>
          </a:prstGeom>
          <a:noFill/>
        </p:spPr>
      </p:pic>
      <p:pic>
        <p:nvPicPr>
          <p:cNvPr id="9" name="Picture 2" descr="C:\Users\Nováková Venuše\AppData\Local\Microsoft\Windows\Temporary Internet Files\Content.IE5\QWGJTPTX\MC9001922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76672"/>
            <a:ext cx="754922" cy="576064"/>
          </a:xfrm>
          <a:prstGeom prst="rect">
            <a:avLst/>
          </a:prstGeom>
          <a:noFill/>
        </p:spPr>
      </p:pic>
      <p:pic>
        <p:nvPicPr>
          <p:cNvPr id="10" name="Picture 6" descr="C:\Users\Nováková Venuše\AppData\Local\Microsoft\Windows\Temporary Internet Files\Content.IE5\FUSYKPF3\MC9000244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1412776"/>
            <a:ext cx="864096" cy="55549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2" descr="C:\Users\Nováková Venuše\AppData\Local\Microsoft\Windows\Temporary Internet Files\Content.IE5\DKAU74FA\MC90021545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2204864"/>
            <a:ext cx="1008112" cy="840549"/>
          </a:xfrm>
          <a:prstGeom prst="rect">
            <a:avLst/>
          </a:prstGeom>
          <a:noFill/>
        </p:spPr>
      </p:pic>
      <p:pic>
        <p:nvPicPr>
          <p:cNvPr id="12" name="Picture 3" descr="C:\Users\Nováková Venuše\AppData\Local\Microsoft\Windows\Temporary Internet Files\Content.IE5\FUSYKPF3\MC90035369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2" y="3068960"/>
            <a:ext cx="648072" cy="667925"/>
          </a:xfrm>
          <a:prstGeom prst="rect">
            <a:avLst/>
          </a:prstGeom>
          <a:noFill/>
        </p:spPr>
      </p:pic>
      <p:pic>
        <p:nvPicPr>
          <p:cNvPr id="13" name="Picture 2" descr="C:\Users\Nováková Venuše\AppData\Local\Microsoft\Windows\Temporary Internet Files\Content.IE5\QWGJTPTX\MC9001922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140968"/>
            <a:ext cx="720080" cy="549477"/>
          </a:xfrm>
          <a:prstGeom prst="rect">
            <a:avLst/>
          </a:prstGeom>
          <a:noFill/>
        </p:spPr>
      </p:pic>
      <p:pic>
        <p:nvPicPr>
          <p:cNvPr id="14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2996952"/>
            <a:ext cx="648072" cy="739913"/>
          </a:xfrm>
          <a:prstGeom prst="rect">
            <a:avLst/>
          </a:prstGeom>
          <a:noFill/>
        </p:spPr>
      </p:pic>
      <p:pic>
        <p:nvPicPr>
          <p:cNvPr id="16" name="Picture 2" descr="C:\Users\Nováková Venuše\AppData\Local\Microsoft\Windows\Temporary Internet Files\Content.IE5\DKAU74FA\MC90044139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3933056"/>
            <a:ext cx="792088" cy="79208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9848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JAK VYSTRČILA Z DÍRY HLAVU,              JI CHŇAPL,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VSTRČIL  JI DO          A PYTEL  ZAVÁZAL. POTOM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VYTÁHL            .  BUDULÍNEK   PLAKAL A SLIBOVAL, ŽE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UŽ NIKDY NEBUDE  NEPOSLUŠNÝ.             A             MU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ODPUSTILI SAMOU RADOSTÍ, ŽE MAJÍ SVÉHO  BUDULÍNKA.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S LIŠKAMI HODIL DĚDEČEK NA ZEM, NAŠEL SI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PRUT A            VYPRÁŠIL KOŽICH. POTOM </a:t>
            </a:r>
          </a:p>
          <a:p>
            <a:endParaRPr lang="cs-CZ" sz="2000" b="1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ROZVÁZAL           A PUSTIL LIŠKY VEN. LIŠKY UTÍKALY! 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</a:p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endParaRPr lang="cs-CZ" sz="2000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endParaRPr lang="cs-CZ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endParaRPr lang="cs-CZ" b="1" dirty="0" smtClean="0">
              <a:solidFill>
                <a:srgbClr val="7030A0"/>
              </a:solidFill>
              <a:latin typeface="Arial Black" pitchFamily="34" charset="0"/>
            </a:endParaRPr>
          </a:p>
          <a:p>
            <a:endParaRPr lang="cs-CZ" b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6" descr="C:\Users\Nováková Venuše\AppData\Local\Microsoft\Windows\Temporary Internet Files\Content.IE5\FUSYKPF3\MC900024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88640"/>
            <a:ext cx="864096" cy="55549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2" descr="C:\Users\Nováková Venuše\AppData\Local\Microsoft\Windows\Temporary Internet Files\Content.IE5\QWGJTPTX\MC9003521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908720"/>
            <a:ext cx="648072" cy="618069"/>
          </a:xfrm>
          <a:prstGeom prst="rect">
            <a:avLst/>
          </a:prstGeom>
          <a:noFill/>
        </p:spPr>
      </p:pic>
      <p:pic>
        <p:nvPicPr>
          <p:cNvPr id="7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1700808"/>
            <a:ext cx="567631" cy="648072"/>
          </a:xfrm>
          <a:prstGeom prst="rect">
            <a:avLst/>
          </a:prstGeom>
          <a:noFill/>
        </p:spPr>
      </p:pic>
      <p:pic>
        <p:nvPicPr>
          <p:cNvPr id="8" name="Picture 6" descr="C:\Users\Nováková Venuše\AppData\Local\Microsoft\Windows\Temporary Internet Files\Content.IE5\FUSYKPF3\MC900024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780928"/>
            <a:ext cx="648072" cy="41661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4" descr="C:\Users\Nováková Venuše\AppData\Local\Microsoft\Windows\Temporary Internet Files\Content.IE5\QWGJTPTX\MC9000244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2780928"/>
            <a:ext cx="648072" cy="518458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</p:spPr>
      </p:pic>
      <p:pic>
        <p:nvPicPr>
          <p:cNvPr id="13" name="Picture 2" descr="C:\Users\Nováková Venuše\AppData\Local\Microsoft\Windows\Temporary Internet Files\Content.IE5\QWGJTPTX\MC90019220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5445224"/>
            <a:ext cx="720080" cy="549477"/>
          </a:xfrm>
          <a:prstGeom prst="rect">
            <a:avLst/>
          </a:prstGeom>
          <a:noFill/>
        </p:spPr>
      </p:pic>
      <p:pic>
        <p:nvPicPr>
          <p:cNvPr id="14" name="Picture 6" descr="C:\Users\Nováková Venuše\AppData\Local\Microsoft\Windows\Temporary Internet Files\Content.IE5\FUSYKPF3\MC900024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517232"/>
            <a:ext cx="936104" cy="601781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2" descr="C:\Users\Nováková Venuše\AppData\Local\Microsoft\Windows\Temporary Internet Files\Content.IE5\QWGJTPTX\MC9003521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6093296"/>
            <a:ext cx="576064" cy="54939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1" y="548680"/>
          <a:ext cx="5256582" cy="5832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194"/>
                <a:gridCol w="1752194"/>
                <a:gridCol w="1752194"/>
              </a:tblGrid>
              <a:tr h="11665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11665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11665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1166530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sz="5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11665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620688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Picture 7" descr="C:\Users\Nováková Venuše\AppData\Local\Microsoft\Windows\Temporary Internet Files\Content.IE5\QWGJTPTX\MM91000115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692696"/>
            <a:ext cx="720080" cy="8221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12160" y="5373216"/>
            <a:ext cx="1872208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BUDULÍNEK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9" name="Picture 4" descr="C:\Users\Nováková Venuše\AppData\Local\Microsoft\Windows\Temporary Internet Files\Content.IE5\QWGJTPTX\MC9000244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844824"/>
            <a:ext cx="1080120" cy="86409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effectLst>
            <a:reflection blurRad="6350" stA="52000" endA="300" endPos="35000" dir="5400000" sy="-100000" algn="bl" rotWithShape="0"/>
          </a:effectLst>
        </p:spPr>
      </p:pic>
      <p:sp>
        <p:nvSpPr>
          <p:cNvPr id="10" name="TextovéPole 9"/>
          <p:cNvSpPr txBox="1"/>
          <p:nvPr/>
        </p:nvSpPr>
        <p:spPr>
          <a:xfrm>
            <a:off x="6084168" y="620688"/>
            <a:ext cx="1440160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BABIČKA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1" name="Picture 3" descr="C:\Users\Nováková Venuše\AppData\Local\Microsoft\Windows\Temporary Internet Files\Content.IE5\FUSYKPF3\MC9003536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3068960"/>
            <a:ext cx="720080" cy="74213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868144" y="1556792"/>
            <a:ext cx="1584176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BUBÍNEK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3" name="Picture 2" descr="C:\Users\Nováková Venuše\AppData\Local\Microsoft\Windows\Temporary Internet Files\Content.IE5\QWGJTPTX\MC90035218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4077072"/>
            <a:ext cx="934265" cy="89101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012160" y="3140968"/>
            <a:ext cx="1080120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PYTEL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5" name="Picture 8" descr="C:\Users\Nováková Venuše\AppData\Local\Microsoft\Windows\Temporary Internet Files\Content.IE5\QWGJTPTX\MP90017873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0748" y="5301208"/>
            <a:ext cx="1373140" cy="1012324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516216" y="2204864"/>
            <a:ext cx="1008112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POLE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188640"/>
            <a:ext cx="5256584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DOPLŇ K OBRÁZKŮM SPRÁVNÁ SLOVA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85185E-6 L -0.2283 -0.6402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0" y="-3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2441 0.20417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0" y="10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9.62963E-6 L -0.20469 0.23101 " pathEditMode="relative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8.51852E-6 L -0.22049 0.18913 " pathEditMode="relative" ptsTypes="AA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3.7037E-7 L -0.2757 0.49352 " pathEditMode="relative" ptsTypes="AA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10" grpId="0" animBg="1"/>
      <p:bldP spid="12" grpId="0" animBg="1"/>
      <p:bldP spid="14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332656"/>
          <a:ext cx="5796135" cy="6192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2045"/>
                <a:gridCol w="1932045"/>
                <a:gridCol w="1932045"/>
              </a:tblGrid>
              <a:tr h="1548172">
                <a:tc>
                  <a:txBody>
                    <a:bodyPr/>
                    <a:lstStyle/>
                    <a:p>
                      <a:pPr algn="ctr"/>
                      <a:r>
                        <a:rPr lang="cs-CZ" sz="5400" b="0" dirty="0" smtClean="0"/>
                        <a:t>H</a:t>
                      </a:r>
                      <a:endParaRPr lang="cs-CZ" sz="5400" b="0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154817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5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15481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1548172">
                <a:tc>
                  <a:txBody>
                    <a:bodyPr/>
                    <a:lstStyle/>
                    <a:p>
                      <a:pPr algn="ctr"/>
                      <a:r>
                        <a:rPr lang="cs-CZ" sz="5400" b="1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5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 descr="C:\Users\Nováková Venuše\AppData\Local\Microsoft\Windows\Temporary Internet Files\Content.IE5\DKAU74FA\MC9002154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836712"/>
            <a:ext cx="1008112" cy="84054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  <p:pic>
        <p:nvPicPr>
          <p:cNvPr id="4" name="Picture 2" descr="C:\Users\Nováková Venuše\AppData\Local\Microsoft\Windows\Temporary Internet Files\Content.IE5\DKAU74FA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276872"/>
            <a:ext cx="1008112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  <p:pic>
        <p:nvPicPr>
          <p:cNvPr id="5" name="Picture 2" descr="C:\Users\Nováková Venuše\AppData\Local\Microsoft\Windows\Temporary Internet Files\Content.IE5\QWGJTPTX\MC9001922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3789040"/>
            <a:ext cx="936104" cy="7143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  <p:pic>
        <p:nvPicPr>
          <p:cNvPr id="6" name="Picture 2" descr="C:\Users\Nováková Venuše\AppData\Local\Microsoft\Windows\Temporary Internet Files\Content.IE5\QWGJTPTX\MC9001922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221088"/>
            <a:ext cx="936104" cy="7143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</p:pic>
      <p:pic>
        <p:nvPicPr>
          <p:cNvPr id="7" name="Picture 6" descr="C:\Users\Nováková Venuše\AppData\Local\Microsoft\Windows\Temporary Internet Files\Content.IE5\FUSYKPF3\MC9000244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5373216"/>
            <a:ext cx="1008112" cy="64807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6588224" y="5445224"/>
            <a:ext cx="1728192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HOUSLIČKY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3933056"/>
            <a:ext cx="1728192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LIŠKA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2636912"/>
            <a:ext cx="1728192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LIŠČATA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692696"/>
            <a:ext cx="1728192" cy="3693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DĚDEČEK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663 -0.03171 L -0.29132 -0.667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00" y="-31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59259E-6 L -0.33073 -0.220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00" y="-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2222E-6 L -0.33073 0.220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00" y="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22222E-6 L -0.33073 0.71875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00" y="3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 flipH="1">
            <a:off x="2627784" y="0"/>
            <a:ext cx="237626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KŘÍŽOVKA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0" y="433699"/>
            <a:ext cx="9144000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              1. JAK SE JMENUJE KLUK BABIČKY A DĚDEČKA ?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1484784"/>
            <a:ext cx="9144000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              </a:t>
            </a:r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3. CO JEDL BUDULÍNEK?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1988840"/>
            <a:ext cx="9144000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              4. NA JAKÝ NÁSTROJ HRÁL DĚDEČEK?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980728"/>
            <a:ext cx="9144000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              2. BUDULÍNEK ŽIL S DĚDEČKEM A …?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2564904"/>
            <a:ext cx="9144000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               5. KDE LIŠKA A LIŠČATA BYDLELA?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graphicFrame>
        <p:nvGraphicFramePr>
          <p:cNvPr id="51" name="Tabulka 50"/>
          <p:cNvGraphicFramePr>
            <a:graphicFrameLocks noGrp="1"/>
          </p:cNvGraphicFramePr>
          <p:nvPr/>
        </p:nvGraphicFramePr>
        <p:xfrm>
          <a:off x="323528" y="2969572"/>
          <a:ext cx="8100394" cy="38884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5033"/>
                <a:gridCol w="675033"/>
                <a:gridCol w="675033"/>
                <a:gridCol w="675033"/>
                <a:gridCol w="675033"/>
                <a:gridCol w="730517"/>
                <a:gridCol w="619547"/>
                <a:gridCol w="675033"/>
                <a:gridCol w="675033"/>
                <a:gridCol w="675033"/>
                <a:gridCol w="675033"/>
                <a:gridCol w="675033"/>
              </a:tblGrid>
              <a:tr h="77768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7768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algn="ctr"/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77768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777686"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  <a:tr h="77768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  <p:sp>
        <p:nvSpPr>
          <p:cNvPr id="61" name="TextovéPole 60"/>
          <p:cNvSpPr txBox="1"/>
          <p:nvPr/>
        </p:nvSpPr>
        <p:spPr>
          <a:xfrm>
            <a:off x="2411760" y="306896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B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306896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U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306896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D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306896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U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10800000" flipV="1">
            <a:off x="5076056" y="306896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L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306896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Í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306896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N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306896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E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12360" y="306896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K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59832" y="386104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B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386104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A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386104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K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386104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Č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59832" y="3742184"/>
            <a:ext cx="601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27984" y="386104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B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76056" y="386104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I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164288" y="386104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A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59832" y="378904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52192" y="394144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59832" y="465313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H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48064" y="465313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Š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04592" y="378904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707904" y="544522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707904" y="537321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07904" y="465313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R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499992" y="465313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Á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96136" y="465313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E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372200" y="465313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K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788024" y="386104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724128" y="148478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779912" y="378904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23528" y="5445224"/>
            <a:ext cx="611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H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971600" y="544522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O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691680" y="544522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U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339752" y="5445224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S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987824" y="544522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L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707904" y="5445224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I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059832" y="621166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N</a:t>
            </a:r>
            <a:endParaRPr lang="cs-CZ" sz="3600" b="1" dirty="0">
              <a:latin typeface="Arial Black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707904" y="6211669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O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427984" y="544522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Č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076056" y="537321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K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796136" y="537321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Y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427984" y="621166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R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076056" y="621166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2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6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6" grpId="0"/>
      <p:bldP spid="27" grpId="0"/>
      <p:bldP spid="28" grpId="0"/>
      <p:bldP spid="31" grpId="0"/>
      <p:bldP spid="32" grpId="0"/>
      <p:bldP spid="37" grpId="0"/>
      <p:bldP spid="38" grpId="0"/>
      <p:bldP spid="39" grpId="0"/>
      <p:bldP spid="40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11560" y="1268760"/>
            <a:ext cx="4752528" cy="369332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[http://office.microsoft.com/</a:t>
            </a:r>
            <a:r>
              <a:rPr lang="cs-CZ" dirty="0" smtClean="0">
                <a:solidFill>
                  <a:schemeClr val="bg1"/>
                </a:solidFill>
              </a:rPr>
              <a:t> ]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260648"/>
            <a:ext cx="3456384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ZDROJE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1638092"/>
            <a:ext cx="4752528" cy="369332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[ </a:t>
            </a:r>
            <a:r>
              <a:rPr lang="cs-CZ" dirty="0" smtClean="0">
                <a:solidFill>
                  <a:schemeClr val="bg1"/>
                </a:solidFill>
              </a:rPr>
              <a:t>Citace: 22.11. 2012</a:t>
            </a:r>
            <a:r>
              <a:rPr lang="en-US" dirty="0" smtClean="0">
                <a:solidFill>
                  <a:schemeClr val="bg1"/>
                </a:solidFill>
              </a:rPr>
              <a:t> ]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878</TotalTime>
  <Words>640</Words>
  <Application>Microsoft Office PowerPoint</Application>
  <PresentationFormat>Předvádění na obrazovce (4:3)</PresentationFormat>
  <Paragraphs>239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Nováková Venuše</dc:creator>
  <cp:lastModifiedBy>zak</cp:lastModifiedBy>
  <cp:revision>102</cp:revision>
  <dcterms:created xsi:type="dcterms:W3CDTF">2013-02-04T15:10:27Z</dcterms:created>
  <dcterms:modified xsi:type="dcterms:W3CDTF">2013-04-12T08:08:06Z</dcterms:modified>
</cp:coreProperties>
</file>