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6" r:id="rId2"/>
    <p:sldId id="277" r:id="rId3"/>
    <p:sldId id="280" r:id="rId4"/>
    <p:sldId id="257" r:id="rId5"/>
    <p:sldId id="279" r:id="rId6"/>
    <p:sldId id="278" r:id="rId7"/>
    <p:sldId id="264" r:id="rId8"/>
    <p:sldId id="261" r:id="rId9"/>
    <p:sldId id="275" r:id="rId10"/>
    <p:sldId id="262" r:id="rId11"/>
    <p:sldId id="272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C9B44"/>
    <a:srgbClr val="9BD30F"/>
    <a:srgbClr val="11E12A"/>
    <a:srgbClr val="C3F5C4"/>
    <a:srgbClr val="E7FBF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E6C8-0576-4900-8A55-679BC50D1CF8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76DF9-E9A0-4FE1-8377-C2BC9EF9BD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E6C8-0576-4900-8A55-679BC50D1CF8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76DF9-E9A0-4FE1-8377-C2BC9EF9BD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E6C8-0576-4900-8A55-679BC50D1CF8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76DF9-E9A0-4FE1-8377-C2BC9EF9BD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E6C8-0576-4900-8A55-679BC50D1CF8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76DF9-E9A0-4FE1-8377-C2BC9EF9BD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E6C8-0576-4900-8A55-679BC50D1CF8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76DF9-E9A0-4FE1-8377-C2BC9EF9BD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E6C8-0576-4900-8A55-679BC50D1CF8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76DF9-E9A0-4FE1-8377-C2BC9EF9BD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E6C8-0576-4900-8A55-679BC50D1CF8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76DF9-E9A0-4FE1-8377-C2BC9EF9BD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E6C8-0576-4900-8A55-679BC50D1CF8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76DF9-E9A0-4FE1-8377-C2BC9EF9BD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E6C8-0576-4900-8A55-679BC50D1CF8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76DF9-E9A0-4FE1-8377-C2BC9EF9BD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E6C8-0576-4900-8A55-679BC50D1CF8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76DF9-E9A0-4FE1-8377-C2BC9EF9BD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E6C8-0576-4900-8A55-679BC50D1CF8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76DF9-E9A0-4FE1-8377-C2BC9EF9BD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B5E6C8-0576-4900-8A55-679BC50D1CF8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776DF9-E9A0-4FE1-8377-C2BC9EF9BD7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wmf"/><Relationship Id="rId7" Type="http://schemas.openxmlformats.org/officeDocument/2006/relationships/image" Target="../media/image14.gi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wmf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wmf"/><Relationship Id="rId4" Type="http://schemas.openxmlformats.org/officeDocument/2006/relationships/image" Target="../media/image7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>
            <a:spLocks noGrp="1"/>
          </p:cNvSpPr>
          <p:nvPr/>
        </p:nvSpPr>
        <p:spPr>
          <a:xfrm>
            <a:off x="1691680" y="5290069"/>
            <a:ext cx="5400600" cy="1080120"/>
          </a:xfrm>
          <a:prstGeom prst="rect">
            <a:avLst/>
          </a:prstGeom>
        </p:spPr>
        <p:txBody>
          <a:bodyPr vert="horz" lIns="45720" tIns="0" rIns="45720" bIns="0">
            <a:normAutofit/>
          </a:bodyPr>
          <a:lstStyle>
            <a:lvl1pPr marL="0" indent="0" algn="r" rtl="0" eaLnBrk="1" latinLnBrk="0" hangingPunct="1">
              <a:spcBef>
                <a:spcPts val="600"/>
              </a:spcBef>
              <a:buClr>
                <a:schemeClr val="tx2"/>
              </a:buClr>
              <a:buSzPct val="73000"/>
              <a:buFont typeface="Wingdings 2"/>
              <a:buNone/>
              <a:defRPr kumimoji="0" sz="2200" kern="1200" baseline="0">
                <a:solidFill>
                  <a:srgbClr val="FFFFFF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ts val="500"/>
              </a:spcBef>
              <a:buClr>
                <a:schemeClr val="accent4"/>
              </a:buClr>
              <a:buSzPct val="80000"/>
              <a:buFont typeface="Wingdings 2"/>
              <a:buNone/>
              <a:defRPr kumimoji="0" sz="23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SzPct val="60000"/>
              <a:buFont typeface="Wingdings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Wingdings 2"/>
              <a:buNone/>
              <a:defRPr kumimoji="0" sz="20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SzPct val="70000"/>
              <a:buFont typeface="Wingdings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SzPct val="80000"/>
              <a:buFont typeface="Wingdings 2"/>
              <a:buNone/>
              <a:defRPr kumimoji="0" sz="18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ts val="300"/>
              </a:spcBef>
              <a:buClr>
                <a:schemeClr val="accent4"/>
              </a:buClr>
              <a:buSzPct val="100000"/>
              <a:buNone/>
              <a:defRPr kumimoji="0" sz="1600" kern="1200" baseline="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Wingdings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TextovéPole 1"/>
          <p:cNvSpPr txBox="1"/>
          <p:nvPr/>
        </p:nvSpPr>
        <p:spPr>
          <a:xfrm>
            <a:off x="0" y="487812"/>
            <a:ext cx="91440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latin typeface="Arial Black" pitchFamily="34" charset="0"/>
              </a:rPr>
              <a:t>Název školy: 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Speciální základní škola, Louny, Poděbradova 640, příspěvková organizace</a:t>
            </a:r>
          </a:p>
          <a:p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  <a:p>
            <a:r>
              <a:rPr lang="cs-CZ" sz="2400" dirty="0" smtClean="0">
                <a:latin typeface="Arial Black" pitchFamily="34" charset="0"/>
              </a:rPr>
              <a:t>Autor :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 Mgr. Venuše Nováková</a:t>
            </a:r>
          </a:p>
          <a:p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  <a:p>
            <a:r>
              <a:rPr lang="cs-CZ" sz="2400" dirty="0" smtClean="0">
                <a:latin typeface="Arial Black" pitchFamily="34" charset="0"/>
              </a:rPr>
              <a:t>Název materiálu: </a:t>
            </a:r>
          </a:p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VY</a:t>
            </a:r>
            <a:r>
              <a:rPr lang="cs-CZ" sz="240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_ </a:t>
            </a:r>
            <a:r>
              <a:rPr lang="cs-CZ" sz="240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32_INOVACE_14_II.JZ_ČTENÍHŠ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_ Zimní kalendář</a:t>
            </a:r>
          </a:p>
          <a:p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  <a:p>
            <a:r>
              <a:rPr lang="cs-CZ" sz="2400" dirty="0" smtClean="0">
                <a:latin typeface="Arial Black" pitchFamily="34" charset="0"/>
              </a:rPr>
              <a:t>Téma: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 Kalendář –zimní měsíce, čtení s porozuměním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  <a:p>
            <a:r>
              <a:rPr lang="cs-CZ" sz="2400" dirty="0" smtClean="0">
                <a:latin typeface="Arial Black" pitchFamily="34" charset="0"/>
              </a:rPr>
              <a:t>Název sady: </a:t>
            </a:r>
            <a:r>
              <a:rPr lang="cs-CZ" sz="2400" dirty="0" err="1" smtClean="0">
                <a:latin typeface="Arial Black" pitchFamily="34" charset="0"/>
              </a:rPr>
              <a:t>II.</a:t>
            </a:r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Čtení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– HŠ</a:t>
            </a:r>
          </a:p>
          <a:p>
            <a:r>
              <a:rPr lang="cs-CZ" sz="2400" dirty="0"/>
              <a:t>Číslo projektu:  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CZ.1.07/1.4.00/21.3407</a:t>
            </a:r>
          </a:p>
          <a:p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661248"/>
            <a:ext cx="5410200" cy="104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476672"/>
            <a:ext cx="9144000" cy="409342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 Black" pitchFamily="34" charset="0"/>
              </a:rPr>
              <a:t>Anotace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000" dirty="0" smtClean="0">
                <a:latin typeface="Arial Black" pitchFamily="34" charset="0"/>
              </a:rPr>
              <a:t>Materiál je určený pro žáky 7. ročníku speciální třídy, pro výuku českého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000" dirty="0" smtClean="0">
                <a:latin typeface="Arial Black" pitchFamily="34" charset="0"/>
              </a:rPr>
              <a:t>Prezentace na interaktivní tabuli.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000" dirty="0" smtClean="0">
                <a:latin typeface="Arial Black" pitchFamily="34" charset="0"/>
              </a:rPr>
              <a:t>První část prezentace je určena k výkladu nového učiva čtení s porozuměním, čtení měsíců s obrázky a doplňováním písmenek do slov, vytleskávání slabik.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000" dirty="0" smtClean="0">
                <a:latin typeface="Arial Black" pitchFamily="34" charset="0"/>
              </a:rPr>
              <a:t> Inovace: Interaktivní způsob učení.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000" dirty="0" smtClean="0">
                <a:latin typeface="Arial Black" pitchFamily="34" charset="0"/>
              </a:rPr>
              <a:t>Metodické pokyny: Žáci na základě vhodně zvolených otázek společně s učitelem si procvičují a prohlubují znalosti z časových údajů- (měsíce), odpovídají na otázky vyplněním pracovního listu.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000" dirty="0" smtClean="0">
              <a:latin typeface="Arial Black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92696"/>
            <a:ext cx="7776864" cy="1200329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chemeClr val="bg1"/>
                </a:solidFill>
              </a:rPr>
              <a:t>ZIMNÍ KALENDÁŘ</a:t>
            </a:r>
            <a:endParaRPr lang="cs-CZ" sz="7200" b="1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Program Files (x86)\Microsoft Office\MEDIA\CAGCAT10\j029958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772816"/>
            <a:ext cx="1827886" cy="1823314"/>
          </a:xfrm>
          <a:prstGeom prst="rect">
            <a:avLst/>
          </a:prstGeom>
          <a:noFill/>
        </p:spPr>
      </p:pic>
      <p:pic>
        <p:nvPicPr>
          <p:cNvPr id="1027" name="Picture 3" descr="C:\Program Files (x86)\Microsoft Office\MEDIA\CAGCAT10\j029958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16114" y="1772816"/>
            <a:ext cx="1827886" cy="1823314"/>
          </a:xfrm>
          <a:prstGeom prst="rect">
            <a:avLst/>
          </a:prstGeom>
          <a:noFill/>
        </p:spPr>
      </p:pic>
      <p:pic>
        <p:nvPicPr>
          <p:cNvPr id="1028" name="Picture 4" descr="C:\Users\Nováková Venuše\AppData\Local\Microsoft\Windows\Temporary Internet Files\Content.IE5\L1VPI40E\MC90002286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2132856"/>
            <a:ext cx="5616624" cy="47251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03648" y="476672"/>
            <a:ext cx="6048672" cy="461665"/>
          </a:xfrm>
          <a:prstGeom prst="rect">
            <a:avLst/>
          </a:prstGeom>
          <a:solidFill>
            <a:schemeClr val="accent3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 Black" pitchFamily="34" charset="0"/>
              </a:rPr>
              <a:t>KALENDÁŘ- MĚSÍCE   ČTI!</a:t>
            </a:r>
            <a:endParaRPr lang="cs-CZ" sz="2400" b="1" dirty="0">
              <a:latin typeface="Arial Black" pitchFamily="34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79511" y="1052735"/>
          <a:ext cx="8784978" cy="504056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28326"/>
                <a:gridCol w="2928326"/>
                <a:gridCol w="2928326"/>
              </a:tblGrid>
              <a:tr h="168018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68018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3F5C4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3F5C4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3F5C4"/>
                    </a:solidFill>
                  </a:tcPr>
                </a:tc>
              </a:tr>
              <a:tr h="168018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9512" y="1268760"/>
            <a:ext cx="2880320" cy="1200329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 Black" pitchFamily="34" charset="0"/>
              </a:rPr>
              <a:t>12. PROSINEC</a:t>
            </a:r>
            <a:endParaRPr lang="cs-CZ" sz="3600" dirty="0">
              <a:latin typeface="Arial Black" pitchFamily="34" charset="0"/>
            </a:endParaRPr>
          </a:p>
        </p:txBody>
      </p:sp>
      <p:pic>
        <p:nvPicPr>
          <p:cNvPr id="1026" name="Picture 2" descr="C:\Users\Nováková Venuše\AppData\Local\Microsoft\Windows\Temporary Internet Files\Content.IE5\FUSYKPF3\MC90043583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2996952"/>
            <a:ext cx="1440159" cy="1440159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51520" y="2996952"/>
            <a:ext cx="2880320" cy="1323439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Arial Black" pitchFamily="34" charset="0"/>
              </a:rPr>
              <a:t>1.</a:t>
            </a:r>
          </a:p>
          <a:p>
            <a:r>
              <a:rPr lang="cs-CZ" sz="4000" b="1" dirty="0" smtClean="0">
                <a:latin typeface="Arial Black" pitchFamily="34" charset="0"/>
              </a:rPr>
              <a:t>LEDEN</a:t>
            </a:r>
          </a:p>
        </p:txBody>
      </p:sp>
      <p:pic>
        <p:nvPicPr>
          <p:cNvPr id="1027" name="Picture 3" descr="C:\Users\Nováková Venuše\AppData\Local\Microsoft\Windows\Temporary Internet Files\Content.IE5\A6IZAP4G\MC90043984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360" y="1988840"/>
            <a:ext cx="1145101" cy="720079"/>
          </a:xfrm>
          <a:prstGeom prst="rect">
            <a:avLst/>
          </a:prstGeom>
          <a:noFill/>
        </p:spPr>
      </p:pic>
      <p:pic>
        <p:nvPicPr>
          <p:cNvPr id="1029" name="Picture 5" descr="C:\Users\Nováková Venuše\AppData\Local\Microsoft\Windows\Temporary Internet Files\Content.IE5\FUSYKPF3\MC90030103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888" y="4581128"/>
            <a:ext cx="1826057" cy="1266444"/>
          </a:xfrm>
          <a:prstGeom prst="rect">
            <a:avLst/>
          </a:prstGeom>
          <a:noFill/>
        </p:spPr>
      </p:pic>
      <p:pic>
        <p:nvPicPr>
          <p:cNvPr id="12" name="Picture 3" descr="C:\Users\Nováková Venuše\AppData\Local\Microsoft\Windows\Temporary Internet Files\Content.IE5\A6IZAP4G\MC90043984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3717032"/>
            <a:ext cx="1080120" cy="679217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251520" y="4725144"/>
            <a:ext cx="2664296" cy="1200329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Arial Black" pitchFamily="34" charset="0"/>
              </a:rPr>
              <a:t>2.</a:t>
            </a:r>
          </a:p>
          <a:p>
            <a:r>
              <a:rPr lang="cs-CZ" sz="3600" b="1" dirty="0" smtClean="0">
                <a:latin typeface="Arial Black" pitchFamily="34" charset="0"/>
              </a:rPr>
              <a:t> ÚNOR</a:t>
            </a:r>
            <a:endParaRPr lang="cs-CZ" sz="3600" b="1" dirty="0">
              <a:latin typeface="Arial Black" pitchFamily="34" charset="0"/>
            </a:endParaRPr>
          </a:p>
        </p:txBody>
      </p:sp>
      <p:pic>
        <p:nvPicPr>
          <p:cNvPr id="1030" name="Picture 6" descr="C:\Users\Nováková Venuše\AppData\Local\Microsoft\Windows\Temporary Internet Files\Content.IE5\QWGJTPTX\MC90040461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828584" y="4437112"/>
            <a:ext cx="1656184" cy="1450918"/>
          </a:xfrm>
          <a:prstGeom prst="rect">
            <a:avLst/>
          </a:prstGeom>
          <a:noFill/>
        </p:spPr>
      </p:pic>
      <p:pic>
        <p:nvPicPr>
          <p:cNvPr id="15" name="Picture 3" descr="C:\Users\Nováková Venuše\AppData\Local\Microsoft\Windows\Temporary Internet Files\Content.IE5\A6IZAP4G\MC90043984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56376" y="5445224"/>
            <a:ext cx="1008112" cy="633935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6228184" y="1196752"/>
            <a:ext cx="2160240" cy="646331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Arial Black" pitchFamily="34" charset="0"/>
              </a:rPr>
              <a:t>DÁREK</a:t>
            </a:r>
            <a:endParaRPr lang="cs-CZ" sz="3600" b="1" dirty="0"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084168" y="2924944"/>
            <a:ext cx="2592288" cy="646331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 Black" pitchFamily="34" charset="0"/>
              </a:rPr>
              <a:t>SÁŇKY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084168" y="4653136"/>
            <a:ext cx="2520280" cy="646331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Arial Black" pitchFamily="34" charset="0"/>
              </a:rPr>
              <a:t>SRDÍČKO</a:t>
            </a:r>
            <a:endParaRPr lang="cs-CZ" sz="3600" b="1" dirty="0">
              <a:latin typeface="Arial Black" pitchFamily="34" charset="0"/>
            </a:endParaRPr>
          </a:p>
        </p:txBody>
      </p:sp>
      <p:pic>
        <p:nvPicPr>
          <p:cNvPr id="19" name="Picture 4" descr="C:\Users\Nováková Venuše\AppData\Local\Microsoft\Windows\Temporary Internet Files\Content.IE5\DKAU74FA\MP90038483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35896" y="1124744"/>
            <a:ext cx="1822856" cy="1597169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7" grpId="0" animBg="1"/>
      <p:bldP spid="13" grpId="0" animBg="1"/>
      <p:bldP spid="16" grpId="0" animBg="1"/>
      <p:bldP spid="17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764704"/>
            <a:ext cx="7272808" cy="1754326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 Black" pitchFamily="34" charset="0"/>
              </a:rPr>
              <a:t> </a:t>
            </a:r>
            <a:r>
              <a:rPr lang="cs-CZ" sz="5400" b="1" dirty="0" smtClean="0">
                <a:solidFill>
                  <a:schemeClr val="bg1"/>
                </a:solidFill>
                <a:latin typeface="Arial Black" pitchFamily="34" charset="0"/>
              </a:rPr>
              <a:t>V PROSINCI </a:t>
            </a:r>
          </a:p>
          <a:p>
            <a:r>
              <a:rPr lang="cs-CZ" sz="5400" b="1" smtClean="0">
                <a:solidFill>
                  <a:schemeClr val="bg1"/>
                </a:solidFill>
                <a:latin typeface="Arial Black" pitchFamily="34" charset="0"/>
              </a:rPr>
              <a:t>SVÍTIT </a:t>
            </a:r>
            <a:r>
              <a:rPr lang="cs-CZ" sz="5400" b="1" dirty="0" smtClean="0">
                <a:solidFill>
                  <a:schemeClr val="bg1"/>
                </a:solidFill>
                <a:latin typeface="Arial Black" pitchFamily="34" charset="0"/>
              </a:rPr>
              <a:t>BUDEM</a:t>
            </a:r>
          </a:p>
        </p:txBody>
      </p:sp>
      <p:pic>
        <p:nvPicPr>
          <p:cNvPr id="3" name="Picture 2" descr="C:\Users\Nováková Venuše\AppData\Local\Microsoft\Windows\Temporary Internet Files\Content.IE5\FUSYKPF3\MC90039651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836712"/>
            <a:ext cx="1293565" cy="2249875"/>
          </a:xfrm>
          <a:prstGeom prst="rect">
            <a:avLst/>
          </a:prstGeom>
          <a:noFill/>
        </p:spPr>
      </p:pic>
      <p:pic>
        <p:nvPicPr>
          <p:cNvPr id="4" name="Picture 3" descr="C:\Program Files (x86)\Microsoft Office\MEDIA\CAGCAT10\j0183290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212976"/>
            <a:ext cx="1723644" cy="1848917"/>
          </a:xfrm>
          <a:prstGeom prst="rect">
            <a:avLst/>
          </a:prstGeom>
          <a:noFill/>
        </p:spPr>
      </p:pic>
      <p:pic>
        <p:nvPicPr>
          <p:cNvPr id="5" name="Picture 4" descr="C:\Program Files (x86)\Microsoft Office\MEDIA\CAGCAT10\j0183290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20356" y="3212976"/>
            <a:ext cx="1723644" cy="1848917"/>
          </a:xfrm>
          <a:prstGeom prst="rect">
            <a:avLst/>
          </a:prstGeom>
          <a:noFill/>
        </p:spPr>
      </p:pic>
      <p:pic>
        <p:nvPicPr>
          <p:cNvPr id="6" name="Picture 7" descr="C:\Users\Nováková Venuše\AppData\Local\Microsoft\Windows\Temporary Internet Files\Content.IE5\DKAU74FA\MP900384835[2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4941168"/>
            <a:ext cx="1904256" cy="1668491"/>
          </a:xfrm>
          <a:prstGeom prst="rect">
            <a:avLst/>
          </a:prstGeom>
          <a:noFill/>
        </p:spPr>
      </p:pic>
      <p:pic>
        <p:nvPicPr>
          <p:cNvPr id="7" name="Picture 8" descr="C:\Users\Nováková Venuše\AppData\Local\Microsoft\Windows\Temporary Internet Files\Content.IE5\A6IZAP4G\MC90044041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31840" y="3789040"/>
            <a:ext cx="1567497" cy="1827886"/>
          </a:xfrm>
          <a:prstGeom prst="rect">
            <a:avLst/>
          </a:prstGeom>
          <a:noFill/>
        </p:spPr>
      </p:pic>
      <p:pic>
        <p:nvPicPr>
          <p:cNvPr id="8" name="Picture 9" descr="C:\Users\Nováková Venuše\AppData\Local\Microsoft\Windows\Temporary Internet Files\Content.IE5\QWGJTPTX\MC90044477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4008" y="4365104"/>
            <a:ext cx="1440160" cy="1864955"/>
          </a:xfrm>
          <a:prstGeom prst="rect">
            <a:avLst/>
          </a:prstGeom>
          <a:noFill/>
        </p:spPr>
      </p:pic>
      <p:pic>
        <p:nvPicPr>
          <p:cNvPr id="9" name="Picture 11" descr="C:\Users\Nováková Venuše\AppData\Local\Microsoft\Windows\Temporary Internet Files\Content.IE5\DKAU74FA\MM910001130[1].gif"/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528" y="5157192"/>
            <a:ext cx="1485900" cy="1485900"/>
          </a:xfrm>
          <a:prstGeom prst="rect">
            <a:avLst/>
          </a:prstGeom>
          <a:noFill/>
        </p:spPr>
      </p:pic>
      <p:pic>
        <p:nvPicPr>
          <p:cNvPr id="10" name="Picture 12" descr="C:\Users\Nováková Venuše\AppData\Local\Microsoft\Windows\Temporary Internet Files\Content.IE5\A6IZAP4G\MC900444775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084168" y="4952824"/>
            <a:ext cx="1473336" cy="1905176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404664"/>
            <a:ext cx="6408712" cy="1200329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  <a:latin typeface="Arial Black" pitchFamily="34" charset="0"/>
              </a:rPr>
              <a:t> DOPLŇ!</a:t>
            </a:r>
          </a:p>
          <a:p>
            <a:pPr algn="ctr"/>
            <a:r>
              <a:rPr lang="cs-CZ" sz="3600" b="1" dirty="0" smtClean="0">
                <a:solidFill>
                  <a:schemeClr val="bg1"/>
                </a:solidFill>
                <a:latin typeface="Arial Black" pitchFamily="34" charset="0"/>
              </a:rPr>
              <a:t>12 . ZIMNÍ MĚSÍC</a:t>
            </a:r>
            <a:endParaRPr lang="cs-CZ" sz="36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23528" y="2060848"/>
          <a:ext cx="8424936" cy="23762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53117"/>
                <a:gridCol w="1053117"/>
                <a:gridCol w="1053117"/>
                <a:gridCol w="1053117"/>
                <a:gridCol w="1053117"/>
                <a:gridCol w="1053117"/>
                <a:gridCol w="1053117"/>
                <a:gridCol w="1053117"/>
              </a:tblGrid>
              <a:tr h="23762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</a:tr>
            </a:tbl>
          </a:graphicData>
        </a:graphic>
      </p:graphicFrame>
      <p:pic>
        <p:nvPicPr>
          <p:cNvPr id="4" name="Picture 2" descr="C:\Users\Nováková Venuše\AppData\Local\Microsoft\Windows\Temporary Internet Files\Content.IE5\A6IZAP4G\MC90044041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188640"/>
            <a:ext cx="1262786" cy="182788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51520" y="4797152"/>
            <a:ext cx="864096" cy="92333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>
                <a:solidFill>
                  <a:schemeClr val="bg1"/>
                </a:solidFill>
                <a:latin typeface="Arial Black" pitchFamily="34" charset="0"/>
              </a:rPr>
              <a:t>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907704" y="5661248"/>
            <a:ext cx="864096" cy="92333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>
                <a:solidFill>
                  <a:schemeClr val="bg1"/>
                </a:solidFill>
                <a:latin typeface="Arial Black" pitchFamily="34" charset="0"/>
              </a:rPr>
              <a:t>N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987824" y="4725144"/>
            <a:ext cx="864096" cy="92333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>
                <a:solidFill>
                  <a:schemeClr val="bg1"/>
                </a:solidFill>
                <a:latin typeface="Arial Black" pitchFamily="34" charset="0"/>
              </a:rPr>
              <a:t>I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8028384" y="5733256"/>
            <a:ext cx="864096" cy="92333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>
                <a:solidFill>
                  <a:schemeClr val="bg1"/>
                </a:solidFill>
                <a:latin typeface="Arial Black" pitchFamily="34" charset="0"/>
              </a:rPr>
              <a:t>S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092280" y="4797152"/>
            <a:ext cx="864096" cy="92333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>
                <a:solidFill>
                  <a:schemeClr val="bg1"/>
                </a:solidFill>
                <a:latin typeface="Arial Black" pitchFamily="34" charset="0"/>
              </a:rPr>
              <a:t>O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572000" y="4725144"/>
            <a:ext cx="864096" cy="92333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>
                <a:solidFill>
                  <a:schemeClr val="bg1"/>
                </a:solidFill>
                <a:latin typeface="Arial Black" pitchFamily="34" charset="0"/>
              </a:rPr>
              <a:t>R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5229200"/>
            <a:ext cx="864096" cy="92333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  <a:latin typeface="Arial Black" pitchFamily="34" charset="0"/>
              </a:rPr>
              <a:t>P</a:t>
            </a:r>
            <a:endParaRPr lang="cs-CZ" sz="54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563888" y="5733256"/>
            <a:ext cx="864096" cy="92333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>
                <a:solidFill>
                  <a:schemeClr val="bg1"/>
                </a:solidFill>
                <a:latin typeface="Arial Black" pitchFamily="34" charset="0"/>
              </a:rPr>
              <a:t>C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3.43201E-6 L -0.59063 -0.32955 " pathEditMode="relative" rAng="0" ptsTypes="AA">
                                      <p:cBhvr>
                                        <p:cTn id="4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500" y="-16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33854 -0.25162 " pathEditMode="relative" ptsTypes="AA">
                                      <p:cBhvr>
                                        <p:cTn id="5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504 -0.27266 " pathEditMode="relative" ptsTypes="AA">
                                      <p:cBhvr>
                                        <p:cTn id="5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8038 -0.40911 " pathEditMode="relative" ptsTypes="AA">
                                      <p:cBhvr>
                                        <p:cTn id="5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18125 -0.26226 " pathEditMode="relative" ptsTypes="AA">
                                      <p:cBhvr>
                                        <p:cTn id="6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1.85014E-6 L 0.40955 -0.39246 " pathEditMode="relative" rAng="0" ptsTypes="AA">
                                      <p:cBhvr>
                                        <p:cTn id="6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500" y="-19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70868 -0.27266 " pathEditMode="relative" ptsTypes="AA">
                                      <p:cBhvr>
                                        <p:cTn id="7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45677 -0.40911 " pathEditMode="relative" ptsTypes="AA">
                                      <p:cBhvr>
                                        <p:cTn id="7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5" grpId="1" animBg="1"/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836712"/>
            <a:ext cx="7200800" cy="34163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chemeClr val="bg1"/>
                </a:solidFill>
                <a:latin typeface="Arial Black" pitchFamily="34" charset="0"/>
              </a:rPr>
              <a:t>LEDEN KLOUZAT SE BUDEM</a:t>
            </a:r>
            <a:endParaRPr lang="cs-CZ" sz="72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pic>
        <p:nvPicPr>
          <p:cNvPr id="5122" name="Picture 2" descr="C:\Users\Nováková Venuše\AppData\Local\Microsoft\Windows\Temporary Internet Files\Content.IE5\QWGJTPTX\MP90044908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4581128"/>
            <a:ext cx="1872208" cy="1872208"/>
          </a:xfrm>
          <a:prstGeom prst="rect">
            <a:avLst/>
          </a:prstGeom>
          <a:noFill/>
        </p:spPr>
      </p:pic>
      <p:pic>
        <p:nvPicPr>
          <p:cNvPr id="4" name="Picture 2" descr="C:\Users\Nováková Venuše\AppData\Local\Microsoft\Windows\Temporary Internet Files\Content.IE5\QWGJTPTX\MP90044908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3429000"/>
            <a:ext cx="1872208" cy="1872208"/>
          </a:xfrm>
          <a:prstGeom prst="rect">
            <a:avLst/>
          </a:prstGeom>
          <a:noFill/>
        </p:spPr>
      </p:pic>
      <p:pic>
        <p:nvPicPr>
          <p:cNvPr id="5" name="Picture 2" descr="C:\Users\Nováková Venuše\AppData\Local\Microsoft\Windows\Temporary Internet Files\Content.IE5\QWGJTPTX\MP90044908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005064"/>
            <a:ext cx="1872208" cy="1872208"/>
          </a:xfrm>
          <a:prstGeom prst="rect">
            <a:avLst/>
          </a:prstGeom>
          <a:noFill/>
        </p:spPr>
      </p:pic>
      <p:pic>
        <p:nvPicPr>
          <p:cNvPr id="6" name="Picture 2" descr="C:\Users\Nováková Venuše\AppData\Local\Microsoft\Windows\Temporary Internet Files\Content.IE5\QWGJTPTX\MP90044908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188640"/>
            <a:ext cx="1872208" cy="1872208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404664"/>
            <a:ext cx="5616624" cy="1200329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  <a:latin typeface="Arial Black" pitchFamily="34" charset="0"/>
              </a:rPr>
              <a:t> DOPLŇ!</a:t>
            </a:r>
          </a:p>
          <a:p>
            <a:pPr algn="ctr"/>
            <a:r>
              <a:rPr lang="cs-CZ" sz="3600" b="1" dirty="0" smtClean="0">
                <a:solidFill>
                  <a:schemeClr val="bg1"/>
                </a:solidFill>
                <a:latin typeface="Arial Black" pitchFamily="34" charset="0"/>
              </a:rPr>
              <a:t>1 . ZIMNÍ MĚSÍC</a:t>
            </a:r>
            <a:endParaRPr lang="cs-CZ" sz="36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11560" y="2420888"/>
          <a:ext cx="6696745" cy="23762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39349"/>
                <a:gridCol w="1339349"/>
                <a:gridCol w="1339349"/>
                <a:gridCol w="1339349"/>
                <a:gridCol w="1339349"/>
              </a:tblGrid>
              <a:tr h="23762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076056" y="5445224"/>
            <a:ext cx="720080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  <a:latin typeface="Arial Black" pitchFamily="34" charset="0"/>
              </a:rPr>
              <a:t>L</a:t>
            </a:r>
            <a:endParaRPr lang="cs-CZ" sz="54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5733256"/>
            <a:ext cx="720080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bg1"/>
                </a:solidFill>
                <a:latin typeface="Arial Black" pitchFamily="34" charset="0"/>
              </a:rPr>
              <a:t>E</a:t>
            </a:r>
            <a:endParaRPr lang="cs-CZ" sz="54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88224" y="5373216"/>
            <a:ext cx="720080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bg1"/>
                </a:solidFill>
                <a:latin typeface="Arial Black" pitchFamily="34" charset="0"/>
              </a:rPr>
              <a:t>D</a:t>
            </a:r>
            <a:endParaRPr lang="cs-CZ" sz="54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11760" y="5733256"/>
            <a:ext cx="720080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bg1"/>
                </a:solidFill>
                <a:latin typeface="Arial Black" pitchFamily="34" charset="0"/>
              </a:rPr>
              <a:t>N</a:t>
            </a:r>
            <a:endParaRPr lang="cs-CZ" sz="54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956376" y="5229200"/>
            <a:ext cx="720080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5400" b="1" dirty="0">
                <a:solidFill>
                  <a:schemeClr val="bg1"/>
                </a:solidFill>
                <a:latin typeface="Arial Black" pitchFamily="34" charset="0"/>
              </a:rPr>
              <a:t>E</a:t>
            </a:r>
          </a:p>
        </p:txBody>
      </p:sp>
      <p:pic>
        <p:nvPicPr>
          <p:cNvPr id="10" name="Picture 2" descr="C:\Users\Nováková Venuše\AppData\Local\Microsoft\Windows\Temporary Internet Files\Content.IE5\FUSYKPF3\MC90043583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404664"/>
            <a:ext cx="1440159" cy="1440159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1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1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1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4.20907E-6 L -0.46458 -0.35061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200" y="-17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4.81961E-6 L 0.16528 -0.39247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300" y="-19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2.50694E-6 L -0.33073 -0.32933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500" y="-16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0.0104 L -0.33855 -0.30851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900" y="-14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4.81961E-6 L 0.42518 -0.38183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300" y="-19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5" grpId="1" animBg="1"/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2696"/>
            <a:ext cx="8280920" cy="34163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chemeClr val="bg1"/>
                </a:solidFill>
                <a:latin typeface="Arial Black" pitchFamily="34" charset="0"/>
              </a:rPr>
              <a:t>V ÚNORU SE SRDCEM TANČIT BUDEM </a:t>
            </a:r>
          </a:p>
        </p:txBody>
      </p:sp>
      <p:pic>
        <p:nvPicPr>
          <p:cNvPr id="10242" name="Picture 2" descr="C:\Users\Nováková Venuše\AppData\Local\Microsoft\Windows\Temporary Internet Files\Content.IE5\FUSYKPF3\MP90044905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52928" y="332656"/>
            <a:ext cx="1512168" cy="1512168"/>
          </a:xfrm>
          <a:prstGeom prst="rect">
            <a:avLst/>
          </a:prstGeom>
          <a:noFill/>
        </p:spPr>
      </p:pic>
      <p:pic>
        <p:nvPicPr>
          <p:cNvPr id="10243" name="Picture 3" descr="C:\Users\Nováková Venuše\AppData\Local\Microsoft\Windows\Temporary Internet Files\Content.IE5\QWGJTPTX\MP90044844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4077072"/>
            <a:ext cx="2870635" cy="2780928"/>
          </a:xfrm>
          <a:prstGeom prst="rect">
            <a:avLst/>
          </a:prstGeom>
          <a:noFill/>
        </p:spPr>
      </p:pic>
      <p:pic>
        <p:nvPicPr>
          <p:cNvPr id="10244" name="Picture 4" descr="C:\Users\Nováková Venuše\AppData\Local\Microsoft\Windows\Temporary Internet Files\Content.IE5\A6IZAP4G\MP90044907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4293096"/>
            <a:ext cx="1916832" cy="1916832"/>
          </a:xfrm>
          <a:prstGeom prst="rect">
            <a:avLst/>
          </a:prstGeom>
          <a:noFill/>
        </p:spPr>
      </p:pic>
      <p:pic>
        <p:nvPicPr>
          <p:cNvPr id="6" name="Picture 3" descr="C:\Users\Nováková Venuše\AppData\Local\Microsoft\Windows\Temporary Internet Files\Content.IE5\QWGJTPTX\MP90044844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4077072"/>
            <a:ext cx="2870635" cy="2780928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" dur="2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404664"/>
            <a:ext cx="5616624" cy="1200329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  <a:latin typeface="Arial Black" pitchFamily="34" charset="0"/>
              </a:rPr>
              <a:t> DOPLŇ!</a:t>
            </a:r>
          </a:p>
          <a:p>
            <a:pPr algn="ctr"/>
            <a:r>
              <a:rPr lang="cs-CZ" sz="3600" b="1" dirty="0" smtClean="0">
                <a:solidFill>
                  <a:schemeClr val="bg1"/>
                </a:solidFill>
                <a:latin typeface="Arial Black" pitchFamily="34" charset="0"/>
              </a:rPr>
              <a:t>2. ZIMNÍ  MĚSÍC</a:t>
            </a:r>
            <a:endParaRPr lang="cs-CZ" sz="36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pic>
        <p:nvPicPr>
          <p:cNvPr id="3" name="Picture 5" descr="C:\Users\Nováková Venuše\AppData\Local\Microsoft\Windows\Temporary Internet Files\Content.IE5\FUSYKPF3\MC9003010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332656"/>
            <a:ext cx="1826057" cy="1266444"/>
          </a:xfrm>
          <a:prstGeom prst="rect">
            <a:avLst/>
          </a:prstGeom>
          <a:noFill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187624" y="2780928"/>
          <a:ext cx="6023992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05998"/>
                <a:gridCol w="1505998"/>
                <a:gridCol w="1505998"/>
                <a:gridCol w="1505998"/>
              </a:tblGrid>
              <a:tr h="22322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971600" y="5733256"/>
            <a:ext cx="720080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  <a:latin typeface="Arial Black" pitchFamily="34" charset="0"/>
              </a:rPr>
              <a:t>Ú</a:t>
            </a:r>
            <a:endParaRPr lang="cs-CZ" sz="54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88224" y="5589240"/>
            <a:ext cx="720080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bg1"/>
                </a:solidFill>
                <a:latin typeface="Arial Black" pitchFamily="34" charset="0"/>
              </a:rPr>
              <a:t>N</a:t>
            </a:r>
            <a:endParaRPr lang="cs-CZ" sz="54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79912" y="5589240"/>
            <a:ext cx="792088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bg1"/>
                </a:solidFill>
                <a:latin typeface="Arial Black" pitchFamily="34" charset="0"/>
              </a:rPr>
              <a:t>O</a:t>
            </a:r>
            <a:endParaRPr lang="cs-CZ" sz="54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884368" y="5157192"/>
            <a:ext cx="648072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bg1"/>
                </a:solidFill>
                <a:latin typeface="Arial Black" pitchFamily="34" charset="0"/>
              </a:rPr>
              <a:t>R</a:t>
            </a:r>
            <a:endParaRPr lang="cs-CZ" sz="5400" b="1" dirty="0">
              <a:solidFill>
                <a:schemeClr val="bg1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1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1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4.81961E-6 L 0.06302 -0.32933 " pathEditMode="relative" rAng="0" ptsTypes="AA">
                                      <p:cBhvr>
                                        <p:cTn id="3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00" y="-16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1.48011E-7 L -0.38594 -0.30828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300" y="-15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4.21832E-6 L 0.08663 -0.31452 " pathEditMode="relative" ptsTypes="AA">
                                      <p:cBhvr>
                                        <p:cTn id="4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4.21832E-6 L -0.19687 -0.25162 " pathEditMode="relative" ptsTypes="AA">
                                      <p:cBhvr>
                                        <p:cTn id="4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2696"/>
            <a:ext cx="8064896" cy="1200329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  <a:latin typeface="Arial Black" pitchFamily="34" charset="0"/>
              </a:rPr>
              <a:t>ČTI A VYTLESKEJ</a:t>
            </a:r>
          </a:p>
          <a:p>
            <a:pPr algn="ctr"/>
            <a:r>
              <a:rPr lang="cs-CZ" sz="3600" b="1" dirty="0" smtClean="0">
                <a:solidFill>
                  <a:schemeClr val="bg1"/>
                </a:solidFill>
                <a:latin typeface="Arial Black" pitchFamily="34" charset="0"/>
              </a:rPr>
              <a:t> SLABIKY!</a:t>
            </a:r>
            <a:endParaRPr lang="cs-CZ" sz="36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2132856"/>
            <a:ext cx="1944216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bg1"/>
                </a:solidFill>
                <a:latin typeface="Arial Black" pitchFamily="34" charset="0"/>
              </a:rPr>
              <a:t>PRO</a:t>
            </a:r>
            <a:endParaRPr lang="cs-CZ" sz="54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95936" y="2132856"/>
            <a:ext cx="1224136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bg1"/>
                </a:solidFill>
                <a:latin typeface="Arial Black" pitchFamily="34" charset="0"/>
              </a:rPr>
              <a:t>SI</a:t>
            </a:r>
            <a:endParaRPr lang="cs-CZ" sz="54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5013176"/>
            <a:ext cx="2016224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  <a:latin typeface="Arial Black" pitchFamily="34" charset="0"/>
              </a:rPr>
              <a:t>Ú</a:t>
            </a:r>
            <a:endParaRPr lang="cs-CZ" sz="54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43808" y="2564904"/>
            <a:ext cx="6480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5400" b="1" dirty="0" smtClean="0">
              <a:solidFill>
                <a:schemeClr val="bg1"/>
              </a:solidFill>
              <a:latin typeface="Arial Black" pitchFamily="34" charset="0"/>
            </a:endParaRPr>
          </a:p>
          <a:p>
            <a:pPr algn="ctr"/>
            <a:endParaRPr lang="cs-CZ" sz="54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067944" y="5013176"/>
            <a:ext cx="1872208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bg1"/>
                </a:solidFill>
                <a:latin typeface="Arial Black" pitchFamily="34" charset="0"/>
              </a:rPr>
              <a:t>NOR</a:t>
            </a:r>
            <a:endParaRPr lang="cs-CZ" sz="54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19872" y="5013176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bg1"/>
                </a:solidFill>
                <a:latin typeface="Arial Black" pitchFamily="34" charset="0"/>
              </a:rPr>
              <a:t>-</a:t>
            </a:r>
            <a:endParaRPr lang="cs-CZ" sz="54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pic>
        <p:nvPicPr>
          <p:cNvPr id="12" name="Picture 2" descr="C:\Users\Nováková Venuše\AppData\Local\Microsoft\Windows\Temporary Internet Files\Content.IE5\FUSYKPF3\MC90043583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3429000"/>
            <a:ext cx="1224136" cy="1224136"/>
          </a:xfrm>
          <a:prstGeom prst="rect">
            <a:avLst/>
          </a:prstGeom>
          <a:noFill/>
        </p:spPr>
      </p:pic>
      <p:pic>
        <p:nvPicPr>
          <p:cNvPr id="13" name="Picture 5" descr="C:\Users\Nováková Venuše\AppData\Local\Microsoft\Windows\Temporary Internet Files\Content.IE5\FUSYKPF3\MC90030103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5373216"/>
            <a:ext cx="1826057" cy="1266444"/>
          </a:xfrm>
          <a:prstGeom prst="rect">
            <a:avLst/>
          </a:prstGeom>
          <a:noFill/>
        </p:spPr>
      </p:pic>
      <p:pic>
        <p:nvPicPr>
          <p:cNvPr id="14" name="Picture 6" descr="C:\Users\Nováková Venuše\AppData\Local\Microsoft\Windows\Temporary Internet Files\Content.IE5\QWGJTPTX\MC90040461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044608" y="3573016"/>
            <a:ext cx="1656184" cy="1450918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899592" y="3429000"/>
            <a:ext cx="1224136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bg1"/>
                </a:solidFill>
                <a:latin typeface="Arial Black" pitchFamily="34" charset="0"/>
              </a:rPr>
              <a:t>LE</a:t>
            </a:r>
            <a:endParaRPr lang="cs-CZ" sz="54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987824" y="2132856"/>
            <a:ext cx="7200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solidFill>
                  <a:schemeClr val="bg1"/>
                </a:solidFill>
                <a:latin typeface="Arial Black" pitchFamily="34" charset="0"/>
              </a:rPr>
              <a:t>-</a:t>
            </a:r>
            <a:endParaRPr lang="cs-CZ" sz="54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067944" y="3356992"/>
            <a:ext cx="2304256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  <a:latin typeface="Arial Black" pitchFamily="34" charset="0"/>
              </a:rPr>
              <a:t>DEN</a:t>
            </a:r>
            <a:endParaRPr lang="cs-CZ" sz="54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292080" y="2132856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  <a:latin typeface="Arial Black" pitchFamily="34" charset="0"/>
              </a:rPr>
              <a:t>-</a:t>
            </a:r>
            <a:endParaRPr lang="cs-CZ" sz="54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987824" y="3356992"/>
            <a:ext cx="6480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  <a:latin typeface="Arial Black" pitchFamily="34" charset="0"/>
              </a:rPr>
              <a:t>-</a:t>
            </a:r>
            <a:endParaRPr lang="cs-CZ" sz="54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868144" y="2132856"/>
            <a:ext cx="2016224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  <a:latin typeface="Arial Black" pitchFamily="34" charset="0"/>
              </a:rPr>
              <a:t>NEC</a:t>
            </a:r>
            <a:endParaRPr lang="cs-CZ" sz="54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pic>
        <p:nvPicPr>
          <p:cNvPr id="34" name="Picture 2" descr="C:\Users\Nováková Venuše\AppData\Local\Microsoft\Windows\Temporary Internet Files\Content.IE5\FUSYKPF3\MC90039651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12360" y="1988840"/>
            <a:ext cx="1152128" cy="1584176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3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6" grpId="0" animBg="1"/>
      <p:bldP spid="8" grpId="0" animBg="1"/>
      <p:bldP spid="11" grpId="0"/>
      <p:bldP spid="15" grpId="0" animBg="1"/>
      <p:bldP spid="17" grpId="0"/>
      <p:bldP spid="19" grpId="0" animBg="1"/>
      <p:bldP spid="30" grpId="0"/>
      <p:bldP spid="31" grpId="0"/>
      <p:bldP spid="3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332656"/>
            <a:ext cx="5184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ZDROJE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15616" y="1268760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dirty="0" smtClean="0">
                <a:solidFill>
                  <a:srgbClr val="0070C0"/>
                </a:solidFill>
                <a:hlinkClick r:id="rId2"/>
              </a:rPr>
              <a:t>[</a:t>
            </a:r>
            <a:r>
              <a:rPr lang="cs-CZ" dirty="0" smtClean="0">
                <a:solidFill>
                  <a:srgbClr val="0070C0"/>
                </a:solidFill>
                <a:hlinkClick r:id="rId2"/>
              </a:rPr>
              <a:t>http://</a:t>
            </a:r>
            <a:r>
              <a:rPr lang="cs-CZ" smtClean="0">
                <a:solidFill>
                  <a:srgbClr val="0070C0"/>
                </a:solidFill>
                <a:hlinkClick r:id="rId2"/>
              </a:rPr>
              <a:t>microsoft.com</a:t>
            </a:r>
            <a:r>
              <a:rPr lang="cs-CZ" smtClean="0">
                <a:solidFill>
                  <a:schemeClr val="bg2"/>
                </a:solidFill>
              </a:rPr>
              <a:t>]</a:t>
            </a:r>
            <a:endParaRPr lang="cs-CZ" dirty="0" smtClean="0">
              <a:solidFill>
                <a:schemeClr val="bg2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[Citace: 10.12.2012]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773</TotalTime>
  <Words>233</Words>
  <Application>Microsoft Office PowerPoint</Application>
  <PresentationFormat>Předvádění na obrazovce (4:3)</PresentationFormat>
  <Paragraphs>69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Nováková Venuše</dc:creator>
  <cp:lastModifiedBy>zak</cp:lastModifiedBy>
  <cp:revision>93</cp:revision>
  <dcterms:created xsi:type="dcterms:W3CDTF">2013-02-13T19:54:45Z</dcterms:created>
  <dcterms:modified xsi:type="dcterms:W3CDTF">2013-04-12T07:25:17Z</dcterms:modified>
</cp:coreProperties>
</file>