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06" autoAdjust="0"/>
    <p:restoredTop sz="94660"/>
  </p:normalViewPr>
  <p:slideViewPr>
    <p:cSldViewPr>
      <p:cViewPr varScale="1">
        <p:scale>
          <a:sx n="77" d="100"/>
          <a:sy n="77" d="100"/>
        </p:scale>
        <p:origin x="-118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305D4-003C-485A-9266-FEA6C5B44F0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A3079-B4E5-4D07-88ED-D2CC70C57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7" Type="http://schemas.openxmlformats.org/officeDocument/2006/relationships/image" Target="../media/image15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8.wmf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lvl1pPr marL="0" indent="0" algn="r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None/>
              <a:defRPr kumimoji="0" sz="2200" kern="1200" baseline="0">
                <a:solidFill>
                  <a:srgbClr val="FFFFFF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None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1"/>
          <p:cNvSpPr txBox="1"/>
          <p:nvPr/>
        </p:nvSpPr>
        <p:spPr>
          <a:xfrm>
            <a:off x="0" y="487812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VY_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32_INOVACE_16_II.JZ_ČTENÍHŠ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_ Pohádkové postavy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Téma: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Pohádkové postavy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 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II. Čtení– HŠ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9240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064896" cy="60016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První část prezentace je určena k výkladu nového učiva čtení s porozuměním, čtení pohádkových postav s obrázky a doplňování přirovnání , přiřazování ,jak to má správně být.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Metodické pokyny: Žáci na základě vhodně zvolených otázek společně s učitelem si procvičují a prohlubují znalosti z vyprávění a ze čtení s porozuměním,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8568952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  <a:latin typeface="Arial Black" pitchFamily="34" charset="0"/>
              </a:rPr>
              <a:t>POHÁDKOVÉ POSTAVY</a:t>
            </a:r>
            <a:endParaRPr lang="cs-CZ" sz="7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K64L0Y4Z\MC900435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924944"/>
            <a:ext cx="2203450" cy="3298825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L1VPI40E\MC9004358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717032"/>
            <a:ext cx="2797175" cy="2794000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NX455DIC\MC9001986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4149080"/>
            <a:ext cx="1872558" cy="22814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99288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POZNÁVÁNÍ POHÁDKOVÝCH POSTAV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A6IZAP4G\MC9004123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1728192" cy="1728193"/>
          </a:xfrm>
          <a:prstGeom prst="rect">
            <a:avLst/>
          </a:prstGeom>
          <a:solidFill>
            <a:srgbClr val="FFFF00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3140968"/>
          <a:ext cx="6480720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0090"/>
                <a:gridCol w="810090"/>
                <a:gridCol w="810090"/>
                <a:gridCol w="810090"/>
                <a:gridCol w="810090"/>
                <a:gridCol w="810090"/>
                <a:gridCol w="810090"/>
                <a:gridCol w="810090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59632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23728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A</a:t>
            </a:r>
          </a:p>
        </p:txBody>
      </p:sp>
      <p:pic>
        <p:nvPicPr>
          <p:cNvPr id="1027" name="Picture 3" descr="C:\Users\Nováková Venuše\AppData\Local\Microsoft\Windows\Temporary Internet Files\Content.IE5\QWGJTPTX\MC9004414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00808"/>
            <a:ext cx="1819275" cy="1301750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29" name="Picture 5" descr="C:\Users\Nováková Venuše\AppData\Local\Microsoft\Windows\Temporary Internet Files\Content.IE5\FUSYKPF3\MM90004662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484784"/>
            <a:ext cx="1895475" cy="1009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7253E-6 L -0.62986 -0.2694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00" y="-1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67253E-6 L -0.44879 -0.2590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00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67253E-6 L -0.27552 -0.2694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0" y="-1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7.74283E-6 L 0.08646 -0.26226 " pathEditMode="relative" ptsTypes="AA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7.74283E-6 L 0.25972 -0.26226 " pathEditMode="relative" ptsTypes="AA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6022E-6 L 0.44896 -0.25185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00" y="-1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74283E-6 L 0.18125 -0.26226 " pathEditMode="relative" ptsTypes="AA"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74283E-6 L 0.35452 -0.27267 " pathEditMode="relative" ptsTypes="AA">
                                      <p:cBhvr>
                                        <p:cTn id="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Nováková Venuše\AppData\Local\Microsoft\Windows\Temporary Internet Files\Content.IE5\L1VPI40E\MC9004324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32656"/>
            <a:ext cx="2016224" cy="2778577"/>
          </a:xfrm>
          <a:prstGeom prst="rect">
            <a:avLst/>
          </a:prstGeom>
          <a:noFill/>
        </p:spPr>
      </p:pic>
      <p:pic>
        <p:nvPicPr>
          <p:cNvPr id="2052" name="Picture 4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1177070" cy="1112792"/>
          </a:xfrm>
          <a:prstGeom prst="rect">
            <a:avLst/>
          </a:prstGeom>
          <a:noFill/>
        </p:spPr>
      </p:pic>
      <p:pic>
        <p:nvPicPr>
          <p:cNvPr id="2053" name="Picture 5" descr="C:\Users\Nováková Venuše\AppData\Local\Microsoft\Windows\Temporary Internet Files\Content.IE5\L1VPI40E\MP9004402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548680"/>
            <a:ext cx="1345003" cy="1008112"/>
          </a:xfrm>
          <a:prstGeom prst="rect">
            <a:avLst/>
          </a:prstGeom>
          <a:noFill/>
        </p:spPr>
      </p:pic>
      <p:pic>
        <p:nvPicPr>
          <p:cNvPr id="2054" name="Picture 6" descr="C:\Users\Nováková Venuše\AppData\Local\Microsoft\Windows\Temporary Internet Files\Content.IE5\A6IZAP4G\MP90044837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476672"/>
            <a:ext cx="2267744" cy="1700808"/>
          </a:xfrm>
          <a:prstGeom prst="rect">
            <a:avLst/>
          </a:prstGeom>
          <a:noFill/>
        </p:spPr>
      </p:pic>
      <p:pic>
        <p:nvPicPr>
          <p:cNvPr id="2055" name="Picture 7" descr="C:\Users\Nováková Venuše\AppData\Local\Microsoft\Windows\Temporary Internet Files\Content.IE5\A6IZAP4G\MP9004483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56309" y="620688"/>
            <a:ext cx="1787691" cy="1340768"/>
          </a:xfrm>
          <a:prstGeom prst="rect">
            <a:avLst/>
          </a:prstGeom>
          <a:noFill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39546" y="3140968"/>
          <a:ext cx="7920885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1555"/>
                <a:gridCol w="1131555"/>
                <a:gridCol w="1131555"/>
                <a:gridCol w="1131555"/>
                <a:gridCol w="1131555"/>
                <a:gridCol w="1131555"/>
                <a:gridCol w="1131555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259632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E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Ů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Ž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N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4427 -0.29371 " pathEditMode="relative" ptsTypes="AA">
                                      <p:cBhvr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16 -0.30435 " pathEditMode="relative" ptsTypes="AA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7326 -0.28307 " pathEditMode="relative" ptsTypes="AA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2292 -0.28307 " pathEditMode="relative" ptsTypes="AA">
                                      <p:cBhvr>
                                        <p:cTn id="6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67253E-6 L -0.02361 -0.27984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-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67253E-6 L -4.72222E-6 -0.26943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1754 -0.26226 " pathEditMode="relative" ptsTypes="AA">
                                      <p:cBhvr>
                                        <p:cTn id="7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ováková Venuše\AppData\Local\Microsoft\Windows\Temporary Internet Files\Content.IE5\VXIMMB7A\MC9003607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2376264" cy="2232248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3075" name="Picture 3" descr="C:\Users\Nováková Venuše\AppData\Local\Microsoft\Windows\Temporary Internet Files\Content.IE5\K64L0Y4Z\MC9001991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32656"/>
            <a:ext cx="2112475" cy="1963093"/>
          </a:xfrm>
          <a:prstGeom prst="rect">
            <a:avLst/>
          </a:prstGeom>
          <a:noFill/>
        </p:spPr>
      </p:pic>
      <p:pic>
        <p:nvPicPr>
          <p:cNvPr id="5" name="Picture 2" descr="C:\Users\Nováková Venuše\AppData\Local\Microsoft\Windows\Temporary Internet Files\Content.IE5\VXIMMB7A\MC9003607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95936"/>
            <a:ext cx="2232248" cy="2096960"/>
          </a:xfrm>
          <a:prstGeom prst="rect">
            <a:avLst/>
          </a:prstGeom>
          <a:solidFill>
            <a:srgbClr val="FFFF00"/>
          </a:solidFill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46" y="3140968"/>
          <a:ext cx="7560846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0141"/>
                <a:gridCol w="1260141"/>
                <a:gridCol w="1260141"/>
                <a:gridCol w="1260141"/>
                <a:gridCol w="1260141"/>
                <a:gridCol w="1260141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23728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J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J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B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67253E-6 L -0.31493 -0.26943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00" y="-1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67253E-6 L -0.00781 -0.26943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1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67253E-6 L -0.13385 -0.2798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0" y="-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67253E-6 L 0.18906 -0.2798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00" y="-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67253E-6 L -0.0552 -0.2694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0" y="-1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67253E-6 L 0.18108 -0.2798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00" y="-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Nováková Venuše\AppData\Local\Microsoft\Windows\Temporary Internet Files\Content.IE5\VXIMMB7A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197363" cy="2448272"/>
          </a:xfrm>
          <a:prstGeom prst="rect">
            <a:avLst/>
          </a:prstGeom>
          <a:noFill/>
        </p:spPr>
      </p:pic>
      <p:pic>
        <p:nvPicPr>
          <p:cNvPr id="4100" name="Picture 4" descr="C:\Users\Nováková Venuše\AppData\Local\Microsoft\Windows\Temporary Internet Files\Content.IE5\K64L0Y4Z\MC9004105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"/>
            <a:ext cx="1907704" cy="2420888"/>
          </a:xfrm>
          <a:prstGeom prst="rect">
            <a:avLst/>
          </a:prstGeom>
          <a:noFill/>
        </p:spPr>
      </p:pic>
      <p:pic>
        <p:nvPicPr>
          <p:cNvPr id="4102" name="Picture 6" descr="C:\Users\Nováková Venuše\AppData\Local\Microsoft\Windows\Temporary Internet Files\Content.IE5\FUSYKPF3\MC90044068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88640"/>
            <a:ext cx="2952328" cy="2742857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4104" name="Picture 8" descr="C:\Users\Nováková Venuše\AppData\Local\Microsoft\Windows\Temporary Internet Files\Content.IE5\QWGJTPTX\MC9003558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76368"/>
            <a:ext cx="1584176" cy="2992592"/>
          </a:xfrm>
          <a:prstGeom prst="rect">
            <a:avLst/>
          </a:prstGeom>
          <a:noFill/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39546" y="3140968"/>
          <a:ext cx="7416832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4208"/>
                <a:gridCol w="1854208"/>
                <a:gridCol w="1854208"/>
                <a:gridCol w="1854208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57200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Á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8576 -0.30411 " pathEditMode="relative" ptsTypes="AA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7552 -0.30435 " pathEditMode="relative" ptsTypes="AA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1805 -0.29371 " pathEditMode="relative" ptsTypes="AA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9375 -0.30435 " pathEditMode="relative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Nováková Venuše\AppData\Local\Microsoft\Windows\Temporary Internet Files\Content.IE5\L1VPI40E\MC900387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2016224" cy="2016224"/>
          </a:xfrm>
          <a:prstGeom prst="rect">
            <a:avLst/>
          </a:prstGeom>
          <a:noFill/>
        </p:spPr>
      </p:pic>
      <p:pic>
        <p:nvPicPr>
          <p:cNvPr id="5123" name="Picture 3" descr="C:\Users\Nováková Venuše\AppData\Local\Microsoft\Windows\Temporary Internet Files\Content.IE5\K64L0Y4Z\MC9000884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0"/>
            <a:ext cx="2304256" cy="2132856"/>
          </a:xfrm>
          <a:prstGeom prst="rect">
            <a:avLst/>
          </a:prstGeom>
          <a:noFill/>
        </p:spPr>
      </p:pic>
      <p:pic>
        <p:nvPicPr>
          <p:cNvPr id="5124" name="Picture 4" descr="C:\Users\Nováková Venuše\AppData\Local\Microsoft\Windows\Temporary Internet Files\Content.IE5\A6IZAP4G\MC9001109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88640"/>
            <a:ext cx="2286000" cy="2147011"/>
          </a:xfrm>
          <a:prstGeom prst="rect">
            <a:avLst/>
          </a:prstGeom>
          <a:solidFill>
            <a:srgbClr val="FFFF00"/>
          </a:solidFill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46" y="3140968"/>
          <a:ext cx="7416832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4208"/>
                <a:gridCol w="1854208"/>
                <a:gridCol w="1854208"/>
                <a:gridCol w="1854208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572000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D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517232"/>
            <a:ext cx="720080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endParaRPr lang="cs-CZ" sz="6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038 -0.29371 " pathEditMode="relative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8646 -0.28307 " pathEditMode="relative" ptsTypes="AA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2361 -0.29371 " pathEditMode="relative" ptsTypes="AA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0938 -0.28307 " pathEditMode="relative" ptsTypes="AA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Nováková Venuše\AppData\Local\Microsoft\Windows\Temporary Internet Files\Content.IE5\FUSYKPF3\MC900422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"/>
            <a:ext cx="2088231" cy="1992261"/>
          </a:xfrm>
          <a:prstGeom prst="rect">
            <a:avLst/>
          </a:prstGeom>
          <a:noFill/>
        </p:spPr>
      </p:pic>
      <p:pic>
        <p:nvPicPr>
          <p:cNvPr id="6150" name="Picture 6" descr="C:\Users\Nováková Venuše\AppData\Local\Microsoft\Windows\Temporary Internet Files\Content.IE5\NX455DIC\MC9003965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0"/>
            <a:ext cx="2104030" cy="1628546"/>
          </a:xfrm>
          <a:prstGeom prst="rect">
            <a:avLst/>
          </a:prstGeom>
          <a:noFill/>
        </p:spPr>
      </p:pic>
      <p:pic>
        <p:nvPicPr>
          <p:cNvPr id="7" name="Picture 6" descr="C:\Users\Nováková Venuše\AppData\Local\Microsoft\Windows\Temporary Internet Files\Content.IE5\NX455DIC\MC9003965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0"/>
            <a:ext cx="1767609" cy="1340768"/>
          </a:xfrm>
          <a:prstGeom prst="rect">
            <a:avLst/>
          </a:prstGeom>
          <a:noFill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0" y="2132856"/>
          <a:ext cx="9144002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286"/>
                <a:gridCol w="1306286"/>
                <a:gridCol w="1306286"/>
                <a:gridCol w="1306286"/>
                <a:gridCol w="1306286"/>
                <a:gridCol w="1306286"/>
                <a:gridCol w="1306286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0" y="4437112"/>
          <a:ext cx="9144002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286"/>
                <a:gridCol w="1306286"/>
                <a:gridCol w="1306286"/>
                <a:gridCol w="1306286"/>
                <a:gridCol w="1306286"/>
                <a:gridCol w="1306286"/>
                <a:gridCol w="1306286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23528" y="3429000"/>
            <a:ext cx="57606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Arial Black" pitchFamily="34" charset="0"/>
              </a:rPr>
              <a:t>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3429000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3429000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E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3429000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Arial Black" pitchFamily="34" charset="0"/>
              </a:rPr>
              <a:t>J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100392" y="3429000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Arial Black" pitchFamily="34" charset="0"/>
              </a:rPr>
              <a:t>N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3429000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E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3429000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Č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5733256"/>
            <a:ext cx="57606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5733256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5733256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E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733256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Arial Black" pitchFamily="34" charset="0"/>
              </a:rPr>
              <a:t>Ř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028384" y="5733256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Arial Black" pitchFamily="34" charset="0"/>
              </a:rPr>
              <a:t>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5733256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Arial Black" pitchFamily="34" charset="0"/>
              </a:rPr>
              <a:t>M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139952" y="5733256"/>
            <a:ext cx="7200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Arial Black" pitchFamily="34" charset="0"/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2448 -0.1679 " pathEditMode="relative" ptsTypes="AA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3299 -0.1679 " pathEditMode="relative" ptsTypes="AA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8264 -0.15726 " pathEditMode="relative" ptsTypes="A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3316 -0.1679 " pathEditMode="relative" ptsTypes="AA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3728E-6 L 0.14167 -0.16166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00" y="-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3728E-6 L 0.43316 -0.1616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00" y="-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3247 -0.1679 " pathEditMode="relative" ptsTypes="AA">
                                      <p:cBhvr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835 -0.1679 " pathEditMode="relative" ptsTypes="AA">
                                      <p:cBhvr>
                                        <p:cTn id="9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915 -0.1679 " pathEditMode="relative" ptsTypes="AA">
                                      <p:cBhvr>
                                        <p:cTn id="10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2534 -0.1679 " pathEditMode="relative" ptsTypes="AA">
                                      <p:cBhvr>
                                        <p:cTn id="1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3385 -0.1679 " pathEditMode="relative" ptsTypes="AA">
                                      <p:cBhvr>
                                        <p:cTn id="10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81961E-6 L -0.27569 -0.16166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0" y="-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3229 -0.1679 " pathEditMode="relative" ptsTypes="AA">
                                      <p:cBhvr>
                                        <p:cTn id="1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2448 -0.17831 " pathEditMode="relative" ptsTypes="AA">
                                      <p:cBhvr>
                                        <p:cTn id="1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6328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DOPLŇ VĚTY </a:t>
            </a:r>
            <a:r>
              <a:rPr lang="cs-CZ" sz="2800" b="1" smtClean="0">
                <a:solidFill>
                  <a:srgbClr val="FF0000"/>
                </a:solidFill>
                <a:latin typeface="Arial Black" pitchFamily="34" charset="0"/>
              </a:rPr>
              <a:t>SPRÁVNÝMI SLOVY !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196750"/>
          <a:ext cx="6419528" cy="50405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19528"/>
              </a:tblGrid>
              <a:tr h="840094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RŮŽENKA SE PÍCHLA O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840094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BAJAJA BYL UDATNÝ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840094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KARKULKU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 POTKAL V LESE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840094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KÁČU POZVAL K TANCI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840094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VE SKALÁCH ŽIL SEDMIHLAVÝ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84009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 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 LESE ZABLOUDILI 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732240" y="1196752"/>
          <a:ext cx="2111896" cy="48965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1896"/>
              </a:tblGrid>
              <a:tr h="816091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16091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16091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16091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16091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16091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04248" y="1268761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JENÍČEK A MAŘENKA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227687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DRAK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299695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PRINC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386104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TRN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76256" y="47251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VLK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558924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ČERT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86864E-6 L -0.43697 -0.3438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00" y="-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43293E-6 L -0.43697 -0.1026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00" y="-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30435E-6 L -0.34635 -0.2282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00" y="-1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0074E-6 L -0.41336 -0.2284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00" y="-1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94172E-6 L -0.28733 0.3695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18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77336E-6 L -0.42517 0.6093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00" y="3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6264696" cy="95410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DOPLŇ POSTAVY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K POHÁDKÁM !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397000"/>
          <a:ext cx="5940152" cy="5502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40152"/>
              </a:tblGrid>
              <a:tr h="951880">
                <a:tc>
                  <a:txBody>
                    <a:bodyPr/>
                    <a:lstStyle/>
                    <a:p>
                      <a:pPr algn="l"/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pPr algn="l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O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 ŠÍPKOVÉ RŮŽENCE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10167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PRINC BAJAJA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10167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O ČERVENÉ KARKULCE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10167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PERNÍKOVÁ CHALOUPKA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10167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O SEDMIHLAVÉ SANÍ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10167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ČERT A KÁČA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56176" y="1484782"/>
          <a:ext cx="2987823" cy="5373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7823"/>
              </a:tblGrid>
              <a:tr h="895536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95536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95536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95536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95536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895536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56176" y="1484784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JENÍČEK  MAŘENKA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8002" y="4509120"/>
            <a:ext cx="13103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DRAK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67130" y="2780928"/>
            <a:ext cx="15172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PRINC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3284985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KARKULKA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5085184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RŮŽENKA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6165304"/>
            <a:ext cx="16105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ČERT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2" name="Picture 2" descr="C:\Users\Nováková Venuše\AppData\Local\Microsoft\Windows\Temporary Internet Files\Content.IE5\VXIMMB7A\MC9003607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9670" y="2420888"/>
            <a:ext cx="674329" cy="720080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Picture 4" descr="C:\Users\Nováková Venuše\AppData\Local\Microsoft\Windows\Temporary Internet Files\Content.IE5\FUSYKPF3\MC900422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21124" y="1484785"/>
            <a:ext cx="722876" cy="720080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4" name="Picture 4" descr="C:\Users\Nováková Venuše\AppData\Local\Microsoft\Windows\Temporary Internet Files\Content.IE5\A6IZAP4G\MC9001109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26015" y="4221088"/>
            <a:ext cx="717984" cy="720080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5" name="Picture 3" descr="C:\Users\Nováková Venuše\AppData\Local\Microsoft\Windows\Temporary Internet Files\Content.IE5\L1VPI40E\MC9004324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39068" y="5157193"/>
            <a:ext cx="704931" cy="648072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6" name="Picture 2" descr="C:\Users\Nováková Venuše\AppData\Local\Microsoft\Windows\Temporary Internet Files\Content.IE5\A6IZAP4G\MC9004123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39070" y="3356992"/>
            <a:ext cx="704930" cy="648072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7" name="Picture 3" descr="C:\Users\Nováková Venuše\AppData\Local\Microsoft\Windows\Temporary Internet Files\Content.IE5\VXIMMB7A\MC90034912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435072" y="5949280"/>
            <a:ext cx="708928" cy="692696"/>
          </a:xfrm>
          <a:prstGeom prst="rect">
            <a:avLst/>
          </a:prstGeom>
          <a:solidFill>
            <a:srgbClr val="FFC000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00833E-6 L -0.33455 -0.49075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69 0.12049 L -0.37483 -0.51943 " pathEditMode="relative" ptsTypes="AA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7.40056E-8 L -0.44479 -0.01873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00" y="-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88529E-7 L -0.37014 0.01041 " pathEditMode="relative" ptsTypes="AA">
                                      <p:cBhvr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9913 0.0421 " pathEditMode="relative" ptsTypes="AA"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2.11841E-6 L -0.36216 0.01064 " pathEditMode="relative" ptsTypes="AA">
                                      <p:cBhvr>
                                        <p:cTn id="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41443E-6 L -0.28732 0.41003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2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2.65495E-6 L -0.35435 0.40911 " pathEditMode="relative" ptsTypes="AA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5434 0.12604 " pathEditMode="relative" ptsTypes="AA">
                                      <p:cBhvr>
                                        <p:cTn id="8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44218E-6 L -0.37014 0.14685 " pathEditMode="relative" ptsTypes="AA">
                                      <p:cBhvr>
                                        <p:cTn id="9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038 0.02082 " pathEditMode="relative" ptsTypes="AA">
                                      <p:cBhvr>
                                        <p:cTn id="9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3876E-7 L -0.37014 0.02104 " pathEditMode="relative" ptsTypes="AA"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1268760"/>
            <a:ext cx="4752528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[http://office.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  <a:hlinkClick r:id="rId2"/>
              </a:rPr>
              <a:t>/</a:t>
            </a:r>
            <a:r>
              <a:rPr lang="cs-CZ" dirty="0" smtClean="0">
                <a:solidFill>
                  <a:srgbClr val="002060"/>
                </a:solidFill>
              </a:rPr>
              <a:t>]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260648"/>
            <a:ext cx="345638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latin typeface="Arial Black" pitchFamily="34" charset="0"/>
              </a:rPr>
              <a:t>ZDROJE</a:t>
            </a:r>
            <a:endParaRPr lang="cs-CZ" sz="24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1638092"/>
            <a:ext cx="475252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[Citace: 03.02.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2013]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1628800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/>
            <a:r>
              <a:rPr lang="cs-CZ" dirty="0" smtClean="0">
                <a:solidFill>
                  <a:schemeClr val="bg1"/>
                </a:solidFill>
              </a:rPr>
              <a:t>  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262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37</cp:revision>
  <dcterms:created xsi:type="dcterms:W3CDTF">2013-03-30T14:12:15Z</dcterms:created>
  <dcterms:modified xsi:type="dcterms:W3CDTF">2013-04-12T08:19:52Z</dcterms:modified>
</cp:coreProperties>
</file>