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61" r:id="rId5"/>
    <p:sldId id="260" r:id="rId6"/>
    <p:sldId id="258" r:id="rId7"/>
    <p:sldId id="259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1EC3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56A0B-4F8C-4EA2-BB0C-741530F7DBB4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6239A-EAF4-41F4-87C7-592A3DFCF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56A0B-4F8C-4EA2-BB0C-741530F7DBB4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6239A-EAF4-41F4-87C7-592A3DFCF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56A0B-4F8C-4EA2-BB0C-741530F7DBB4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6239A-EAF4-41F4-87C7-592A3DFCF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56A0B-4F8C-4EA2-BB0C-741530F7DBB4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6239A-EAF4-41F4-87C7-592A3DFCF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56A0B-4F8C-4EA2-BB0C-741530F7DBB4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6239A-EAF4-41F4-87C7-592A3DFCF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56A0B-4F8C-4EA2-BB0C-741530F7DBB4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6239A-EAF4-41F4-87C7-592A3DFCF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56A0B-4F8C-4EA2-BB0C-741530F7DBB4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6239A-EAF4-41F4-87C7-592A3DFCF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56A0B-4F8C-4EA2-BB0C-741530F7DBB4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6239A-EAF4-41F4-87C7-592A3DFCF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56A0B-4F8C-4EA2-BB0C-741530F7DBB4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6239A-EAF4-41F4-87C7-592A3DFCF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56A0B-4F8C-4EA2-BB0C-741530F7DBB4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6239A-EAF4-41F4-87C7-592A3DFCF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56A0B-4F8C-4EA2-BB0C-741530F7DBB4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6239A-EAF4-41F4-87C7-592A3DFCF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456A0B-4F8C-4EA2-BB0C-741530F7DBB4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46239A-EAF4-41F4-87C7-592A3DFCF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wmf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11" Type="http://schemas.openxmlformats.org/officeDocument/2006/relationships/image" Target="../media/image13.wmf"/><Relationship Id="rId5" Type="http://schemas.openxmlformats.org/officeDocument/2006/relationships/image" Target="../media/image7.jpeg"/><Relationship Id="rId10" Type="http://schemas.openxmlformats.org/officeDocument/2006/relationships/image" Target="../media/image12.wmf"/><Relationship Id="rId4" Type="http://schemas.openxmlformats.org/officeDocument/2006/relationships/image" Target="../media/image6.jpeg"/><Relationship Id="rId9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5.wmf"/><Relationship Id="rId7" Type="http://schemas.openxmlformats.org/officeDocument/2006/relationships/image" Target="../media/image7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16.png"/><Relationship Id="rId4" Type="http://schemas.openxmlformats.org/officeDocument/2006/relationships/image" Target="../media/image15.jpeg"/><Relationship Id="rId9" Type="http://schemas.openxmlformats.org/officeDocument/2006/relationships/image" Target="../media/image1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21.jpeg"/><Relationship Id="rId7" Type="http://schemas.openxmlformats.org/officeDocument/2006/relationships/image" Target="../media/image25.wmf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wmf"/><Relationship Id="rId9" Type="http://schemas.openxmlformats.org/officeDocument/2006/relationships/image" Target="../media/image2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image" Target="../media/image29.jpeg"/><Relationship Id="rId7" Type="http://schemas.openxmlformats.org/officeDocument/2006/relationships/image" Target="../media/image30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wmf"/><Relationship Id="rId5" Type="http://schemas.openxmlformats.org/officeDocument/2006/relationships/image" Target="../media/image26.wmf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wmf"/><Relationship Id="rId3" Type="http://schemas.openxmlformats.org/officeDocument/2006/relationships/image" Target="../media/image15.jpeg"/><Relationship Id="rId7" Type="http://schemas.openxmlformats.org/officeDocument/2006/relationships/image" Target="../media/image36.gif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wmf"/><Relationship Id="rId5" Type="http://schemas.openxmlformats.org/officeDocument/2006/relationships/image" Target="../media/image34.wmf"/><Relationship Id="rId4" Type="http://schemas.openxmlformats.org/officeDocument/2006/relationships/image" Target="../media/image33.jpeg"/><Relationship Id="rId9" Type="http://schemas.openxmlformats.org/officeDocument/2006/relationships/image" Target="../media/image38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wmf"/><Relationship Id="rId3" Type="http://schemas.openxmlformats.org/officeDocument/2006/relationships/image" Target="../media/image33.jpeg"/><Relationship Id="rId7" Type="http://schemas.openxmlformats.org/officeDocument/2006/relationships/image" Target="../media/image41.wmf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jpeg"/><Relationship Id="rId5" Type="http://schemas.openxmlformats.org/officeDocument/2006/relationships/image" Target="../media/image35.wmf"/><Relationship Id="rId10" Type="http://schemas.openxmlformats.org/officeDocument/2006/relationships/image" Target="../media/image44.jpeg"/><Relationship Id="rId4" Type="http://schemas.openxmlformats.org/officeDocument/2006/relationships/image" Target="../media/image34.wmf"/><Relationship Id="rId9" Type="http://schemas.openxmlformats.org/officeDocument/2006/relationships/image" Target="../media/image4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>
            <a:spLocks noGrp="1"/>
          </p:cNvSpPr>
          <p:nvPr/>
        </p:nvSpPr>
        <p:spPr>
          <a:xfrm>
            <a:off x="1691680" y="5290069"/>
            <a:ext cx="5400600" cy="1080120"/>
          </a:xfrm>
          <a:prstGeom prst="rect">
            <a:avLst/>
          </a:prstGeom>
        </p:spPr>
        <p:txBody>
          <a:bodyPr vert="horz" lIns="45720" tIns="0" rIns="45720" bIns="0">
            <a:normAutofit/>
          </a:bodyPr>
          <a:lstStyle>
            <a:lvl1pPr marL="0" indent="0" algn="r" rtl="0" eaLnBrk="1" latinLnBrk="0" hangingPunct="1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None/>
              <a:defRPr kumimoji="0" sz="2200" kern="1200" baseline="0">
                <a:solidFill>
                  <a:srgbClr val="FFFFFF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ts val="500"/>
              </a:spcBef>
              <a:buClr>
                <a:schemeClr val="accent4"/>
              </a:buClr>
              <a:buSzPct val="80000"/>
              <a:buFont typeface="Wingdings 2"/>
              <a:buNone/>
              <a:defRPr kumimoji="0" sz="23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SzPct val="60000"/>
              <a:buFont typeface="Wingdings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None/>
              <a:defRPr kumimoji="0" sz="20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SzPct val="70000"/>
              <a:buFont typeface="Wingdings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SzPct val="80000"/>
              <a:buFont typeface="Wingdings 2"/>
              <a:buNone/>
              <a:defRPr kumimoji="0" sz="18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ts val="300"/>
              </a:spcBef>
              <a:buClr>
                <a:schemeClr val="accent4"/>
              </a:buClr>
              <a:buSzPct val="100000"/>
              <a:buNone/>
              <a:defRPr kumimoji="0" sz="1600" kern="1200" baseline="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Wingdings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1"/>
          <p:cNvSpPr txBox="1"/>
          <p:nvPr/>
        </p:nvSpPr>
        <p:spPr>
          <a:xfrm>
            <a:off x="0" y="487812"/>
            <a:ext cx="914400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Arial Black" pitchFamily="34" charset="0"/>
              </a:rPr>
              <a:t>Název školy: 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Speciální základní škola, Louny, Poděbradova 640, příspěvková organizace</a:t>
            </a:r>
          </a:p>
          <a:p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Autor :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 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Mgr. Venuše Nováková</a:t>
            </a:r>
          </a:p>
          <a:p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Název materiálu: </a:t>
            </a:r>
          </a:p>
          <a:p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VY</a:t>
            </a:r>
            <a:r>
              <a:rPr lang="cs-CZ" sz="2400" smtClean="0">
                <a:solidFill>
                  <a:srgbClr val="00B050"/>
                </a:solidFill>
                <a:latin typeface="Arial Black" pitchFamily="34" charset="0"/>
              </a:rPr>
              <a:t>_ 32_INOVACE_18_ </a:t>
            </a:r>
            <a:r>
              <a:rPr lang="cs-CZ" sz="2400" smtClean="0">
                <a:solidFill>
                  <a:srgbClr val="00B050"/>
                </a:solidFill>
                <a:latin typeface="Arial Black" pitchFamily="34" charset="0"/>
              </a:rPr>
              <a:t>II.JZ_</a:t>
            </a:r>
            <a:r>
              <a:rPr lang="cs-CZ" sz="2400" smtClean="0">
                <a:solidFill>
                  <a:srgbClr val="00B050"/>
                </a:solidFill>
                <a:latin typeface="Arial Black" pitchFamily="34" charset="0"/>
              </a:rPr>
              <a:t>ČTENÍHŠ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_ JARO</a:t>
            </a:r>
          </a:p>
          <a:p>
            <a:r>
              <a:rPr lang="cs-CZ" sz="2400" dirty="0" smtClean="0">
                <a:latin typeface="Arial Black" pitchFamily="34" charset="0"/>
              </a:rPr>
              <a:t>Téma: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 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Charakteristika Jara- čtení s porozuměním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Název sady: 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II.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b="1" dirty="0" smtClean="0">
                <a:solidFill>
                  <a:srgbClr val="00B050"/>
                </a:solidFill>
                <a:latin typeface="Arial Black" pitchFamily="34" charset="0"/>
              </a:rPr>
              <a:t>ČTENÍ– HŠ</a:t>
            </a:r>
          </a:p>
          <a:p>
            <a:r>
              <a:rPr lang="cs-CZ" sz="2400" b="1" dirty="0"/>
              <a:t>Číslo projektu:  </a:t>
            </a:r>
            <a:r>
              <a:rPr lang="cs-CZ" sz="2400" b="1" dirty="0" smtClean="0">
                <a:solidFill>
                  <a:srgbClr val="00B050"/>
                </a:solidFill>
              </a:rPr>
              <a:t>CZ.1.07/1.4.00/21.3407</a:t>
            </a:r>
          </a:p>
          <a:p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90069"/>
            <a:ext cx="5410200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064896" cy="600164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Anotace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Materiál je určený pro žáky 7. ročníku speciální třídy, pro výuku českého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Prezentace na interaktivní tabuli.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První část prezentace je určena k výkladu nového učiva čtení s porozuměním, čtení charakteristiky jara s obrázky a doplňování přirovnání , přiřazování  k obrázkům, jak to má správně být, odpovídání na otázky.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 Inovace: Interaktivní způsob učení.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Metodické pokyny: Žáci na základě vhodně zvolených otázek společně s učitelem si procvičují a prohlubují znalosti z vyprávění a ze čtení s porozuměním, odpovídají na otázky vyplněním pracovního listu.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980728"/>
            <a:ext cx="9144000" cy="2554545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solidFill>
                  <a:srgbClr val="FFC000"/>
                </a:solidFill>
                <a:latin typeface="Arial Black" pitchFamily="34" charset="0"/>
              </a:rPr>
              <a:t>Charakteristika Jara</a:t>
            </a:r>
            <a:endParaRPr lang="cs-CZ" sz="80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Users\Nováková Venuše\AppData\Local\Microsoft\Windows\Temporary Internet Files\Content.IE5\NX455DIC\MP90042306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3068960"/>
            <a:ext cx="2483768" cy="1653258"/>
          </a:xfrm>
          <a:prstGeom prst="rect">
            <a:avLst/>
          </a:prstGeom>
          <a:noFill/>
        </p:spPr>
      </p:pic>
      <p:pic>
        <p:nvPicPr>
          <p:cNvPr id="1027" name="Picture 3" descr="C:\Users\Nováková Venuše\AppData\Local\Microsoft\Windows\Temporary Internet Files\Content.IE5\VXIMMB7A\MP90039962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3429000"/>
            <a:ext cx="3491880" cy="279350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836712"/>
            <a:ext cx="914400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NA JAŘE SVÍTÍ</a:t>
            </a:r>
            <a:r>
              <a:rPr lang="cs-CZ" sz="2800" b="1" dirty="0" smtClean="0">
                <a:solidFill>
                  <a:srgbClr val="FFFF00"/>
                </a:solidFill>
                <a:latin typeface="Arial Black" pitchFamily="34" charset="0"/>
              </a:rPr>
              <a:t>             </a:t>
            </a:r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.</a:t>
            </a:r>
          </a:p>
          <a:p>
            <a:endParaRPr lang="cs-CZ" sz="2800" b="1" dirty="0" smtClean="0">
              <a:solidFill>
                <a:srgbClr val="FFFF00"/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bg1"/>
                </a:solidFill>
                <a:latin typeface="Arial Black" pitchFamily="34" charset="0"/>
              </a:rPr>
              <a:t>ZAČÍNAJÍ KVÉST          .</a:t>
            </a:r>
          </a:p>
          <a:p>
            <a:endParaRPr lang="cs-CZ" sz="2800" b="1" dirty="0" smtClean="0">
              <a:solidFill>
                <a:schemeClr val="bg1"/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PUČÍ              .</a:t>
            </a:r>
          </a:p>
          <a:p>
            <a:endParaRPr lang="cs-CZ" sz="2800" b="1" dirty="0" smtClean="0">
              <a:solidFill>
                <a:schemeClr val="accent2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rgbClr val="92D050"/>
                </a:solidFill>
                <a:latin typeface="Arial Black" pitchFamily="34" charset="0"/>
              </a:rPr>
              <a:t>ZELENÁ SE           .</a:t>
            </a:r>
          </a:p>
          <a:p>
            <a:endParaRPr lang="cs-CZ" sz="2800" b="1" dirty="0" smtClean="0">
              <a:solidFill>
                <a:srgbClr val="92D050"/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rgbClr val="0070C0"/>
                </a:solidFill>
                <a:latin typeface="Arial Black" pitchFamily="34" charset="0"/>
              </a:rPr>
              <a:t>MODRÁ SE            .</a:t>
            </a:r>
          </a:p>
          <a:p>
            <a:endParaRPr lang="cs-CZ" sz="2800" b="1" dirty="0" smtClean="0">
              <a:solidFill>
                <a:srgbClr val="0070C0"/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RODÍ A LÍHNOU SE                          .</a:t>
            </a:r>
          </a:p>
          <a:p>
            <a:endParaRPr lang="cs-CZ" sz="2800" b="1" dirty="0" smtClean="0">
              <a:solidFill>
                <a:schemeClr val="accent6">
                  <a:lumMod val="60000"/>
                  <a:lumOff val="40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rgbClr val="FFC000"/>
                </a:solidFill>
                <a:latin typeface="Arial Black" pitchFamily="34" charset="0"/>
              </a:rPr>
              <a:t>        VELIKONOCE JSOU JARNÍ SVÁTKY.</a:t>
            </a:r>
            <a:endParaRPr lang="cs-CZ" sz="28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3" name="Picture 2" descr="C:\Users\Nováková Venuše\AppData\Local\Microsoft\Windows\Temporary Internet Files\Content.IE5\FUSYKPF3\MC9002321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692696"/>
            <a:ext cx="1368152" cy="1026245"/>
          </a:xfrm>
          <a:prstGeom prst="rect">
            <a:avLst/>
          </a:prstGeom>
          <a:noFill/>
        </p:spPr>
      </p:pic>
      <p:pic>
        <p:nvPicPr>
          <p:cNvPr id="4" name="Picture 3" descr="C:\Users\Nováková Venuše\AppData\Local\Microsoft\Windows\Temporary Internet Files\Content.IE5\K64L0Y4Z\MC9001228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1772816"/>
            <a:ext cx="1152128" cy="79455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403648" y="0"/>
            <a:ext cx="6048672" cy="646331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JARO</a:t>
            </a:r>
            <a:endParaRPr lang="cs-CZ" sz="36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3077" name="Picture 5" descr="C:\Users\Nováková Venuše\AppData\Local\Microsoft\Windows\Temporary Internet Files\Content.IE5\L1VPI40E\MP90043179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8" y="3356992"/>
            <a:ext cx="1006212" cy="670546"/>
          </a:xfrm>
          <a:prstGeom prst="rect">
            <a:avLst/>
          </a:prstGeom>
          <a:noFill/>
        </p:spPr>
      </p:pic>
      <p:pic>
        <p:nvPicPr>
          <p:cNvPr id="10" name="Picture 8" descr="C:\Users\Nováková Venuše\AppData\Local\Microsoft\Windows\Temporary Internet Files\Content.IE5\A6IZAP4G\MP90040119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83768" y="4149080"/>
            <a:ext cx="870600" cy="696480"/>
          </a:xfrm>
          <a:prstGeom prst="rect">
            <a:avLst/>
          </a:prstGeom>
          <a:noFill/>
        </p:spPr>
      </p:pic>
      <p:pic>
        <p:nvPicPr>
          <p:cNvPr id="11" name="Picture 2" descr="C:\Users\Nováková Venuše\AppData\Local\Microsoft\Windows\Temporary Internet Files\Content.IE5\A6IZAP4G\MP90044479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139952" y="4869160"/>
            <a:ext cx="900100" cy="720080"/>
          </a:xfrm>
          <a:prstGeom prst="rect">
            <a:avLst/>
          </a:prstGeom>
          <a:solidFill>
            <a:srgbClr val="41EC34"/>
          </a:solidFill>
        </p:spPr>
      </p:pic>
      <p:pic>
        <p:nvPicPr>
          <p:cNvPr id="12" name="Picture 3" descr="C:\Users\Nováková Venuše\AppData\Local\Microsoft\Windows\Temporary Internet Files\Content.IE5\QWGJTPTX\MP90044487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20072" y="4869160"/>
            <a:ext cx="864096" cy="720080"/>
          </a:xfrm>
          <a:prstGeom prst="rect">
            <a:avLst/>
          </a:prstGeom>
          <a:solidFill>
            <a:srgbClr val="41EC34"/>
          </a:solidFill>
        </p:spPr>
      </p:pic>
      <p:pic>
        <p:nvPicPr>
          <p:cNvPr id="3078" name="Picture 6" descr="C:\Users\Nováková Venuše\AppData\Local\Microsoft\Windows\Temporary Internet Files\Content.IE5\DKAU74FA\MP90042309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228184" y="4869160"/>
            <a:ext cx="576064" cy="722091"/>
          </a:xfrm>
          <a:prstGeom prst="rect">
            <a:avLst/>
          </a:prstGeom>
          <a:noFill/>
        </p:spPr>
      </p:pic>
      <p:pic>
        <p:nvPicPr>
          <p:cNvPr id="3079" name="Picture 7" descr="C:\Users\Nováková Venuše\AppData\Local\Microsoft\Windows\Temporary Internet Files\Content.IE5\FUSYKPF3\MC900343185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031175" y="5589240"/>
            <a:ext cx="1112825" cy="907085"/>
          </a:xfrm>
          <a:prstGeom prst="rect">
            <a:avLst/>
          </a:prstGeom>
          <a:noFill/>
        </p:spPr>
      </p:pic>
      <p:pic>
        <p:nvPicPr>
          <p:cNvPr id="3080" name="Picture 8" descr="C:\Users\Nováková Venuše\AppData\Local\Microsoft\Windows\Temporary Internet Files\Content.IE5\L1VPI40E\MC900237344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0" y="5661248"/>
            <a:ext cx="939551" cy="792088"/>
          </a:xfrm>
          <a:prstGeom prst="rect">
            <a:avLst/>
          </a:prstGeom>
          <a:noFill/>
        </p:spPr>
      </p:pic>
      <p:pic>
        <p:nvPicPr>
          <p:cNvPr id="3081" name="Picture 9" descr="C:\Users\Nováková Venuše\AppData\Local\Microsoft\Windows\Temporary Internet Files\Content.IE5\A6IZAP4G\MC900250097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187624" y="2060848"/>
            <a:ext cx="1294141" cy="1284179"/>
          </a:xfrm>
          <a:prstGeom prst="rect">
            <a:avLst/>
          </a:prstGeom>
          <a:noFill/>
        </p:spPr>
      </p:pic>
      <p:pic>
        <p:nvPicPr>
          <p:cNvPr id="3082" name="Picture 10" descr="C:\Users\Nováková Venuše\AppData\Local\Microsoft\Windows\Temporary Internet Files\Content.IE5\A6IZAP4G\MP900449094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364088" y="476672"/>
            <a:ext cx="3168352" cy="316835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6696744" cy="523220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JAKÉ BARVY MÁ JARO?</a:t>
            </a:r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988840"/>
            <a:ext cx="2520280" cy="400110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CO JE ZELENÉ? 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2780928"/>
            <a:ext cx="2664296" cy="400110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CO JE ČERVENÉ?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3573016"/>
            <a:ext cx="2520280" cy="400110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CO JE MODRÉ?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4437112"/>
            <a:ext cx="2520280" cy="400110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CO JE ŽLUTÉ?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5301208"/>
            <a:ext cx="2520280" cy="400110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CO JE ČERNÉ?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6165304"/>
            <a:ext cx="2520280" cy="400110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CO JE BÍLÉ?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2050" name="Picture 2" descr="C:\Users\Nováková Venuše\AppData\Local\Microsoft\Windows\Temporary Internet Files\Content.IE5\FUSYKPF3\MC9002321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88640"/>
            <a:ext cx="1875576" cy="1782024"/>
          </a:xfrm>
          <a:prstGeom prst="rect">
            <a:avLst/>
          </a:prstGeom>
          <a:noFill/>
        </p:spPr>
      </p:pic>
      <p:pic>
        <p:nvPicPr>
          <p:cNvPr id="2051" name="Picture 3" descr="C:\Users\Nováková Venuše\AppData\Local\Microsoft\Windows\Temporary Internet Files\Content.IE5\K64L0Y4Z\MC9001228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3429000"/>
            <a:ext cx="792088" cy="794558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4932040" y="3861048"/>
            <a:ext cx="1800200" cy="400110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OBLOHA</a:t>
            </a:r>
            <a:endParaRPr lang="cs-CZ" sz="2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95936" y="5589240"/>
            <a:ext cx="1800200" cy="400110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TULIPÁN</a:t>
            </a:r>
            <a:endParaRPr lang="cs-CZ" sz="2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83760" y="1412776"/>
            <a:ext cx="2160240" cy="400110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PAMPELIŠKA</a:t>
            </a:r>
            <a:endParaRPr lang="cs-CZ" sz="2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12160" y="2348880"/>
            <a:ext cx="1152128" cy="400110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KOS</a:t>
            </a:r>
            <a:endParaRPr lang="cs-CZ" sz="2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343800" y="3140968"/>
            <a:ext cx="1800200" cy="400110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SNĚŽĚNKA</a:t>
            </a:r>
            <a:endParaRPr lang="cs-CZ" sz="2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092280" y="5517232"/>
            <a:ext cx="1368152" cy="400110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TRÁVA</a:t>
            </a:r>
            <a:endParaRPr lang="cs-CZ" sz="2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2052" name="Picture 4" descr="C:\Users\Nováková Venuše\AppData\Local\Microsoft\Windows\Temporary Internet Files\Content.IE5\DKAU74FA\MP90040220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312" y="5877272"/>
            <a:ext cx="680852" cy="804861"/>
          </a:xfrm>
          <a:prstGeom prst="rect">
            <a:avLst/>
          </a:prstGeom>
          <a:noFill/>
        </p:spPr>
      </p:pic>
      <p:pic>
        <p:nvPicPr>
          <p:cNvPr id="2053" name="Picture 5" descr="C:\Users\Nováková Venuše\AppData\Local\Microsoft\Windows\Temporary Internet Files\Content.IE5\QWGJTPTX\MC900436883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68344" y="1844824"/>
            <a:ext cx="792088" cy="792088"/>
          </a:xfrm>
          <a:prstGeom prst="rect">
            <a:avLst/>
          </a:prstGeom>
          <a:solidFill>
            <a:srgbClr val="92D050"/>
          </a:solidFill>
        </p:spPr>
      </p:pic>
      <p:pic>
        <p:nvPicPr>
          <p:cNvPr id="2054" name="Picture 6" descr="C:\Users\Nováková Venuše\AppData\Local\Microsoft\Windows\Temporary Internet Files\Content.IE5\FUSYKPF3\MC90005320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192" y="2708920"/>
            <a:ext cx="617224" cy="485091"/>
          </a:xfrm>
          <a:prstGeom prst="rect">
            <a:avLst/>
          </a:prstGeom>
          <a:solidFill>
            <a:srgbClr val="FFFF00"/>
          </a:solidFill>
        </p:spPr>
      </p:pic>
      <p:pic>
        <p:nvPicPr>
          <p:cNvPr id="2056" name="Picture 8" descr="C:\Users\Nováková Venuše\AppData\Local\Microsoft\Windows\Temporary Internet Files\Content.IE5\A6IZAP4G\MP90040119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64088" y="4221088"/>
            <a:ext cx="870600" cy="696480"/>
          </a:xfrm>
          <a:prstGeom prst="rect">
            <a:avLst/>
          </a:prstGeom>
          <a:noFill/>
        </p:spPr>
      </p:pic>
      <p:pic>
        <p:nvPicPr>
          <p:cNvPr id="2057" name="Picture 9" descr="C:\Users\Nováková Venuše\AppData\Local\Microsoft\Windows\Temporary Internet Files\Content.IE5\VXIMMB7A\MP900390489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499992" y="6021288"/>
            <a:ext cx="634880" cy="604663"/>
          </a:xfrm>
          <a:prstGeom prst="rect">
            <a:avLst/>
          </a:prstGeom>
          <a:noFill/>
        </p:spPr>
      </p:pic>
      <p:pic>
        <p:nvPicPr>
          <p:cNvPr id="2058" name="Picture 10" descr="C:\Users\Nováková Venuše\AppData\Local\Microsoft\Windows\Temporary Internet Files\Content.IE5\K64L0Y4Z\MP900402481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004048" y="6021288"/>
            <a:ext cx="544929" cy="54868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8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0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3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6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0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3.70953E-6 L -0.46841 -0.51156 " pathEditMode="relative" rAng="0" ptsTypes="AA">
                                      <p:cBhvr>
                                        <p:cTn id="7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400" y="-25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95097E-6 L -0.31511 -0.59783 " pathEditMode="relative" ptsTypes="AA">
                                      <p:cBhvr>
                                        <p:cTn id="77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0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2.0074E-6 L -0.11424 -0.4068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700" y="-20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16466E-6 L 0.04392 -0.48451 " pathEditMode="relative" rAng="0" ptsTypes="AA">
                                      <p:cBhvr>
                                        <p:cTn id="85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00" y="-24200"/>
                                    </p:animMotion>
                                  </p:childTnLst>
                                </p:cTn>
                              </p:par>
                              <p:par>
                                <p:cTn id="8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3.70953E-6 L 0.04115 -0.48058 " pathEditMode="relative" rAng="0" ptsTypes="AA">
                                      <p:cBhvr>
                                        <p:cTn id="87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0" y="-24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86864E-6 L -0.24028 -0.03954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000" y="-2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1.3876E-7 L -0.07083 -0.12604 " pathEditMode="relative" ptsTypes="AA">
                                      <p:cBhvr>
                                        <p:cTn id="95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6458 0.44057 " pathEditMode="relative" ptsTypes="AA">
                                      <p:cBhvr>
                                        <p:cTn id="9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6531E-6 L -0.25989 0.34598 " pathEditMode="relative" ptsTypes="AA">
                                      <p:cBhvr>
                                        <p:cTn id="103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5434 0.42992 " pathEditMode="relative" ptsTypes="AA">
                                      <p:cBhvr>
                                        <p:cTn id="10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-8.45513E-6 L -0.18906 0.36725 " pathEditMode="relative" ptsTypes="AA">
                                      <p:cBhvr>
                                        <p:cTn id="111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50399 0.44056 " pathEditMode="relative" ptsTypes="AA">
                                      <p:cBhvr>
                                        <p:cTn id="11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2.11841E-6 L -0.29914 0.35662 " pathEditMode="relative" ptsTypes="AA">
                                      <p:cBhvr>
                                        <p:cTn id="119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12" grpId="0" animBg="1"/>
      <p:bldP spid="12" grpId="1" animBg="1"/>
      <p:bldP spid="13" grpId="1" animBg="1"/>
      <p:bldP spid="13" grpId="2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1" animBg="1"/>
      <p:bldP spid="17" grpId="2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7992888" cy="523220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CHARAKTERISTIKA JARA - ČTI!</a:t>
            </a:r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268760"/>
            <a:ext cx="4392488" cy="830997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 KDO SE RODÍ A LÍHNE NA JAŘE?</a:t>
            </a:r>
            <a:endParaRPr lang="cs-CZ" sz="2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Users\Nováková Venuše\AppData\Local\Microsoft\Windows\Temporary Internet Files\Content.IE5\A6IZAP4G\MP90044479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628800"/>
            <a:ext cx="1082816" cy="1420604"/>
          </a:xfrm>
          <a:prstGeom prst="rect">
            <a:avLst/>
          </a:prstGeom>
          <a:solidFill>
            <a:srgbClr val="41EC34"/>
          </a:solidFill>
        </p:spPr>
      </p:pic>
      <p:pic>
        <p:nvPicPr>
          <p:cNvPr id="1027" name="Picture 3" descr="C:\Users\Nováková Venuše\AppData\Local\Microsoft\Windows\Temporary Internet Files\Content.IE5\QWGJTPTX\MP90044487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2636912"/>
            <a:ext cx="1442856" cy="1892960"/>
          </a:xfrm>
          <a:prstGeom prst="rect">
            <a:avLst/>
          </a:prstGeom>
          <a:solidFill>
            <a:srgbClr val="41EC34"/>
          </a:solidFill>
        </p:spPr>
      </p:pic>
      <p:pic>
        <p:nvPicPr>
          <p:cNvPr id="1028" name="Picture 4" descr="C:\Users\Nováková Venuše\AppData\Local\Microsoft\Windows\Temporary Internet Files\Content.IE5\DKAU74FA\MC90002788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3789040"/>
            <a:ext cx="1152128" cy="1302445"/>
          </a:xfrm>
          <a:prstGeom prst="rect">
            <a:avLst/>
          </a:prstGeom>
          <a:solidFill>
            <a:srgbClr val="41EC34"/>
          </a:solidFill>
        </p:spPr>
      </p:pic>
      <p:pic>
        <p:nvPicPr>
          <p:cNvPr id="1029" name="Picture 5" descr="C:\Users\Nováková Venuše\AppData\Local\Microsoft\Windows\Temporary Internet Files\Content.IE5\A6IZAP4G\MP90043179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5517232"/>
            <a:ext cx="1259632" cy="836474"/>
          </a:xfrm>
          <a:prstGeom prst="rect">
            <a:avLst/>
          </a:prstGeom>
          <a:solidFill>
            <a:srgbClr val="41EC34"/>
          </a:solidFill>
        </p:spPr>
      </p:pic>
      <p:pic>
        <p:nvPicPr>
          <p:cNvPr id="1030" name="Picture 6" descr="C:\Users\Nováková Venuše\AppData\Local\Microsoft\Windows\Temporary Internet Files\Content.IE5\A6IZAP4G\MP90026227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55468" y="5301208"/>
            <a:ext cx="1545132" cy="1019787"/>
          </a:xfrm>
          <a:prstGeom prst="rect">
            <a:avLst/>
          </a:prstGeom>
          <a:solidFill>
            <a:srgbClr val="41EC34"/>
          </a:solidFill>
        </p:spPr>
      </p:pic>
      <p:pic>
        <p:nvPicPr>
          <p:cNvPr id="1031" name="Picture 7" descr="C:\Users\Nováková Venuše\AppData\Local\Microsoft\Windows\Temporary Internet Files\Content.IE5\NX455DIC\MC90019220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560" y="5373216"/>
            <a:ext cx="823626" cy="1064382"/>
          </a:xfrm>
          <a:prstGeom prst="rect">
            <a:avLst/>
          </a:prstGeom>
          <a:solidFill>
            <a:srgbClr val="41EC34"/>
          </a:solidFill>
        </p:spPr>
      </p:pic>
      <p:pic>
        <p:nvPicPr>
          <p:cNvPr id="11" name="Picture 7" descr="C:\Users\Nováková Venuše\AppData\Local\Microsoft\Windows\Temporary Internet Files\Content.IE5\NX455DIC\MC90019220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331640" y="5373216"/>
            <a:ext cx="751618" cy="1064382"/>
          </a:xfrm>
          <a:prstGeom prst="rect">
            <a:avLst/>
          </a:prstGeom>
          <a:solidFill>
            <a:srgbClr val="41EC34"/>
          </a:solidFill>
        </p:spPr>
      </p:pic>
      <p:pic>
        <p:nvPicPr>
          <p:cNvPr id="1034" name="Picture 10" descr="C:\Users\Nováková Venuše\AppData\Local\Microsoft\Windows\Temporary Internet Files\Content.IE5\QWGJTPTX\MC90019738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1560" y="2708920"/>
            <a:ext cx="1198585" cy="993852"/>
          </a:xfrm>
          <a:prstGeom prst="rect">
            <a:avLst/>
          </a:prstGeom>
          <a:solidFill>
            <a:srgbClr val="41EC34"/>
          </a:solidFill>
        </p:spPr>
      </p:pic>
      <p:sp>
        <p:nvSpPr>
          <p:cNvPr id="15" name="TextovéPole 14"/>
          <p:cNvSpPr txBox="1"/>
          <p:nvPr/>
        </p:nvSpPr>
        <p:spPr>
          <a:xfrm>
            <a:off x="5436096" y="1196752"/>
            <a:ext cx="1872208" cy="461665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ŠTĚŇATA</a:t>
            </a:r>
            <a:endParaRPr lang="cs-CZ" sz="2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415808" y="2204864"/>
            <a:ext cx="1728192" cy="461665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KOŤATA</a:t>
            </a:r>
            <a:endParaRPr lang="cs-CZ" sz="2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60032" y="3356992"/>
            <a:ext cx="1800200" cy="461665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JEHŇATA</a:t>
            </a:r>
            <a:endParaRPr lang="cs-CZ" sz="2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915816" y="5013176"/>
            <a:ext cx="1872208" cy="461665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TELATA</a:t>
            </a:r>
            <a:endParaRPr lang="cs-CZ" sz="2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660232" y="5085184"/>
            <a:ext cx="1728192" cy="461665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SELATA</a:t>
            </a:r>
            <a:endParaRPr lang="cs-CZ" sz="2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67544" y="4941168"/>
            <a:ext cx="1728192" cy="461665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LIŠČATA</a:t>
            </a:r>
            <a:endParaRPr lang="cs-CZ" sz="2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7544" y="2348880"/>
            <a:ext cx="1584176" cy="461665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ZAJÍČCI</a:t>
            </a:r>
            <a:endParaRPr lang="cs-CZ" sz="2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36" name="Picture 12" descr="C:\Users\Nováková Venuše\AppData\Local\Microsoft\Windows\Temporary Internet Files\Content.IE5\QWGJTPTX\MP900406500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699792" y="2852936"/>
            <a:ext cx="1481262" cy="966292"/>
          </a:xfrm>
          <a:prstGeom prst="rect">
            <a:avLst/>
          </a:prstGeom>
          <a:solidFill>
            <a:srgbClr val="41EC34"/>
          </a:solidFill>
        </p:spPr>
      </p:pic>
      <p:sp>
        <p:nvSpPr>
          <p:cNvPr id="24" name="TextovéPole 23"/>
          <p:cNvSpPr txBox="1"/>
          <p:nvPr/>
        </p:nvSpPr>
        <p:spPr>
          <a:xfrm>
            <a:off x="2555776" y="2420888"/>
            <a:ext cx="1800200" cy="461665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MOTÝLCI</a:t>
            </a:r>
            <a:endParaRPr lang="cs-CZ" sz="2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8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6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260648"/>
            <a:ext cx="6696744" cy="523220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ODPOVĚZ </a:t>
            </a:r>
            <a:r>
              <a:rPr lang="cs-CZ" sz="2800" b="1" smtClean="0">
                <a:solidFill>
                  <a:srgbClr val="FF0000"/>
                </a:solidFill>
                <a:latin typeface="Arial Black" pitchFamily="34" charset="0"/>
              </a:rPr>
              <a:t>NA OTÁZKY !</a:t>
            </a:r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772816"/>
            <a:ext cx="2520280" cy="400110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FENA RODÍ 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564904"/>
            <a:ext cx="2520280" cy="400110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KOČKA RODÍ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3284984"/>
            <a:ext cx="2520280" cy="400110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OVEČKA RODÍ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4005064"/>
            <a:ext cx="2520280" cy="400110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KRÁVA RODÍ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4725144"/>
            <a:ext cx="2520280" cy="400110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ZAJEČICE RODÍ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5445224"/>
            <a:ext cx="2520280" cy="400110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PRASNICE RODÍ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528" y="6150114"/>
            <a:ext cx="2520280" cy="707886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Z KUKLY SE VYLÍHNE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487816" y="1916832"/>
            <a:ext cx="1656184" cy="400110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MOTÝL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80112" y="2132856"/>
            <a:ext cx="1656184" cy="400110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ŠTĚŇATA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04248" y="3140968"/>
            <a:ext cx="1656184" cy="400110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SELATA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164288" y="4725144"/>
            <a:ext cx="1656184" cy="400110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KOŤATA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83968" y="3284984"/>
            <a:ext cx="1656184" cy="400110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JEHŇATA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44008" y="4941168"/>
            <a:ext cx="1656184" cy="400110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TELATA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300192" y="1196752"/>
            <a:ext cx="1656184" cy="400110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ZAJÍČKY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8" name="Picture 12" descr="C:\Users\Nováková Venuše\AppData\Local\Microsoft\Windows\Temporary Internet Files\Content.IE5\QWGJTPTX\MP9004065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4368" y="2348880"/>
            <a:ext cx="792088" cy="516714"/>
          </a:xfrm>
          <a:prstGeom prst="rect">
            <a:avLst/>
          </a:prstGeom>
          <a:solidFill>
            <a:srgbClr val="41EC34"/>
          </a:solidFill>
        </p:spPr>
      </p:pic>
      <p:pic>
        <p:nvPicPr>
          <p:cNvPr id="19" name="Picture 2" descr="C:\Users\Nováková Venuše\AppData\Local\Microsoft\Windows\Temporary Internet Files\Content.IE5\A6IZAP4G\MP90044479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2492896"/>
            <a:ext cx="720080" cy="576064"/>
          </a:xfrm>
          <a:prstGeom prst="rect">
            <a:avLst/>
          </a:prstGeom>
          <a:solidFill>
            <a:srgbClr val="41EC34"/>
          </a:solidFill>
        </p:spPr>
      </p:pic>
      <p:pic>
        <p:nvPicPr>
          <p:cNvPr id="20" name="Picture 3" descr="C:\Users\Nováková Venuše\AppData\Local\Microsoft\Windows\Temporary Internet Files\Content.IE5\QWGJTPTX\MP90044487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5085184"/>
            <a:ext cx="864096" cy="720080"/>
          </a:xfrm>
          <a:prstGeom prst="rect">
            <a:avLst/>
          </a:prstGeom>
          <a:solidFill>
            <a:srgbClr val="41EC34"/>
          </a:solidFill>
        </p:spPr>
      </p:pic>
      <p:pic>
        <p:nvPicPr>
          <p:cNvPr id="21" name="Picture 10" descr="C:\Users\Nováková Venuše\AppData\Local\Microsoft\Windows\Temporary Internet Files\Content.IE5\QWGJTPTX\MC90019738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1556792"/>
            <a:ext cx="648072" cy="537373"/>
          </a:xfrm>
          <a:prstGeom prst="rect">
            <a:avLst/>
          </a:prstGeom>
          <a:solidFill>
            <a:srgbClr val="41EC34"/>
          </a:solidFill>
        </p:spPr>
      </p:pic>
      <p:pic>
        <p:nvPicPr>
          <p:cNvPr id="22" name="Picture 4" descr="C:\Users\Nováková Venuše\AppData\Local\Microsoft\Windows\Temporary Internet Files\Content.IE5\DKAU74FA\MC90002788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8024" y="3645024"/>
            <a:ext cx="648072" cy="569820"/>
          </a:xfrm>
          <a:prstGeom prst="rect">
            <a:avLst/>
          </a:prstGeom>
          <a:solidFill>
            <a:srgbClr val="41EC34"/>
          </a:solidFill>
        </p:spPr>
      </p:pic>
      <p:pic>
        <p:nvPicPr>
          <p:cNvPr id="23" name="Picture 5" descr="C:\Users\Nováková Venuše\AppData\Local\Microsoft\Windows\Temporary Internet Files\Content.IE5\A6IZAP4G\MP90043179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36296" y="3573016"/>
            <a:ext cx="864096" cy="573813"/>
          </a:xfrm>
          <a:prstGeom prst="rect">
            <a:avLst/>
          </a:prstGeom>
          <a:solidFill>
            <a:srgbClr val="41EC34"/>
          </a:solidFill>
        </p:spPr>
      </p:pic>
      <p:pic>
        <p:nvPicPr>
          <p:cNvPr id="24" name="Picture 6" descr="C:\Users\Nováková Venuše\AppData\Local\Microsoft\Windows\Temporary Internet Files\Content.IE5\A6IZAP4G\MP900262276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148063" y="5373216"/>
            <a:ext cx="763721" cy="504056"/>
          </a:xfrm>
          <a:prstGeom prst="rect">
            <a:avLst/>
          </a:prstGeom>
          <a:solidFill>
            <a:srgbClr val="41EC34"/>
          </a:solidFill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8351 -0.0525 " pathEditMode="relative" ptsTypes="AA">
                                      <p:cBhvr>
                                        <p:cTn id="7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0.00023 L -0.09445 -0.12581 " pathEditMode="relative" ptsTypes="AA">
                                      <p:cBhvr>
                                        <p:cTn id="8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4896 -0.31476 " pathEditMode="relative" ptsTypes="AA">
                                      <p:cBhvr>
                                        <p:cTn id="8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7.03053E-6 L -0.26771 -0.40912 " pathEditMode="relative" ptsTypes="AA">
                                      <p:cBhvr>
                                        <p:cTn id="8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14184 0 " pathEditMode="relative" ptsTypes="AA">
                                      <p:cBhvr>
                                        <p:cTn id="9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80204E-6 L 0.04722 -0.06314 " pathEditMode="relative" ptsTypes="AA">
                                      <p:cBhvr>
                                        <p:cTn id="9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93062E-6 L -0.16927 -0.13413 " pathEditMode="relative" rAng="0" ptsTypes="AA">
                                      <p:cBhvr>
                                        <p:cTn id="10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500" y="-6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05458E-6 L -0.00799 -0.19912 " pathEditMode="relative" rAng="0" ptsTypes="AA">
                                      <p:cBhvr>
                                        <p:cTn id="10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0" y="-10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5434 0.51388 " pathEditMode="relative" ptsTypes="AA">
                                      <p:cBhvr>
                                        <p:cTn id="10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55319E-6 L -0.12986 0.43293 " pathEditMode="relative" rAng="0" ptsTypes="AA">
                                      <p:cBhvr>
                                        <p:cTn id="11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500" y="21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23867E-6 L -0.40538 0.33788 " pathEditMode="relative" rAng="0" ptsTypes="AA">
                                      <p:cBhvr>
                                        <p:cTn id="1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300" y="16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14524E-6 L -0.23611 0.25185 " pathEditMode="relative" rAng="0" ptsTypes="AA">
                                      <p:cBhvr>
                                        <p:cTn id="12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800" y="12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7257 0.61887 " pathEditMode="relative" ptsTypes="AA">
                                      <p:cBhvr>
                                        <p:cTn id="12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99 -0.06892 L -0.31112 0.53932 " pathEditMode="relative" ptsTypes="AA">
                                      <p:cBhvr>
                                        <p:cTn id="12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60648"/>
            <a:ext cx="7920880" cy="52322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VYPRÁVĚNÍ –   PŘÍPRAVA ZAHRÁDKY.</a:t>
            </a:r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764704"/>
            <a:ext cx="9144000" cy="6001643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endParaRPr lang="cs-CZ" sz="2400" b="1" dirty="0" smtClean="0">
              <a:solidFill>
                <a:srgbClr val="FF0000"/>
              </a:solidFill>
              <a:latin typeface="Arial Black" pitchFamily="34" charset="0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UPRAVUJEME ZÁHONY   </a:t>
            </a:r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                    ,                                .</a:t>
            </a:r>
          </a:p>
          <a:p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  <a:p>
            <a:endParaRPr lang="cs-CZ" sz="2000" b="1" dirty="0" smtClean="0">
              <a:solidFill>
                <a:srgbClr val="FF0000"/>
              </a:solidFill>
              <a:latin typeface="Arial Black" pitchFamily="34" charset="0"/>
            </a:endParaRPr>
          </a:p>
          <a:p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  <a:p>
            <a:endParaRPr lang="cs-CZ" sz="2000" b="1" dirty="0" smtClean="0">
              <a:solidFill>
                <a:srgbClr val="FF0000"/>
              </a:solidFill>
              <a:latin typeface="Arial Black" pitchFamily="34" charset="0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NA ZAHRADĚ SEJEME </a:t>
            </a:r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                      ,             ,                      . </a:t>
            </a:r>
          </a:p>
          <a:p>
            <a:endParaRPr lang="cs-CZ" sz="2000" b="1" dirty="0" smtClean="0">
              <a:solidFill>
                <a:srgbClr val="FF0000"/>
              </a:solidFill>
              <a:latin typeface="Arial Black" pitchFamily="34" charset="0"/>
            </a:endParaRPr>
          </a:p>
          <a:p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UPRAVUJEME      </a:t>
            </a:r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         .</a:t>
            </a:r>
          </a:p>
          <a:p>
            <a:endParaRPr lang="cs-CZ" sz="2000" b="1" dirty="0" smtClean="0">
              <a:solidFill>
                <a:srgbClr val="FF0000"/>
              </a:solidFill>
              <a:latin typeface="Arial Black" pitchFamily="34" charset="0"/>
            </a:endParaRPr>
          </a:p>
          <a:p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KVETOU  </a:t>
            </a:r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                   .</a:t>
            </a:r>
          </a:p>
          <a:p>
            <a:endParaRPr lang="cs-CZ" sz="2000" b="1" dirty="0" smtClean="0">
              <a:solidFill>
                <a:srgbClr val="FF0000"/>
              </a:solidFill>
              <a:latin typeface="Arial Black" pitchFamily="34" charset="0"/>
            </a:endParaRPr>
          </a:p>
          <a:p>
            <a:endParaRPr lang="cs-CZ" sz="2000" b="1" dirty="0" smtClean="0">
              <a:solidFill>
                <a:srgbClr val="FF0000"/>
              </a:solidFill>
              <a:latin typeface="Arial Black" pitchFamily="34" charset="0"/>
            </a:endParaRPr>
          </a:p>
          <a:p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                             </a:t>
            </a:r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POLETUJÍ A OPYLOVÁVAJÍ KVĚTY.</a:t>
            </a:r>
          </a:p>
          <a:p>
            <a:endParaRPr lang="cs-CZ" sz="2000" b="1" dirty="0" smtClean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4098" name="Picture 2" descr="C:\Users\Nováková Venuše\AppData\Local\Microsoft\Windows\Temporary Internet Files\Content.IE5\QWGJTPTX\MP9002894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5391467"/>
            <a:ext cx="1584176" cy="1050837"/>
          </a:xfrm>
          <a:prstGeom prst="rect">
            <a:avLst/>
          </a:prstGeom>
          <a:solidFill>
            <a:srgbClr val="FFC000"/>
          </a:solidFill>
        </p:spPr>
      </p:pic>
      <p:pic>
        <p:nvPicPr>
          <p:cNvPr id="5" name="Picture 4" descr="C:\Users\Nováková Venuše\AppData\Local\Microsoft\Windows\Temporary Internet Files\Content.IE5\DKAU74FA\MP90040220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3212976"/>
            <a:ext cx="1152128" cy="804861"/>
          </a:xfrm>
          <a:prstGeom prst="rect">
            <a:avLst/>
          </a:prstGeom>
          <a:solidFill>
            <a:srgbClr val="FFC000"/>
          </a:solidFill>
        </p:spPr>
      </p:pic>
      <p:pic>
        <p:nvPicPr>
          <p:cNvPr id="4099" name="Picture 3" descr="C:\Users\Nováková Venuše\AppData\Local\Microsoft\Windows\Temporary Internet Files\Content.IE5\FUSYKPF3\MP90038790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2276872"/>
            <a:ext cx="1453282" cy="1008112"/>
          </a:xfrm>
          <a:prstGeom prst="rect">
            <a:avLst/>
          </a:prstGeom>
          <a:solidFill>
            <a:srgbClr val="FFC000"/>
          </a:solidFill>
        </p:spPr>
      </p:pic>
      <p:pic>
        <p:nvPicPr>
          <p:cNvPr id="4100" name="Picture 4" descr="C:\Users\Nováková Venuše\AppData\Local\Microsoft\Windows\Temporary Internet Files\Content.IE5\QWGJTPTX\MC90035867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2276872"/>
            <a:ext cx="864096" cy="1080120"/>
          </a:xfrm>
          <a:prstGeom prst="rect">
            <a:avLst/>
          </a:prstGeom>
          <a:solidFill>
            <a:srgbClr val="FFC000"/>
          </a:solidFill>
        </p:spPr>
      </p:pic>
      <p:pic>
        <p:nvPicPr>
          <p:cNvPr id="4101" name="Picture 5" descr="C:\Users\Nováková Venuše\AppData\Local\Microsoft\Windows\Temporary Internet Files\Content.IE5\FUSYKPF3\MC90023448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36296" y="2276872"/>
            <a:ext cx="1440159" cy="1061171"/>
          </a:xfrm>
          <a:prstGeom prst="rect">
            <a:avLst/>
          </a:prstGeom>
          <a:solidFill>
            <a:srgbClr val="FFC000"/>
          </a:solidFill>
        </p:spPr>
      </p:pic>
      <p:pic>
        <p:nvPicPr>
          <p:cNvPr id="4102" name="Picture 6" descr="C:\Users\Nováková Venuše\AppData\Local\Microsoft\Windows\Temporary Internet Files\Content.IE5\L1VPI40E\MM900288866[1]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76256" y="980728"/>
            <a:ext cx="1656184" cy="1008112"/>
          </a:xfrm>
          <a:prstGeom prst="rect">
            <a:avLst/>
          </a:prstGeom>
          <a:solidFill>
            <a:srgbClr val="FFC000"/>
          </a:solidFill>
        </p:spPr>
      </p:pic>
      <p:pic>
        <p:nvPicPr>
          <p:cNvPr id="4104" name="Picture 8" descr="C:\Users\Nováková Venuše\AppData\Local\Microsoft\Windows\Temporary Internet Files\Content.IE5\QWGJTPTX\MC90025042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283968" y="908720"/>
            <a:ext cx="1512168" cy="936104"/>
          </a:xfrm>
          <a:prstGeom prst="rect">
            <a:avLst/>
          </a:prstGeom>
          <a:solidFill>
            <a:srgbClr val="FFC000"/>
          </a:solidFill>
        </p:spPr>
      </p:pic>
      <p:pic>
        <p:nvPicPr>
          <p:cNvPr id="4105" name="Picture 9" descr="C:\Users\Nováková Venuše\AppData\Local\Microsoft\Windows\Temporary Internet Files\Content.IE5\FUSYKPF3\MP900399626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619672" y="4293096"/>
            <a:ext cx="1584176" cy="816912"/>
          </a:xfrm>
          <a:prstGeom prst="rect">
            <a:avLst/>
          </a:prstGeom>
          <a:solidFill>
            <a:srgbClr val="FFC000"/>
          </a:solidFill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332656"/>
            <a:ext cx="6624736" cy="461665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 Black" pitchFamily="34" charset="0"/>
              </a:rPr>
              <a:t>DOPLŇ VĚTY PODLE OBRÁZKŮ !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268760"/>
            <a:ext cx="5400600" cy="400110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  SEJEME                                            . 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132856"/>
            <a:ext cx="5400600" cy="400110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UPRAVUJEME ZÁHONY                      .         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3068960"/>
            <a:ext cx="5472608" cy="400110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VČELY OPYLOVÁVAJÍ                          .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4005064"/>
            <a:ext cx="5472608" cy="400110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KVETOU                                       . 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4941168"/>
            <a:ext cx="4104456" cy="400110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ZALÉVÁME                          . 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5949280"/>
            <a:ext cx="4392488" cy="400110"/>
          </a:xfrm>
          <a:prstGeom prst="rect">
            <a:avLst/>
          </a:prstGeom>
          <a:solidFill>
            <a:srgbClr val="41EC34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PÁLÍME STAROU                     .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5122" name="Picture 2" descr="C:\Users\Nováková Venuše\AppData\Local\Microsoft\Windows\Temporary Internet Files\Content.IE5\DKAU74FA\MP9004466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8344" y="5733256"/>
            <a:ext cx="1224136" cy="946665"/>
          </a:xfrm>
          <a:prstGeom prst="rect">
            <a:avLst/>
          </a:prstGeom>
          <a:noFill/>
        </p:spPr>
      </p:pic>
      <p:pic>
        <p:nvPicPr>
          <p:cNvPr id="11" name="Picture 3" descr="C:\Users\Nováková Venuše\AppData\Local\Microsoft\Windows\Temporary Internet Files\Content.IE5\FUSYKPF3\MP9003879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5661248"/>
            <a:ext cx="1021234" cy="728480"/>
          </a:xfrm>
          <a:prstGeom prst="rect">
            <a:avLst/>
          </a:prstGeom>
          <a:solidFill>
            <a:srgbClr val="FFC000"/>
          </a:solidFill>
        </p:spPr>
      </p:pic>
      <p:pic>
        <p:nvPicPr>
          <p:cNvPr id="12" name="Picture 4" descr="C:\Users\Nováková Venuše\AppData\Local\Microsoft\Windows\Temporary Internet Files\Content.IE5\QWGJTPTX\MC90035867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5157192"/>
            <a:ext cx="720080" cy="723777"/>
          </a:xfrm>
          <a:prstGeom prst="rect">
            <a:avLst/>
          </a:prstGeom>
          <a:solidFill>
            <a:srgbClr val="FFC000"/>
          </a:solidFill>
        </p:spPr>
      </p:pic>
      <p:pic>
        <p:nvPicPr>
          <p:cNvPr id="13" name="Picture 5" descr="C:\Users\Nováková Venuše\AppData\Local\Microsoft\Windows\Temporary Internet Files\Content.IE5\FUSYKPF3\MC90023448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80112" y="5085184"/>
            <a:ext cx="751926" cy="648072"/>
          </a:xfrm>
          <a:prstGeom prst="rect">
            <a:avLst/>
          </a:prstGeom>
          <a:solidFill>
            <a:srgbClr val="FFC000"/>
          </a:solidFill>
        </p:spPr>
      </p:pic>
      <p:pic>
        <p:nvPicPr>
          <p:cNvPr id="5123" name="Picture 3" descr="C:\Users\Nováková Venuše\AppData\Local\Microsoft\Windows\Temporary Internet Files\Content.IE5\VXIMMB7A\MP90014503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80312" y="1988840"/>
            <a:ext cx="1283285" cy="846968"/>
          </a:xfrm>
          <a:prstGeom prst="rect">
            <a:avLst/>
          </a:prstGeom>
          <a:noFill/>
        </p:spPr>
      </p:pic>
      <p:pic>
        <p:nvPicPr>
          <p:cNvPr id="5125" name="Picture 5" descr="C:\Users\Nováková Venuše\AppData\Local\Microsoft\Windows\Temporary Internet Files\Content.IE5\DKAU74FA\MC90029503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452320" y="4149080"/>
            <a:ext cx="865173" cy="792088"/>
          </a:xfrm>
          <a:prstGeom prst="rect">
            <a:avLst/>
          </a:prstGeom>
          <a:noFill/>
        </p:spPr>
      </p:pic>
      <p:pic>
        <p:nvPicPr>
          <p:cNvPr id="5126" name="Picture 6" descr="C:\Users\Nováková Venuše\AppData\Local\Microsoft\Windows\Temporary Internet Files\Content.IE5\VXIMMB7A\MC90021496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100392" y="3573016"/>
            <a:ext cx="648072" cy="1076235"/>
          </a:xfrm>
          <a:prstGeom prst="rect">
            <a:avLst/>
          </a:prstGeom>
          <a:noFill/>
        </p:spPr>
      </p:pic>
      <p:pic>
        <p:nvPicPr>
          <p:cNvPr id="5127" name="Picture 7" descr="C:\Users\Nováková Venuše\AppData\Local\Microsoft\Windows\Temporary Internet Files\Content.IE5\NX455DIC\MP900422150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228184" y="980728"/>
            <a:ext cx="1183769" cy="980728"/>
          </a:xfrm>
          <a:prstGeom prst="rect">
            <a:avLst/>
          </a:prstGeom>
          <a:noFill/>
        </p:spPr>
      </p:pic>
      <p:pic>
        <p:nvPicPr>
          <p:cNvPr id="5131" name="Picture 11" descr="C:\Users\Nováková Venuše\AppData\Local\Microsoft\Windows\Temporary Internet Files\Content.IE5\FUSYKPF3\MP900313724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868144" y="2204864"/>
            <a:ext cx="1057286" cy="69076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4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7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0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3" dur="2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6" dur="20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25532E-7 L -0.34722 -0.64038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400" y="-32000"/>
                                    </p:animMotion>
                                  </p:childTnLst>
                                </p:cTn>
                              </p:par>
                              <p:par>
                                <p:cTn id="6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993 -0.63992 " pathEditMode="relative" ptsTypes="AA">
                                      <p:cBhvr>
                                        <p:cTn id="6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2.15541E-6 L -0.30886 -0.61355 " pathEditMode="relative" rAng="0" ptsTypes="AA">
                                      <p:cBhvr>
                                        <p:cTn id="6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500" y="-30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1.59112E-6 L -0.38576 -0.33048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00" y="-16500"/>
                                    </p:animMotion>
                                  </p:childTnLst>
                                </p:cTn>
                              </p:par>
                              <p:par>
                                <p:cTn id="6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5452 -0.29371 " pathEditMode="relative" ptsTypes="AA">
                                      <p:cBhvr>
                                        <p:cTn id="70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11111E-6 6.89177E-6 L -0.21267 0.27267 " pathEditMode="relative" ptsTypes="AA">
                                      <p:cBhvr>
                                        <p:cTn id="74" dur="2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4.6531E-6 L -0.5592 -0.29371 " pathEditMode="relative" ptsTypes="AA">
                                      <p:cBhvr>
                                        <p:cTn id="7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7.60407E-6 L -0.55121 0.38806 " pathEditMode="relative" ptsTypes="AA">
                                      <p:cBhvr>
                                        <p:cTn id="82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2.67345E-6 L -0.32292 0.51387 " pathEditMode="relative" ptsTypes="AA">
                                      <p:cBhvr>
                                        <p:cTn id="86" dur="20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Users\Nováková Venuše\AppData\Local\Microsoft\Windows\Temporary Internet Files\Content.IE5\L1VPI40E\MC90043825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2530474"/>
            <a:ext cx="5112567" cy="3706837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547664" y="692696"/>
            <a:ext cx="6552728" cy="584775"/>
          </a:xfrm>
          <a:prstGeom prst="rect">
            <a:avLst/>
          </a:prstGeom>
          <a:solidFill>
            <a:srgbClr val="00B050"/>
          </a:solidFill>
          <a:scene3d>
            <a:camera prst="perspectiveHeroicExtremeRightFacing"/>
            <a:lightRig rig="threePt" dir="t"/>
          </a:scene3d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JSI NEJLEPŠÍ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47664" y="332656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ZDROJE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1268760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dirty="0" smtClean="0">
                <a:solidFill>
                  <a:schemeClr val="accent6"/>
                </a:solidFill>
                <a:hlinkClick r:id="rId2"/>
              </a:rPr>
              <a:t>[</a:t>
            </a:r>
            <a:r>
              <a:rPr lang="cs-CZ" dirty="0" smtClean="0">
                <a:solidFill>
                  <a:schemeClr val="accent6"/>
                </a:solidFill>
                <a:hlinkClick r:id="rId2"/>
              </a:rPr>
              <a:t>http://</a:t>
            </a:r>
            <a:r>
              <a:rPr lang="cs-CZ" dirty="0" smtClean="0">
                <a:solidFill>
                  <a:schemeClr val="tx2"/>
                </a:solidFill>
                <a:hlinkClick r:id="rId2"/>
              </a:rPr>
              <a:t>microsoft.com</a:t>
            </a:r>
            <a:r>
              <a:rPr lang="cs-CZ" dirty="0" smtClean="0">
                <a:solidFill>
                  <a:schemeClr val="tx2"/>
                </a:solidFill>
              </a:rPr>
              <a:t>]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mtClean="0"/>
              <a:t>[Citace: 08.03</a:t>
            </a:r>
            <a:r>
              <a:rPr lang="cs-CZ" dirty="0" smtClean="0"/>
              <a:t>. 2013]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356</TotalTime>
  <Words>319</Words>
  <Application>Microsoft Office PowerPoint</Application>
  <PresentationFormat>Předvádění na obrazovce (4:3)</PresentationFormat>
  <Paragraphs>97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Nováková Venuše</dc:creator>
  <cp:lastModifiedBy>zak</cp:lastModifiedBy>
  <cp:revision>50</cp:revision>
  <dcterms:created xsi:type="dcterms:W3CDTF">2013-03-31T12:54:26Z</dcterms:created>
  <dcterms:modified xsi:type="dcterms:W3CDTF">2013-04-12T08:00:21Z</dcterms:modified>
</cp:coreProperties>
</file>