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67" r:id="rId3"/>
    <p:sldId id="271" r:id="rId4"/>
    <p:sldId id="268" r:id="rId5"/>
    <p:sldId id="258" r:id="rId6"/>
    <p:sldId id="269" r:id="rId7"/>
    <p:sldId id="259" r:id="rId8"/>
    <p:sldId id="260" r:id="rId9"/>
    <p:sldId id="261" r:id="rId10"/>
    <p:sldId id="262" r:id="rId11"/>
    <p:sldId id="264" r:id="rId12"/>
    <p:sldId id="270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7" d="100"/>
          <a:sy n="77" d="100"/>
        </p:scale>
        <p:origin x="-116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B860DD-6565-47AD-B70B-DE04D69798DC}" type="datetimeFigureOut">
              <a:rPr lang="cs-CZ" smtClean="0"/>
              <a:pPr/>
              <a:t>12.4.2013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DB2D3D-896F-4B53-8916-4B5C77B9967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B860DD-6565-47AD-B70B-DE04D69798DC}" type="datetimeFigureOut">
              <a:rPr lang="cs-CZ" smtClean="0"/>
              <a:pPr/>
              <a:t>12.4.2013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DB2D3D-896F-4B53-8916-4B5C77B9967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B860DD-6565-47AD-B70B-DE04D69798DC}" type="datetimeFigureOut">
              <a:rPr lang="cs-CZ" smtClean="0"/>
              <a:pPr/>
              <a:t>12.4.2013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DB2D3D-896F-4B53-8916-4B5C77B9967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B860DD-6565-47AD-B70B-DE04D69798DC}" type="datetimeFigureOut">
              <a:rPr lang="cs-CZ" smtClean="0"/>
              <a:pPr/>
              <a:t>12.4.2013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DB2D3D-896F-4B53-8916-4B5C77B9967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B860DD-6565-47AD-B70B-DE04D69798DC}" type="datetimeFigureOut">
              <a:rPr lang="cs-CZ" smtClean="0"/>
              <a:pPr/>
              <a:t>12.4.2013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DB2D3D-896F-4B53-8916-4B5C77B9967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B860DD-6565-47AD-B70B-DE04D69798DC}" type="datetimeFigureOut">
              <a:rPr lang="cs-CZ" smtClean="0"/>
              <a:pPr/>
              <a:t>12.4.2013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DB2D3D-896F-4B53-8916-4B5C77B9967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B860DD-6565-47AD-B70B-DE04D69798DC}" type="datetimeFigureOut">
              <a:rPr lang="cs-CZ" smtClean="0"/>
              <a:pPr/>
              <a:t>12.4.2013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DB2D3D-896F-4B53-8916-4B5C77B9967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B860DD-6565-47AD-B70B-DE04D69798DC}" type="datetimeFigureOut">
              <a:rPr lang="cs-CZ" smtClean="0"/>
              <a:pPr/>
              <a:t>12.4.2013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DB2D3D-896F-4B53-8916-4B5C77B9967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B860DD-6565-47AD-B70B-DE04D69798DC}" type="datetimeFigureOut">
              <a:rPr lang="cs-CZ" smtClean="0"/>
              <a:pPr/>
              <a:t>12.4.2013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DB2D3D-896F-4B53-8916-4B5C77B9967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B860DD-6565-47AD-B70B-DE04D69798DC}" type="datetimeFigureOut">
              <a:rPr lang="cs-CZ" smtClean="0"/>
              <a:pPr/>
              <a:t>12.4.2013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DB2D3D-896F-4B53-8916-4B5C77B9967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B860DD-6565-47AD-B70B-DE04D69798DC}" type="datetimeFigureOut">
              <a:rPr lang="cs-CZ" smtClean="0"/>
              <a:pPr/>
              <a:t>12.4.2013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DB2D3D-896F-4B53-8916-4B5C77B9967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B860DD-6565-47AD-B70B-DE04D69798DC}" type="datetimeFigureOut">
              <a:rPr lang="cs-CZ" smtClean="0"/>
              <a:pPr/>
              <a:t>12.4.2013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DB2D3D-896F-4B53-8916-4B5C77B99673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wmf"/><Relationship Id="rId4" Type="http://schemas.openxmlformats.org/officeDocument/2006/relationships/image" Target="../media/image8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wmf"/><Relationship Id="rId5" Type="http://schemas.openxmlformats.org/officeDocument/2006/relationships/image" Target="../media/image13.wmf"/><Relationship Id="rId4" Type="http://schemas.openxmlformats.org/officeDocument/2006/relationships/image" Target="../media/image12.wmf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wmf"/><Relationship Id="rId4" Type="http://schemas.openxmlformats.org/officeDocument/2006/relationships/image" Target="../media/image16.w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6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wmf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://microsoft.com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dnadpis 2"/>
          <p:cNvSpPr>
            <a:spLocks noGrp="1"/>
          </p:cNvSpPr>
          <p:nvPr/>
        </p:nvSpPr>
        <p:spPr>
          <a:xfrm>
            <a:off x="1486048" y="5551809"/>
            <a:ext cx="5811864" cy="1306191"/>
          </a:xfrm>
          <a:prstGeom prst="rect">
            <a:avLst/>
          </a:prstGeom>
        </p:spPr>
        <p:txBody>
          <a:bodyPr vert="horz" lIns="45720" tIns="0" rIns="45720" bIns="0">
            <a:norm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TextovéPole 1"/>
          <p:cNvSpPr txBox="1"/>
          <p:nvPr/>
        </p:nvSpPr>
        <p:spPr>
          <a:xfrm>
            <a:off x="0" y="1"/>
            <a:ext cx="914400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400" dirty="0" smtClean="0">
                <a:latin typeface="Arial Black" pitchFamily="34" charset="0"/>
              </a:rPr>
              <a:t>Název školy: </a:t>
            </a:r>
            <a:r>
              <a:rPr lang="cs-CZ" sz="2400" dirty="0" smtClean="0">
                <a:solidFill>
                  <a:schemeClr val="accent3">
                    <a:lumMod val="50000"/>
                  </a:schemeClr>
                </a:solidFill>
                <a:latin typeface="Arial Black" pitchFamily="34" charset="0"/>
              </a:rPr>
              <a:t>Speciální základní škola, Louny, Poděbradova 640, příspěvková organizace</a:t>
            </a:r>
          </a:p>
          <a:p>
            <a:endParaRPr lang="cs-CZ" sz="2400" dirty="0" smtClean="0">
              <a:solidFill>
                <a:schemeClr val="tx2">
                  <a:lumMod val="60000"/>
                  <a:lumOff val="40000"/>
                </a:schemeClr>
              </a:solidFill>
              <a:latin typeface="Arial Black" pitchFamily="34" charset="0"/>
            </a:endParaRPr>
          </a:p>
          <a:p>
            <a:r>
              <a:rPr lang="cs-CZ" sz="2400" dirty="0" smtClean="0">
                <a:latin typeface="Arial Black" pitchFamily="34" charset="0"/>
              </a:rPr>
              <a:t>Autor :</a:t>
            </a:r>
            <a:r>
              <a:rPr lang="cs-CZ" sz="24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Arial Black" pitchFamily="34" charset="0"/>
              </a:rPr>
              <a:t> </a:t>
            </a:r>
            <a:r>
              <a:rPr lang="cs-CZ" sz="2400" dirty="0" smtClean="0">
                <a:solidFill>
                  <a:schemeClr val="accent3">
                    <a:lumMod val="50000"/>
                  </a:schemeClr>
                </a:solidFill>
                <a:latin typeface="Arial Black" pitchFamily="34" charset="0"/>
              </a:rPr>
              <a:t>Mgr. Venuše Nováková</a:t>
            </a:r>
          </a:p>
          <a:p>
            <a:endParaRPr lang="cs-CZ" sz="2400" dirty="0" smtClean="0">
              <a:solidFill>
                <a:schemeClr val="tx2">
                  <a:lumMod val="60000"/>
                  <a:lumOff val="40000"/>
                </a:schemeClr>
              </a:solidFill>
              <a:latin typeface="Arial Black" pitchFamily="34" charset="0"/>
            </a:endParaRPr>
          </a:p>
          <a:p>
            <a:r>
              <a:rPr lang="cs-CZ" sz="2400" dirty="0" smtClean="0">
                <a:latin typeface="Arial Black" pitchFamily="34" charset="0"/>
              </a:rPr>
              <a:t>Název materiálu: </a:t>
            </a:r>
          </a:p>
          <a:p>
            <a:r>
              <a:rPr lang="cs-CZ" sz="2400" dirty="0" smtClean="0">
                <a:solidFill>
                  <a:schemeClr val="accent3">
                    <a:lumMod val="50000"/>
                  </a:schemeClr>
                </a:solidFill>
                <a:latin typeface="Arial Black" pitchFamily="34" charset="0"/>
              </a:rPr>
              <a:t>VY_ </a:t>
            </a:r>
            <a:r>
              <a:rPr lang="cs-CZ" sz="2400" dirty="0" smtClean="0">
                <a:solidFill>
                  <a:schemeClr val="accent3">
                    <a:lumMod val="50000"/>
                  </a:schemeClr>
                </a:solidFill>
                <a:latin typeface="Arial Black" pitchFamily="34" charset="0"/>
              </a:rPr>
              <a:t>32_INOVACE_19_II.JZ_ČTENÍHŠ</a:t>
            </a:r>
            <a:r>
              <a:rPr lang="cs-CZ" sz="2400" dirty="0" smtClean="0">
                <a:solidFill>
                  <a:schemeClr val="accent3">
                    <a:lumMod val="50000"/>
                  </a:schemeClr>
                </a:solidFill>
                <a:latin typeface="Arial Black" pitchFamily="34" charset="0"/>
              </a:rPr>
              <a:t>_ Jarní kalendář</a:t>
            </a:r>
          </a:p>
          <a:p>
            <a:endParaRPr lang="cs-CZ" sz="2400" dirty="0" smtClean="0">
              <a:solidFill>
                <a:schemeClr val="tx2">
                  <a:lumMod val="60000"/>
                  <a:lumOff val="40000"/>
                </a:schemeClr>
              </a:solidFill>
              <a:latin typeface="Arial Black" pitchFamily="34" charset="0"/>
            </a:endParaRPr>
          </a:p>
          <a:p>
            <a:r>
              <a:rPr lang="cs-CZ" sz="2400" dirty="0" smtClean="0">
                <a:latin typeface="Arial Black" pitchFamily="34" charset="0"/>
              </a:rPr>
              <a:t>Téma:</a:t>
            </a:r>
            <a:r>
              <a:rPr lang="cs-CZ" sz="24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Arial Black" pitchFamily="34" charset="0"/>
              </a:rPr>
              <a:t> </a:t>
            </a:r>
            <a:r>
              <a:rPr lang="cs-CZ" sz="2400" dirty="0" smtClean="0">
                <a:solidFill>
                  <a:schemeClr val="accent3">
                    <a:lumMod val="50000"/>
                  </a:schemeClr>
                </a:solidFill>
                <a:latin typeface="Arial Black" pitchFamily="34" charset="0"/>
              </a:rPr>
              <a:t>Kalendář –jarní měsíce ,čtení s porozuměním</a:t>
            </a:r>
            <a:endParaRPr lang="cs-CZ" sz="2400" dirty="0">
              <a:solidFill>
                <a:schemeClr val="accent3">
                  <a:lumMod val="50000"/>
                </a:schemeClr>
              </a:solidFill>
              <a:latin typeface="Arial Black" pitchFamily="34" charset="0"/>
            </a:endParaRPr>
          </a:p>
          <a:p>
            <a:r>
              <a:rPr lang="cs-CZ" sz="2400" dirty="0" smtClean="0">
                <a:latin typeface="Arial Black" pitchFamily="34" charset="0"/>
              </a:rPr>
              <a:t>Název sady: </a:t>
            </a:r>
            <a:r>
              <a:rPr lang="cs-CZ" sz="2400" dirty="0" smtClean="0">
                <a:solidFill>
                  <a:schemeClr val="accent3">
                    <a:lumMod val="50000"/>
                  </a:schemeClr>
                </a:solidFill>
                <a:latin typeface="Arial Black" pitchFamily="34" charset="0"/>
              </a:rPr>
              <a:t>II. Čtení– HŠ</a:t>
            </a:r>
          </a:p>
          <a:p>
            <a:r>
              <a:rPr lang="cs-CZ" sz="2400" dirty="0"/>
              <a:t>Číslo projektu:  </a:t>
            </a:r>
            <a:r>
              <a:rPr lang="cs-CZ" sz="2400" dirty="0" smtClean="0">
                <a:solidFill>
                  <a:schemeClr val="accent3">
                    <a:lumMod val="50000"/>
                  </a:schemeClr>
                </a:solidFill>
              </a:rPr>
              <a:t>CZ.1.07/1.4.00/21.3407</a:t>
            </a:r>
          </a:p>
          <a:p>
            <a:endParaRPr lang="cs-CZ" sz="2400" dirty="0">
              <a:solidFill>
                <a:schemeClr val="tx2">
                  <a:lumMod val="60000"/>
                  <a:lumOff val="40000"/>
                </a:schemeClr>
              </a:solidFill>
              <a:latin typeface="Arial Black" pitchFamily="34" charset="0"/>
            </a:endParaRPr>
          </a:p>
        </p:txBody>
      </p:sp>
      <p:pic>
        <p:nvPicPr>
          <p:cNvPr id="4" name="obrázek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0709" y="5229200"/>
            <a:ext cx="6782541" cy="12670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935596" y="1582340"/>
            <a:ext cx="7272808" cy="3693319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>
                <a:solidFill>
                  <a:srgbClr val="FF0000"/>
                </a:solidFill>
                <a:latin typeface="Arial Black" pitchFamily="34" charset="0"/>
              </a:rPr>
              <a:t>Anotace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dirty="0" smtClean="0">
                <a:solidFill>
                  <a:schemeClr val="accent3">
                    <a:lumMod val="50000"/>
                  </a:schemeClr>
                </a:solidFill>
                <a:latin typeface="Arial Black" pitchFamily="34" charset="0"/>
              </a:rPr>
              <a:t>Materiál je určený pro žáky 7. ročníku speciální třídy, pro výuku českého jazyka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dirty="0" smtClean="0">
                <a:solidFill>
                  <a:schemeClr val="accent3">
                    <a:lumMod val="50000"/>
                  </a:schemeClr>
                </a:solidFill>
                <a:latin typeface="Arial Black" pitchFamily="34" charset="0"/>
              </a:rPr>
              <a:t>Prezentace na interaktivní tabuli.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dirty="0" smtClean="0">
                <a:solidFill>
                  <a:schemeClr val="accent3">
                    <a:lumMod val="50000"/>
                  </a:schemeClr>
                </a:solidFill>
                <a:latin typeface="Arial Black" pitchFamily="34" charset="0"/>
              </a:rPr>
              <a:t>První část prezentace je určena k výkladu nového učiva čtení s porozuměním, čtení měsíců s obrázky a doplňováním písmenek do slov, vytleskávání slabik.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dirty="0" smtClean="0">
                <a:solidFill>
                  <a:schemeClr val="accent3">
                    <a:lumMod val="50000"/>
                  </a:schemeClr>
                </a:solidFill>
                <a:latin typeface="Arial Black" pitchFamily="34" charset="0"/>
              </a:rPr>
              <a:t> Inovace: Interaktivní způsob učení.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dirty="0" smtClean="0">
                <a:solidFill>
                  <a:schemeClr val="accent3">
                    <a:lumMod val="50000"/>
                  </a:schemeClr>
                </a:solidFill>
                <a:latin typeface="Arial Black" pitchFamily="34" charset="0"/>
              </a:rPr>
              <a:t>Metodické pokyny: Žáci na základě vhodně zvolených otázek společně s učitelem si procvičují a prohlubují znalosti z časových údajů- (měsíce), odpovídají na otázky vyplněním pracovního listu.</a:t>
            </a:r>
          </a:p>
          <a:p>
            <a:pPr marL="342900" indent="-342900">
              <a:buFont typeface="Arial" pitchFamily="34" charset="0"/>
              <a:buChar char="•"/>
            </a:pPr>
            <a:endParaRPr lang="cs-CZ" dirty="0" smtClean="0">
              <a:latin typeface="Arial Black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620688"/>
            <a:ext cx="8208912" cy="2308324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7200" b="1" dirty="0" smtClean="0">
                <a:latin typeface="Arial Black" pitchFamily="34" charset="0"/>
              </a:rPr>
              <a:t>JARNÍ KALENDÁŘ</a:t>
            </a:r>
            <a:endParaRPr lang="cs-CZ" sz="7200" b="1" dirty="0">
              <a:latin typeface="Arial Black" pitchFamily="34" charset="0"/>
            </a:endParaRPr>
          </a:p>
        </p:txBody>
      </p:sp>
      <p:pic>
        <p:nvPicPr>
          <p:cNvPr id="1026" name="Picture 2" descr="C:\Users\Nováková Venuše\AppData\Local\Microsoft\Windows\Temporary Internet Files\Content.IE5\A6IZAP4G\MP900449094[2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47048" y="2780928"/>
            <a:ext cx="2996952" cy="2996952"/>
          </a:xfrm>
          <a:prstGeom prst="rect">
            <a:avLst/>
          </a:prstGeom>
          <a:noFill/>
        </p:spPr>
      </p:pic>
      <p:pic>
        <p:nvPicPr>
          <p:cNvPr id="1027" name="Picture 3" descr="C:\Users\Nováková Venuše\AppData\Local\Microsoft\Windows\Temporary Internet Files\Content.IE5\QWGJTPTX\MP900422688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2852936"/>
            <a:ext cx="1488331" cy="2237960"/>
          </a:xfrm>
          <a:prstGeom prst="rect">
            <a:avLst/>
          </a:prstGeom>
          <a:noFill/>
        </p:spPr>
      </p:pic>
      <p:pic>
        <p:nvPicPr>
          <p:cNvPr id="1028" name="Picture 4" descr="C:\Users\Nováková Venuše\AppData\Local\Microsoft\Windows\Temporary Internet Files\Content.IE5\FUSYKPF3\MP900422139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19672" y="3645024"/>
            <a:ext cx="2069406" cy="3010045"/>
          </a:xfrm>
          <a:prstGeom prst="rect">
            <a:avLst/>
          </a:prstGeom>
          <a:noFill/>
        </p:spPr>
      </p:pic>
      <p:pic>
        <p:nvPicPr>
          <p:cNvPr id="1029" name="Picture 5" descr="C:\Users\Nováková Venuše\AppData\Local\Microsoft\Windows\Temporary Internet Files\Content.IE5\DKAU74FA\MP900175549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63888" y="5584459"/>
            <a:ext cx="2188840" cy="127354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2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548680"/>
            <a:ext cx="7848872" cy="3416320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cs-CZ" sz="7200" b="1" dirty="0" smtClean="0">
                <a:latin typeface="Arial Black" pitchFamily="34" charset="0"/>
              </a:rPr>
              <a:t>BŘEZEN </a:t>
            </a:r>
          </a:p>
          <a:p>
            <a:r>
              <a:rPr lang="cs-CZ" sz="7200" b="1" dirty="0" smtClean="0">
                <a:latin typeface="Arial Black" pitchFamily="34" charset="0"/>
              </a:rPr>
              <a:t>ZA KAMNA VLEZEM</a:t>
            </a:r>
            <a:endParaRPr lang="cs-CZ" sz="7200" b="1" dirty="0">
              <a:latin typeface="Arial Black" pitchFamily="34" charset="0"/>
            </a:endParaRPr>
          </a:p>
        </p:txBody>
      </p:sp>
      <p:pic>
        <p:nvPicPr>
          <p:cNvPr id="3" name="Picture 2" descr="C:\Users\Nováková Venuše\AppData\Local\Microsoft\Windows\Temporary Internet Files\Content.IE5\A6IZAP4G\MC900436378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72200" y="1052736"/>
            <a:ext cx="1714500" cy="1714500"/>
          </a:xfrm>
          <a:prstGeom prst="rect">
            <a:avLst/>
          </a:prstGeom>
          <a:noFill/>
        </p:spPr>
      </p:pic>
      <p:pic>
        <p:nvPicPr>
          <p:cNvPr id="4" name="Picture 3" descr="C:\Users\Nováková Venuše\AppData\Local\Microsoft\Windows\Temporary Internet Files\Content.IE5\DKAU74FA\MC900408196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4149080"/>
            <a:ext cx="1793875" cy="1663700"/>
          </a:xfrm>
          <a:prstGeom prst="rect">
            <a:avLst/>
          </a:prstGeom>
          <a:noFill/>
        </p:spPr>
      </p:pic>
      <p:pic>
        <p:nvPicPr>
          <p:cNvPr id="5" name="Picture 4" descr="C:\Users\Nováková Venuše\AppData\Local\Microsoft\Windows\Temporary Internet Files\Content.IE5\QWGJTPTX\MC900404613[2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07704" y="4653136"/>
            <a:ext cx="1870075" cy="1638300"/>
          </a:xfrm>
          <a:prstGeom prst="rect">
            <a:avLst/>
          </a:prstGeom>
          <a:noFill/>
        </p:spPr>
      </p:pic>
      <p:pic>
        <p:nvPicPr>
          <p:cNvPr id="6" name="Picture 5" descr="C:\Users\Nováková Venuše\AppData\Local\Microsoft\Windows\Temporary Internet Files\Content.IE5\FUSYKPF3\MC900237797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84168" y="2852936"/>
            <a:ext cx="2177358" cy="2195465"/>
          </a:xfrm>
          <a:prstGeom prst="rect">
            <a:avLst/>
          </a:prstGeom>
          <a:noFill/>
        </p:spPr>
      </p:pic>
      <p:pic>
        <p:nvPicPr>
          <p:cNvPr id="7" name="Picture 5" descr="C:\Users\Nováková Venuše\AppData\Local\Microsoft\Windows\Temporary Internet Files\Content.IE5\FUSYKPF3\MC900237797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27984" y="3501008"/>
            <a:ext cx="2177358" cy="2195465"/>
          </a:xfrm>
          <a:prstGeom prst="rect">
            <a:avLst/>
          </a:prstGeom>
          <a:noFill/>
        </p:spPr>
      </p:pic>
      <p:pic>
        <p:nvPicPr>
          <p:cNvPr id="8" name="Picture 5" descr="C:\Users\Nováková Venuše\AppData\Local\Microsoft\Windows\Temporary Internet Files\Content.IE5\FUSYKPF3\MC900237797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40152" y="4437112"/>
            <a:ext cx="2177358" cy="2195465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251519" y="836711"/>
          <a:ext cx="8640960" cy="540060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80320"/>
                <a:gridCol w="2880320"/>
                <a:gridCol w="2880320"/>
              </a:tblGrid>
              <a:tr h="1800201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</a:tr>
              <a:tr h="1800201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11E12A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11E12A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11E12A"/>
                    </a:solidFill>
                  </a:tcPr>
                </a:tc>
              </a:tr>
              <a:tr h="1800201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9BD30F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9BD30F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9BD30F"/>
                    </a:solidFill>
                  </a:tcPr>
                </a:tc>
              </a:tr>
            </a:tbl>
          </a:graphicData>
        </a:graphic>
      </p:graphicFrame>
      <p:sp>
        <p:nvSpPr>
          <p:cNvPr id="3" name="TextovéPole 2"/>
          <p:cNvSpPr txBox="1"/>
          <p:nvPr/>
        </p:nvSpPr>
        <p:spPr>
          <a:xfrm>
            <a:off x="323528" y="1052736"/>
            <a:ext cx="2520280" cy="1200329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latin typeface="Arial Black" pitchFamily="34" charset="0"/>
              </a:rPr>
              <a:t>3.</a:t>
            </a:r>
          </a:p>
          <a:p>
            <a:r>
              <a:rPr lang="cs-CZ" sz="3600" b="1" dirty="0" smtClean="0">
                <a:latin typeface="Arial Black" pitchFamily="34" charset="0"/>
              </a:rPr>
              <a:t>BŘEZEN</a:t>
            </a:r>
            <a:endParaRPr lang="cs-CZ" sz="3600" b="1" dirty="0">
              <a:latin typeface="Arial Black" pitchFamily="34" charset="0"/>
            </a:endParaRPr>
          </a:p>
        </p:txBody>
      </p:sp>
      <p:pic>
        <p:nvPicPr>
          <p:cNvPr id="2050" name="Picture 2" descr="C:\Users\Nováková Venuše\AppData\Local\Microsoft\Windows\Temporary Internet Files\Content.IE5\QWGJTPTX\MC90037109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35896" y="2708920"/>
            <a:ext cx="1512168" cy="1502412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6084168" y="1052736"/>
            <a:ext cx="2664296" cy="646331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latin typeface="Arial Black" pitchFamily="34" charset="0"/>
              </a:rPr>
              <a:t>KUŘE</a:t>
            </a:r>
            <a:endParaRPr lang="cs-CZ" sz="3600" b="1" dirty="0">
              <a:latin typeface="Arial Black" pitchFamily="34" charset="0"/>
            </a:endParaRPr>
          </a:p>
        </p:txBody>
      </p:sp>
      <p:pic>
        <p:nvPicPr>
          <p:cNvPr id="6" name="Picture 3" descr="C:\Users\Nováková Venuše\AppData\Local\Microsoft\Windows\Temporary Internet Files\Content.IE5\A6IZAP4G\MC900439847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40352" y="1916832"/>
            <a:ext cx="1145101" cy="720079"/>
          </a:xfrm>
          <a:prstGeom prst="rect">
            <a:avLst/>
          </a:prstGeom>
          <a:noFill/>
        </p:spPr>
      </p:pic>
      <p:sp>
        <p:nvSpPr>
          <p:cNvPr id="10" name="TextovéPole 9"/>
          <p:cNvSpPr txBox="1"/>
          <p:nvPr/>
        </p:nvSpPr>
        <p:spPr>
          <a:xfrm>
            <a:off x="395536" y="2924944"/>
            <a:ext cx="2520280" cy="1200329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latin typeface="Arial Black" pitchFamily="34" charset="0"/>
              </a:rPr>
              <a:t>4.</a:t>
            </a:r>
          </a:p>
          <a:p>
            <a:r>
              <a:rPr lang="cs-CZ" sz="3600" b="1" dirty="0" smtClean="0">
                <a:latin typeface="Arial Black" pitchFamily="34" charset="0"/>
              </a:rPr>
              <a:t>DUBEN</a:t>
            </a:r>
            <a:endParaRPr lang="cs-CZ" sz="3600" b="1" dirty="0">
              <a:latin typeface="Arial Black" pitchFamily="34" charset="0"/>
            </a:endParaRPr>
          </a:p>
        </p:txBody>
      </p:sp>
      <p:pic>
        <p:nvPicPr>
          <p:cNvPr id="2051" name="Picture 3" descr="C:\Users\Nováková Venuše\AppData\Local\Microsoft\Windows\Temporary Internet Files\Content.IE5\DKAU74FA\MC900428143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63888" y="4437112"/>
            <a:ext cx="1728192" cy="1770229"/>
          </a:xfrm>
          <a:prstGeom prst="rect">
            <a:avLst/>
          </a:prstGeom>
          <a:noFill/>
        </p:spPr>
      </p:pic>
      <p:sp>
        <p:nvSpPr>
          <p:cNvPr id="12" name="TextovéPole 11"/>
          <p:cNvSpPr txBox="1"/>
          <p:nvPr/>
        </p:nvSpPr>
        <p:spPr>
          <a:xfrm>
            <a:off x="6156176" y="2924944"/>
            <a:ext cx="2592288" cy="646331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latin typeface="Arial Black" pitchFamily="34" charset="0"/>
              </a:rPr>
              <a:t>DEŠTNÍK</a:t>
            </a:r>
            <a:endParaRPr lang="cs-CZ" sz="3600" b="1" dirty="0">
              <a:latin typeface="Arial Black" pitchFamily="34" charset="0"/>
            </a:endParaRPr>
          </a:p>
        </p:txBody>
      </p:sp>
      <p:pic>
        <p:nvPicPr>
          <p:cNvPr id="13" name="Picture 3" descr="C:\Users\Nováková Venuše\AppData\Local\Microsoft\Windows\Temporary Internet Files\Content.IE5\A6IZAP4G\MC900439847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40352" y="3717032"/>
            <a:ext cx="1145101" cy="720079"/>
          </a:xfrm>
          <a:prstGeom prst="rect">
            <a:avLst/>
          </a:prstGeom>
          <a:noFill/>
        </p:spPr>
      </p:pic>
      <p:sp>
        <p:nvSpPr>
          <p:cNvPr id="14" name="TextovéPole 13"/>
          <p:cNvSpPr txBox="1"/>
          <p:nvPr/>
        </p:nvSpPr>
        <p:spPr>
          <a:xfrm>
            <a:off x="251520" y="4653136"/>
            <a:ext cx="2664296" cy="1200329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latin typeface="Arial Black" pitchFamily="34" charset="0"/>
              </a:rPr>
              <a:t>5.</a:t>
            </a:r>
          </a:p>
          <a:p>
            <a:r>
              <a:rPr lang="cs-CZ" sz="3600" b="1" dirty="0" smtClean="0">
                <a:latin typeface="Arial Black" pitchFamily="34" charset="0"/>
              </a:rPr>
              <a:t>KVĚTEN</a:t>
            </a:r>
            <a:endParaRPr lang="cs-CZ" sz="3600" b="1" dirty="0">
              <a:latin typeface="Arial Black" pitchFamily="34" charset="0"/>
            </a:endParaRPr>
          </a:p>
        </p:txBody>
      </p:sp>
      <p:pic>
        <p:nvPicPr>
          <p:cNvPr id="2052" name="Picture 4" descr="C:\Users\Nováková Venuše\AppData\Local\Microsoft\Windows\Temporary Internet Files\Content.IE5\A6IZAP4G\MC900232180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684568" y="3789040"/>
            <a:ext cx="1875576" cy="1782024"/>
          </a:xfrm>
          <a:prstGeom prst="rect">
            <a:avLst/>
          </a:prstGeom>
          <a:noFill/>
        </p:spPr>
      </p:pic>
      <p:sp>
        <p:nvSpPr>
          <p:cNvPr id="16" name="TextovéPole 15"/>
          <p:cNvSpPr txBox="1"/>
          <p:nvPr/>
        </p:nvSpPr>
        <p:spPr>
          <a:xfrm>
            <a:off x="6012160" y="4725144"/>
            <a:ext cx="2880320" cy="646331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latin typeface="Arial Black" pitchFamily="34" charset="0"/>
              </a:rPr>
              <a:t>TULIPÁN</a:t>
            </a:r>
            <a:endParaRPr lang="cs-CZ" sz="3600" b="1" dirty="0">
              <a:latin typeface="Arial Black" pitchFamily="34" charset="0"/>
            </a:endParaRPr>
          </a:p>
        </p:txBody>
      </p:sp>
      <p:pic>
        <p:nvPicPr>
          <p:cNvPr id="17" name="Picture 3" descr="C:\Users\Nováková Venuše\AppData\Local\Microsoft\Windows\Temporary Internet Files\Content.IE5\A6IZAP4G\MC900439847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40352" y="5517232"/>
            <a:ext cx="1145101" cy="720079"/>
          </a:xfrm>
          <a:prstGeom prst="rect">
            <a:avLst/>
          </a:prstGeom>
          <a:noFill/>
        </p:spPr>
      </p:pic>
      <p:sp>
        <p:nvSpPr>
          <p:cNvPr id="15" name="TextovéPole 14"/>
          <p:cNvSpPr txBox="1"/>
          <p:nvPr/>
        </p:nvSpPr>
        <p:spPr>
          <a:xfrm>
            <a:off x="1403648" y="188640"/>
            <a:ext cx="6048672" cy="461665"/>
          </a:xfrm>
          <a:prstGeom prst="rect">
            <a:avLst/>
          </a:prstGeom>
          <a:solidFill>
            <a:schemeClr val="accent3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Arial Black" pitchFamily="34" charset="0"/>
              </a:rPr>
              <a:t>KALENDÁŘ- MĚSÍCE   ČTI!</a:t>
            </a:r>
            <a:endParaRPr lang="cs-CZ" sz="2400" b="1" dirty="0">
              <a:latin typeface="Arial Black" pitchFamily="34" charset="0"/>
            </a:endParaRPr>
          </a:p>
        </p:txBody>
      </p:sp>
      <p:pic>
        <p:nvPicPr>
          <p:cNvPr id="18" name="Picture 6" descr="C:\Users\Nováková Venuše\AppData\Local\Microsoft\Windows\Temporary Internet Files\Content.IE5\QWGJTPTX\MC900404613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563888" y="908720"/>
            <a:ext cx="1656184" cy="1450918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7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10" grpId="0" animBg="1"/>
      <p:bldP spid="12" grpId="0" animBg="1"/>
      <p:bldP spid="14" grpId="0" animBg="1"/>
      <p:bldP spid="16" grpId="0" animBg="1"/>
      <p:bldP spid="1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259632" y="404664"/>
            <a:ext cx="5616624" cy="1200329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latin typeface="Arial Black" pitchFamily="34" charset="0"/>
              </a:rPr>
              <a:t> DOPLŇ!</a:t>
            </a:r>
          </a:p>
          <a:p>
            <a:pPr algn="ctr"/>
            <a:r>
              <a:rPr lang="cs-CZ" sz="3600" b="1" dirty="0" smtClean="0">
                <a:latin typeface="Arial Black" pitchFamily="34" charset="0"/>
              </a:rPr>
              <a:t>3. JARNÍ MĚSÍC</a:t>
            </a:r>
            <a:endParaRPr lang="cs-CZ" sz="3600" b="1" dirty="0">
              <a:latin typeface="Arial Black" pitchFamily="34" charset="0"/>
            </a:endParaRPr>
          </a:p>
        </p:txBody>
      </p:sp>
      <p:pic>
        <p:nvPicPr>
          <p:cNvPr id="3" name="Picture 6" descr="C:\Users\Nováková Venuše\AppData\Local\Microsoft\Windows\Temporary Internet Files\Content.IE5\QWGJTPTX\MC900404613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20272" y="332656"/>
            <a:ext cx="1656184" cy="1450918"/>
          </a:xfrm>
          <a:prstGeom prst="rect">
            <a:avLst/>
          </a:prstGeom>
          <a:noFill/>
        </p:spPr>
      </p:pic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755574" y="2132856"/>
          <a:ext cx="6984780" cy="24482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64130"/>
                <a:gridCol w="1164130"/>
                <a:gridCol w="1164130"/>
                <a:gridCol w="1164130"/>
                <a:gridCol w="1164130"/>
                <a:gridCol w="1164130"/>
              </a:tblGrid>
              <a:tr h="2448272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611560" y="5301208"/>
            <a:ext cx="720080" cy="923330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cs-CZ" sz="5400" b="1" dirty="0">
                <a:latin typeface="Arial Black" pitchFamily="34" charset="0"/>
              </a:rPr>
              <a:t>E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2267744" y="5589240"/>
            <a:ext cx="720080" cy="923330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cs-CZ" sz="5400" b="1" dirty="0">
                <a:latin typeface="Arial Black" pitchFamily="34" charset="0"/>
              </a:rPr>
              <a:t>E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3491880" y="5013176"/>
            <a:ext cx="720080" cy="923330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cs-CZ" sz="5400" b="1" dirty="0">
                <a:latin typeface="Arial Black" pitchFamily="34" charset="0"/>
              </a:rPr>
              <a:t>Z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5004048" y="5661248"/>
            <a:ext cx="720080" cy="923330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cs-CZ" sz="5400" b="1" dirty="0">
                <a:latin typeface="Arial Black" pitchFamily="34" charset="0"/>
              </a:rPr>
              <a:t>Ř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7308304" y="5157192"/>
            <a:ext cx="720080" cy="923330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latin typeface="Arial Black" pitchFamily="34" charset="0"/>
              </a:rPr>
              <a:t>B</a:t>
            </a:r>
            <a:endParaRPr lang="cs-CZ" sz="5400" b="1" dirty="0">
              <a:latin typeface="Arial Black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6156176" y="5733256"/>
            <a:ext cx="720080" cy="923330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cs-CZ" sz="5400" b="1" dirty="0">
                <a:latin typeface="Arial Black" pitchFamily="34" charset="0"/>
              </a:rPr>
              <a:t>N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1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1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1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1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1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4.86586E-6 L -0.70087 -0.31892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100" y="-160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1.11008E-6 L -0.31493 -0.37766 " pathEditMode="relative" ptsTypes="AA">
                                      <p:cBhvr>
                                        <p:cTn id="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778E-17 -4.62535E-7 L 0.29132 -0.33996 " pathEditMode="relative" rAng="0" ptsTypes="AA">
                                      <p:cBhvr>
                                        <p:cTn id="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600" y="-170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1.07308E-6 L 0.11024 -0.30851 " pathEditMode="relative" rAng="0" ptsTypes="AA">
                                      <p:cBhvr>
                                        <p:cTn id="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500" y="-154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4.07031E-6 L 0.36232 -0.38806 " pathEditMode="relative" rAng="0" ptsTypes="AA">
                                      <p:cBhvr>
                                        <p:cTn id="5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100" y="-194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7.18779E-6 L 0.07084 -0.40912 " pathEditMode="relative" ptsTypes="AA">
                                      <p:cBhvr>
                                        <p:cTn id="6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71600" y="1052736"/>
            <a:ext cx="7632848" cy="2308324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cs-CZ" sz="7200" b="1" dirty="0" smtClean="0">
                <a:latin typeface="Arial Black" pitchFamily="34" charset="0"/>
              </a:rPr>
              <a:t>DUBEN JEŠTĚ TAM BUDEM</a:t>
            </a:r>
            <a:endParaRPr lang="cs-CZ" sz="7200" b="1" dirty="0">
              <a:latin typeface="Arial Black" pitchFamily="34" charset="0"/>
            </a:endParaRPr>
          </a:p>
        </p:txBody>
      </p:sp>
      <p:pic>
        <p:nvPicPr>
          <p:cNvPr id="3" name="Picture 2" descr="C:\Users\Nováková Venuše\AppData\Local\Microsoft\Windows\Temporary Internet Files\Content.IE5\QWGJTPTX\MC90037109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08104" y="4509120"/>
            <a:ext cx="1512168" cy="1502412"/>
          </a:xfrm>
          <a:prstGeom prst="rect">
            <a:avLst/>
          </a:prstGeom>
          <a:noFill/>
        </p:spPr>
      </p:pic>
      <p:pic>
        <p:nvPicPr>
          <p:cNvPr id="4" name="Picture 2" descr="C:\Users\Nováková Venuše\AppData\Local\Microsoft\Windows\Temporary Internet Files\Content.IE5\QWGJTPTX\MC90037109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31840" y="3717032"/>
            <a:ext cx="1512168" cy="1502412"/>
          </a:xfrm>
          <a:prstGeom prst="rect">
            <a:avLst/>
          </a:prstGeom>
          <a:noFill/>
        </p:spPr>
      </p:pic>
      <p:pic>
        <p:nvPicPr>
          <p:cNvPr id="5" name="Picture 2" descr="C:\Users\Nováková Venuše\AppData\Local\Microsoft\Windows\Temporary Internet Files\Content.IE5\QWGJTPTX\MC90037109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4941168"/>
            <a:ext cx="1512168" cy="1502412"/>
          </a:xfrm>
          <a:prstGeom prst="rect">
            <a:avLst/>
          </a:prstGeom>
          <a:noFill/>
        </p:spPr>
      </p:pic>
      <p:pic>
        <p:nvPicPr>
          <p:cNvPr id="6" name="Picture 2" descr="C:\Users\Nováková Venuše\AppData\Local\Microsoft\Windows\Temporary Internet Files\Content.IE5\QWGJTPTX\MC90037109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212976"/>
            <a:ext cx="1512168" cy="1502412"/>
          </a:xfrm>
          <a:prstGeom prst="rect">
            <a:avLst/>
          </a:prstGeom>
          <a:noFill/>
        </p:spPr>
      </p:pic>
      <p:pic>
        <p:nvPicPr>
          <p:cNvPr id="7" name="Picture 2" descr="C:\Users\Nováková Venuše\AppData\Local\Microsoft\Windows\Temporary Internet Files\Content.IE5\QWGJTPTX\MC90037109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64288" y="2924944"/>
            <a:ext cx="1512168" cy="1502412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259632" y="404664"/>
            <a:ext cx="5616624" cy="1200329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latin typeface="Arial Black" pitchFamily="34" charset="0"/>
              </a:rPr>
              <a:t> DOPLŇ!</a:t>
            </a:r>
          </a:p>
          <a:p>
            <a:pPr algn="ctr"/>
            <a:r>
              <a:rPr lang="cs-CZ" sz="3600" b="1" dirty="0" smtClean="0">
                <a:latin typeface="Arial Black" pitchFamily="34" charset="0"/>
              </a:rPr>
              <a:t>4 .JARNÍ  MĚSÍC</a:t>
            </a:r>
            <a:endParaRPr lang="cs-CZ" sz="3600" b="1" dirty="0">
              <a:latin typeface="Arial Black" pitchFamily="34" charset="0"/>
            </a:endParaRPr>
          </a:p>
        </p:txBody>
      </p:sp>
      <p:pic>
        <p:nvPicPr>
          <p:cNvPr id="6146" name="Picture 2" descr="C:\Users\Nováková Venuše\AppData\Local\Microsoft\Windows\Temporary Internet Files\Content.IE5\QWGJTPTX\MC900404099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28184" y="0"/>
            <a:ext cx="1489075" cy="1882775"/>
          </a:xfrm>
          <a:prstGeom prst="rect">
            <a:avLst/>
          </a:prstGeom>
          <a:noFill/>
        </p:spPr>
      </p:pic>
      <p:pic>
        <p:nvPicPr>
          <p:cNvPr id="6147" name="Picture 3" descr="C:\Users\Nováková Venuše\AppData\Local\Microsoft\Windows\Temporary Internet Files\Content.IE5\FUSYKPF3\MC900298891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766621" cy="1814170"/>
          </a:xfrm>
          <a:prstGeom prst="rect">
            <a:avLst/>
          </a:prstGeom>
          <a:noFill/>
        </p:spPr>
      </p:pic>
      <p:pic>
        <p:nvPicPr>
          <p:cNvPr id="6148" name="Picture 4" descr="C:\Users\Nováková Venuše\AppData\Local\Microsoft\Windows\Temporary Internet Files\Content.IE5\DKAU74FA\MC900355489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28384" y="548680"/>
            <a:ext cx="856793" cy="947318"/>
          </a:xfrm>
          <a:prstGeom prst="rect">
            <a:avLst/>
          </a:prstGeom>
          <a:noFill/>
        </p:spPr>
      </p:pic>
      <p:pic>
        <p:nvPicPr>
          <p:cNvPr id="6149" name="Picture 5" descr="C:\Users\Nováková Venuše\AppData\Local\Microsoft\Windows\Temporary Internet Files\Content.IE5\A6IZAP4G\MC900237588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1196752"/>
            <a:ext cx="1346257" cy="1407061"/>
          </a:xfrm>
          <a:prstGeom prst="rect">
            <a:avLst/>
          </a:prstGeom>
          <a:noFill/>
        </p:spPr>
      </p:pic>
      <p:graphicFrame>
        <p:nvGraphicFramePr>
          <p:cNvPr id="7" name="Tabulka 6"/>
          <p:cNvGraphicFramePr>
            <a:graphicFrameLocks noGrp="1"/>
          </p:cNvGraphicFramePr>
          <p:nvPr/>
        </p:nvGraphicFramePr>
        <p:xfrm>
          <a:off x="1403648" y="2276872"/>
          <a:ext cx="6264695" cy="23762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52939"/>
                <a:gridCol w="1252939"/>
                <a:gridCol w="1252939"/>
                <a:gridCol w="1252939"/>
                <a:gridCol w="1252939"/>
              </a:tblGrid>
              <a:tr h="2376264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</a:tbl>
          </a:graphicData>
        </a:graphic>
      </p:graphicFrame>
      <p:sp>
        <p:nvSpPr>
          <p:cNvPr id="8" name="TextovéPole 7"/>
          <p:cNvSpPr txBox="1"/>
          <p:nvPr/>
        </p:nvSpPr>
        <p:spPr>
          <a:xfrm>
            <a:off x="539552" y="5229200"/>
            <a:ext cx="720080" cy="923330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r>
              <a:rPr lang="cs-CZ" sz="5400" b="1" dirty="0">
                <a:latin typeface="Arial Black" pitchFamily="34" charset="0"/>
              </a:rPr>
              <a:t>N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5868144" y="5373216"/>
            <a:ext cx="720080" cy="923330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r>
              <a:rPr lang="cs-CZ" sz="5400" b="1" dirty="0">
                <a:latin typeface="Arial Black" pitchFamily="34" charset="0"/>
              </a:rPr>
              <a:t>U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2555776" y="5661248"/>
            <a:ext cx="720080" cy="923330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r>
              <a:rPr lang="cs-CZ" sz="5400" b="1" dirty="0">
                <a:latin typeface="Arial Black" pitchFamily="34" charset="0"/>
              </a:rPr>
              <a:t>E</a:t>
            </a:r>
          </a:p>
        </p:txBody>
      </p:sp>
      <p:sp>
        <p:nvSpPr>
          <p:cNvPr id="11" name="TextovéPole 10"/>
          <p:cNvSpPr txBox="1"/>
          <p:nvPr/>
        </p:nvSpPr>
        <p:spPr>
          <a:xfrm>
            <a:off x="4211960" y="5661248"/>
            <a:ext cx="720080" cy="923330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latin typeface="Arial Black" pitchFamily="34" charset="0"/>
              </a:rPr>
              <a:t>D</a:t>
            </a:r>
            <a:endParaRPr lang="cs-CZ" sz="5400" b="1" dirty="0">
              <a:latin typeface="Arial Black" pitchFamily="34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7668344" y="5085184"/>
            <a:ext cx="720080" cy="923330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r>
              <a:rPr lang="cs-CZ" sz="5400" b="1" dirty="0">
                <a:latin typeface="Arial Black" pitchFamily="34" charset="0"/>
              </a:rPr>
              <a:t>B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7" dur="2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1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1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1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1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5.92044E-6 L -0.29132 -0.38807 " pathEditMode="relative" ptsTypes="AA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7.18779E-6 L -0.32275 -0.33581 " pathEditMode="relative" ptsTypes="AA">
                                      <p:cBhvr>
                                        <p:cTn id="5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5.92044E-6 L -0.39375 -0.29372 " pathEditMode="relative" ptsTypes="AA">
                                      <p:cBhvr>
                                        <p:cTn id="6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7.5E-6 -5.92044E-6 L 0.30712 -0.37767 " pathEditMode="relative" ptsTypes="AA">
                                      <p:cBhvr>
                                        <p:cTn id="6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38889E-6 4.07956E-6 L 0.66928 -0.30412 " pathEditMode="relative" ptsTypes="AA">
                                      <p:cBhvr>
                                        <p:cTn id="6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27584" y="965877"/>
            <a:ext cx="7776864" cy="3416320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cs-CZ" sz="7200" b="1" dirty="0" smtClean="0">
                <a:latin typeface="Arial Black" pitchFamily="34" charset="0"/>
              </a:rPr>
              <a:t>KVĚTEN ROZKVÉTAT BUDEM</a:t>
            </a:r>
            <a:endParaRPr lang="cs-CZ" sz="7200" b="1" dirty="0">
              <a:latin typeface="Arial Black" pitchFamily="34" charset="0"/>
            </a:endParaRPr>
          </a:p>
        </p:txBody>
      </p:sp>
      <p:pic>
        <p:nvPicPr>
          <p:cNvPr id="7170" name="Picture 2" descr="C:\Users\Nováková Venuše\AppData\Local\Microsoft\Windows\Temporary Internet Files\Content.IE5\A6IZAP4G\MC900439073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56176" y="533829"/>
            <a:ext cx="2286005" cy="978410"/>
          </a:xfrm>
          <a:prstGeom prst="rect">
            <a:avLst/>
          </a:prstGeom>
          <a:noFill/>
        </p:spPr>
      </p:pic>
      <p:pic>
        <p:nvPicPr>
          <p:cNvPr id="7171" name="Picture 3" descr="C:\Users\Nováková Venuše\AppData\Local\Microsoft\Windows\Temporary Internet Files\Content.IE5\QWGJTPTX\MC900439076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15816" y="4293096"/>
            <a:ext cx="2286005" cy="978410"/>
          </a:xfrm>
          <a:prstGeom prst="rect">
            <a:avLst/>
          </a:prstGeom>
          <a:noFill/>
        </p:spPr>
      </p:pic>
      <p:pic>
        <p:nvPicPr>
          <p:cNvPr id="7172" name="Picture 4" descr="C:\Users\Nováková Venuše\AppData\Local\Microsoft\Windows\Temporary Internet Files\Content.IE5\FUSYKPF3\MC900439075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64088" y="3270133"/>
            <a:ext cx="2286005" cy="978410"/>
          </a:xfrm>
          <a:prstGeom prst="rect">
            <a:avLst/>
          </a:prstGeom>
          <a:noFill/>
        </p:spPr>
      </p:pic>
      <p:pic>
        <p:nvPicPr>
          <p:cNvPr id="7173" name="Picture 5" descr="C:\Users\Nováková Venuše\AppData\Local\Microsoft\Windows\Temporary Internet Files\Content.IE5\DKAU74FA\MC900439074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57995" y="2045997"/>
            <a:ext cx="2286005" cy="978410"/>
          </a:xfrm>
          <a:prstGeom prst="rect">
            <a:avLst/>
          </a:prstGeom>
          <a:noFill/>
        </p:spPr>
      </p:pic>
      <p:pic>
        <p:nvPicPr>
          <p:cNvPr id="7174" name="Picture 6" descr="C:\Users\Nováková Venuše\AppData\Local\Microsoft\Windows\Temporary Internet Files\Content.IE5\A6IZAP4G\MC900439072[1]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1520" y="201173"/>
            <a:ext cx="3657608" cy="982982"/>
          </a:xfrm>
          <a:prstGeom prst="rect">
            <a:avLst/>
          </a:prstGeom>
          <a:noFill/>
        </p:spPr>
      </p:pic>
      <p:pic>
        <p:nvPicPr>
          <p:cNvPr id="7175" name="Picture 7" descr="C:\Users\Nováková Venuše\AppData\Local\Microsoft\Windows\Temporary Internet Files\Content.IE5\DKAU74FA\MC900439074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5536" y="4782301"/>
            <a:ext cx="2286005" cy="978410"/>
          </a:xfrm>
          <a:prstGeom prst="rect">
            <a:avLst/>
          </a:prstGeom>
          <a:noFill/>
        </p:spPr>
      </p:pic>
      <p:pic>
        <p:nvPicPr>
          <p:cNvPr id="7176" name="Picture 8" descr="C:\Users\Nováková Venuše\AppData\Local\Microsoft\Windows\Temporary Internet Files\Content.IE5\QWGJTPTX\MC900439076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87824" y="5574389"/>
            <a:ext cx="2286005" cy="978410"/>
          </a:xfrm>
          <a:prstGeom prst="rect">
            <a:avLst/>
          </a:prstGeom>
          <a:noFill/>
        </p:spPr>
      </p:pic>
      <p:pic>
        <p:nvPicPr>
          <p:cNvPr id="7177" name="Picture 9" descr="C:\Users\Nováková Venuše\AppData\Local\Microsoft\Windows\Temporary Internet Files\Content.IE5\A6IZAP4G\MC900439073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8024" y="5430373"/>
            <a:ext cx="2286005" cy="978410"/>
          </a:xfrm>
          <a:prstGeom prst="rect">
            <a:avLst/>
          </a:prstGeom>
          <a:noFill/>
        </p:spPr>
      </p:pic>
      <p:pic>
        <p:nvPicPr>
          <p:cNvPr id="11" name="Picture 5" descr="C:\Users\Nováková Venuše\AppData\Local\Microsoft\Windows\Temporary Internet Files\Content.IE5\DKAU74FA\MC900439074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28184" y="4710293"/>
            <a:ext cx="2286005" cy="978410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2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6" dur="2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9" dur="2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20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5" dur="20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8" dur="200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1" dur="2000"/>
                                        <p:tgtEl>
                                          <p:spTgt spid="7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259632" y="404664"/>
            <a:ext cx="5616624" cy="1200329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latin typeface="Arial Black" pitchFamily="34" charset="0"/>
              </a:rPr>
              <a:t> DOPLŇ!</a:t>
            </a:r>
          </a:p>
          <a:p>
            <a:pPr algn="ctr"/>
            <a:r>
              <a:rPr lang="cs-CZ" sz="3600" b="1" dirty="0" smtClean="0">
                <a:latin typeface="Arial Black" pitchFamily="34" charset="0"/>
              </a:rPr>
              <a:t>5.JARNÍ  MĚSÍC</a:t>
            </a:r>
            <a:endParaRPr lang="cs-CZ" sz="3600" b="1" dirty="0">
              <a:latin typeface="Arial Black" pitchFamily="34" charset="0"/>
            </a:endParaRPr>
          </a:p>
        </p:txBody>
      </p:sp>
      <p:pic>
        <p:nvPicPr>
          <p:cNvPr id="5" name="Picture 3" descr="C:\Users\Nováková Venuše\AppData\Local\Microsoft\Windows\Temporary Internet Files\Content.IE5\DKAU74FA\MC900428143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92696"/>
            <a:ext cx="1728192" cy="1770229"/>
          </a:xfrm>
          <a:prstGeom prst="rect">
            <a:avLst/>
          </a:prstGeom>
          <a:noFill/>
        </p:spPr>
      </p:pic>
      <p:pic>
        <p:nvPicPr>
          <p:cNvPr id="6" name="Picture 3" descr="C:\Users\Nováková Venuše\AppData\Local\Microsoft\Windows\Temporary Internet Files\Content.IE5\DKAU74FA\MC900428143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84168" y="188640"/>
            <a:ext cx="1728192" cy="1770229"/>
          </a:xfrm>
          <a:prstGeom prst="rect">
            <a:avLst/>
          </a:prstGeom>
          <a:noFill/>
        </p:spPr>
      </p:pic>
      <p:pic>
        <p:nvPicPr>
          <p:cNvPr id="7" name="Picture 3" descr="C:\Users\Nováková Venuše\AppData\Local\Microsoft\Windows\Temporary Internet Files\Content.IE5\DKAU74FA\MC900428143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64288" y="764704"/>
            <a:ext cx="1728192" cy="1770229"/>
          </a:xfrm>
          <a:prstGeom prst="rect">
            <a:avLst/>
          </a:prstGeom>
          <a:noFill/>
        </p:spPr>
      </p:pic>
      <p:graphicFrame>
        <p:nvGraphicFramePr>
          <p:cNvPr id="8" name="Tabulka 7"/>
          <p:cNvGraphicFramePr>
            <a:graphicFrameLocks noGrp="1"/>
          </p:cNvGraphicFramePr>
          <p:nvPr/>
        </p:nvGraphicFramePr>
        <p:xfrm>
          <a:off x="971602" y="2564904"/>
          <a:ext cx="6888084" cy="2160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48014"/>
                <a:gridCol w="1148014"/>
                <a:gridCol w="1148014"/>
                <a:gridCol w="1148014"/>
                <a:gridCol w="1148014"/>
                <a:gridCol w="1148014"/>
              </a:tblGrid>
              <a:tr h="21602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</a:tr>
            </a:tbl>
          </a:graphicData>
        </a:graphic>
      </p:graphicFrame>
      <p:sp>
        <p:nvSpPr>
          <p:cNvPr id="10" name="TextovéPole 9"/>
          <p:cNvSpPr txBox="1"/>
          <p:nvPr/>
        </p:nvSpPr>
        <p:spPr>
          <a:xfrm>
            <a:off x="611560" y="5301208"/>
            <a:ext cx="792088" cy="923330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cs-CZ" sz="5400" b="1" dirty="0">
                <a:latin typeface="Arial Black" pitchFamily="34" charset="0"/>
              </a:rPr>
              <a:t>T</a:t>
            </a:r>
          </a:p>
        </p:txBody>
      </p:sp>
      <p:sp>
        <p:nvSpPr>
          <p:cNvPr id="11" name="TextovéPole 10"/>
          <p:cNvSpPr txBox="1"/>
          <p:nvPr/>
        </p:nvSpPr>
        <p:spPr>
          <a:xfrm>
            <a:off x="1835696" y="5661248"/>
            <a:ext cx="792088" cy="923330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cs-CZ" sz="5400" b="1" dirty="0">
                <a:latin typeface="Arial Black" pitchFamily="34" charset="0"/>
              </a:rPr>
              <a:t>N</a:t>
            </a:r>
          </a:p>
        </p:txBody>
      </p:sp>
      <p:sp>
        <p:nvSpPr>
          <p:cNvPr id="12" name="TextovéPole 11"/>
          <p:cNvSpPr txBox="1"/>
          <p:nvPr/>
        </p:nvSpPr>
        <p:spPr>
          <a:xfrm>
            <a:off x="3203848" y="5085184"/>
            <a:ext cx="792088" cy="923330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cs-CZ" sz="5400" b="1" dirty="0">
                <a:latin typeface="Arial Black" pitchFamily="34" charset="0"/>
              </a:rPr>
              <a:t>Ě</a:t>
            </a:r>
          </a:p>
        </p:txBody>
      </p:sp>
      <p:sp>
        <p:nvSpPr>
          <p:cNvPr id="13" name="TextovéPole 12"/>
          <p:cNvSpPr txBox="1"/>
          <p:nvPr/>
        </p:nvSpPr>
        <p:spPr>
          <a:xfrm>
            <a:off x="4499992" y="5733256"/>
            <a:ext cx="792088" cy="923330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latin typeface="Arial Black" pitchFamily="34" charset="0"/>
              </a:rPr>
              <a:t>K</a:t>
            </a:r>
            <a:endParaRPr lang="cs-CZ" sz="5400" b="1" dirty="0">
              <a:latin typeface="Arial Black" pitchFamily="34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6012160" y="5085184"/>
            <a:ext cx="792088" cy="923330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cs-CZ" sz="5400" b="1" dirty="0">
                <a:latin typeface="Arial Black" pitchFamily="34" charset="0"/>
              </a:rPr>
              <a:t>E</a:t>
            </a:r>
          </a:p>
        </p:txBody>
      </p:sp>
      <p:sp>
        <p:nvSpPr>
          <p:cNvPr id="15" name="TextovéPole 14"/>
          <p:cNvSpPr txBox="1"/>
          <p:nvPr/>
        </p:nvSpPr>
        <p:spPr>
          <a:xfrm>
            <a:off x="7812360" y="5661248"/>
            <a:ext cx="792088" cy="923330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cs-CZ" sz="5400" b="1" dirty="0">
                <a:latin typeface="Arial Black" pitchFamily="34" charset="0"/>
              </a:rPr>
              <a:t>V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1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1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1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1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1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7.18779E-6 L -0.37795 -0.36726 " pathEditMode="relative" ptsTypes="AA">
                                      <p:cBhvr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5.92044E-6 L -0.60642 -0.34621 " pathEditMode="relative" ptsTypes="AA">
                                      <p:cBhvr>
                                        <p:cTn id="5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4.21832E-6 L 0.02361 -0.27289 " pathEditMode="relative" ptsTypes="AA">
                                      <p:cBhvr>
                                        <p:cTn id="5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2.81221E-6 L 0.43316 -0.29394 " pathEditMode="relative" ptsTypes="AA">
                                      <p:cBhvr>
                                        <p:cTn id="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9.44444E-6 -5.92044E-6 L -0.02361 -0.26226 " pathEditMode="relative" ptsTypes="AA">
                                      <p:cBhvr>
                                        <p:cTn id="6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5.92044E-6 L 0.55921 -0.34621 " pathEditMode="relative" ptsTypes="AA">
                                      <p:cBhvr>
                                        <p:cTn id="7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63688" y="188640"/>
            <a:ext cx="4680520" cy="1200329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latin typeface="Arial Black" pitchFamily="34" charset="0"/>
              </a:rPr>
              <a:t>ČTI A TLESKEJ SLABIKY!</a:t>
            </a:r>
            <a:endParaRPr lang="cs-CZ" sz="3600" b="1" dirty="0">
              <a:latin typeface="Arial Black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259632" y="2780928"/>
            <a:ext cx="1800200" cy="923330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latin typeface="Arial Black" pitchFamily="34" charset="0"/>
              </a:rPr>
              <a:t>BŘE</a:t>
            </a:r>
            <a:endParaRPr lang="cs-CZ" sz="5400" b="1" dirty="0">
              <a:latin typeface="Arial Black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779912" y="2780928"/>
            <a:ext cx="1872208" cy="923330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latin typeface="Arial Black" pitchFamily="34" charset="0"/>
              </a:rPr>
              <a:t>ZEN</a:t>
            </a:r>
            <a:endParaRPr lang="cs-CZ" sz="5400" b="1" dirty="0">
              <a:latin typeface="Arial Black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275856" y="2780928"/>
            <a:ext cx="28803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latin typeface="Arial Black" pitchFamily="34" charset="0"/>
              </a:rPr>
              <a:t>-</a:t>
            </a:r>
            <a:endParaRPr lang="cs-CZ" sz="5400" b="1" dirty="0">
              <a:latin typeface="Arial Black" pitchFamily="34" charset="0"/>
            </a:endParaRPr>
          </a:p>
        </p:txBody>
      </p:sp>
      <p:pic>
        <p:nvPicPr>
          <p:cNvPr id="13" name="Picture 4" descr="C:\Users\Nováková Venuše\AppData\Local\Microsoft\Windows\Temporary Internet Files\Content.IE5\DKAU74FA\MC900355489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72200" y="4221088"/>
            <a:ext cx="856793" cy="947318"/>
          </a:xfrm>
          <a:prstGeom prst="rect">
            <a:avLst/>
          </a:prstGeom>
          <a:noFill/>
        </p:spPr>
      </p:pic>
      <p:sp>
        <p:nvSpPr>
          <p:cNvPr id="18" name="TextovéPole 17"/>
          <p:cNvSpPr txBox="1"/>
          <p:nvPr/>
        </p:nvSpPr>
        <p:spPr>
          <a:xfrm>
            <a:off x="1403648" y="4221088"/>
            <a:ext cx="1872208" cy="923330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latin typeface="Arial Black" pitchFamily="34" charset="0"/>
              </a:rPr>
              <a:t>DU</a:t>
            </a:r>
            <a:endParaRPr lang="cs-CZ" sz="5400" b="1" dirty="0">
              <a:latin typeface="Arial Black" pitchFamily="34" charset="0"/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3347864" y="4221088"/>
            <a:ext cx="57606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latin typeface="Arial Black" pitchFamily="34" charset="0"/>
              </a:rPr>
              <a:t>-</a:t>
            </a:r>
            <a:endParaRPr lang="cs-CZ" sz="5400" b="1" dirty="0">
              <a:latin typeface="Arial Black" pitchFamily="34" charset="0"/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3923928" y="4221088"/>
            <a:ext cx="1800200" cy="923330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latin typeface="Arial Black" pitchFamily="34" charset="0"/>
              </a:rPr>
              <a:t>BEN</a:t>
            </a:r>
            <a:endParaRPr lang="cs-CZ" sz="5400" b="1" dirty="0">
              <a:latin typeface="Arial Black" pitchFamily="34" charset="0"/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1403648" y="5589240"/>
            <a:ext cx="1872208" cy="923330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latin typeface="Arial Black" pitchFamily="34" charset="0"/>
              </a:rPr>
              <a:t>KVĚ</a:t>
            </a:r>
            <a:endParaRPr lang="cs-CZ" sz="5400" b="1" dirty="0">
              <a:latin typeface="Arial Black" pitchFamily="34" charset="0"/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3347864" y="5589240"/>
            <a:ext cx="50405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latin typeface="Arial Black" pitchFamily="34" charset="0"/>
              </a:rPr>
              <a:t>-</a:t>
            </a:r>
            <a:endParaRPr lang="cs-CZ" sz="5400" b="1" dirty="0">
              <a:latin typeface="Arial Black" pitchFamily="34" charset="0"/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3923928" y="5661248"/>
            <a:ext cx="1800200" cy="923330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latin typeface="Arial Black" pitchFamily="34" charset="0"/>
              </a:rPr>
              <a:t>TEN</a:t>
            </a:r>
            <a:endParaRPr lang="cs-CZ" sz="5400" b="1" dirty="0">
              <a:latin typeface="Arial Black" pitchFamily="34" charset="0"/>
            </a:endParaRPr>
          </a:p>
        </p:txBody>
      </p:sp>
      <p:pic>
        <p:nvPicPr>
          <p:cNvPr id="28" name="Picture 5" descr="C:\Users\Nováková Venuše\AppData\Local\Microsoft\Windows\Temporary Internet Files\Content.IE5\DKAU74FA\MC900439074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12160" y="5733256"/>
            <a:ext cx="1584176" cy="678027"/>
          </a:xfrm>
          <a:prstGeom prst="rect">
            <a:avLst/>
          </a:prstGeom>
          <a:noFill/>
        </p:spPr>
      </p:pic>
      <p:pic>
        <p:nvPicPr>
          <p:cNvPr id="15" name="Picture 6" descr="C:\Users\Nováková Venuše\AppData\Local\Microsoft\Windows\Temporary Internet Files\Content.IE5\QWGJTPTX\MC900404613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44208" y="2564904"/>
            <a:ext cx="1656184" cy="1450918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5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0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3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6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9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 animBg="1"/>
      <p:bldP spid="8" grpId="0"/>
      <p:bldP spid="18" grpId="0" animBg="1"/>
      <p:bldP spid="21" grpId="0"/>
      <p:bldP spid="22" grpId="0" animBg="1"/>
      <p:bldP spid="25" grpId="0" animBg="1"/>
      <p:bldP spid="26" grpId="0"/>
      <p:bldP spid="2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1"/>
          <p:cNvSpPr txBox="1"/>
          <p:nvPr/>
        </p:nvSpPr>
        <p:spPr>
          <a:xfrm>
            <a:off x="1691680" y="404664"/>
            <a:ext cx="5184576" cy="461665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sz="24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Arial Black" pitchFamily="34" charset="0"/>
              </a:rPr>
              <a:t>ZDROJE</a:t>
            </a:r>
            <a:endParaRPr lang="cs-CZ" sz="2400" dirty="0">
              <a:solidFill>
                <a:schemeClr val="tx2">
                  <a:lumMod val="60000"/>
                  <a:lumOff val="40000"/>
                </a:schemeClr>
              </a:solidFill>
              <a:latin typeface="Arial Black" pitchFamily="34" charset="0"/>
            </a:endParaRPr>
          </a:p>
        </p:txBody>
      </p:sp>
      <p:sp>
        <p:nvSpPr>
          <p:cNvPr id="5" name="TextovéPole 2"/>
          <p:cNvSpPr txBox="1"/>
          <p:nvPr/>
        </p:nvSpPr>
        <p:spPr>
          <a:xfrm>
            <a:off x="467544" y="1340768"/>
            <a:ext cx="7632848" cy="646331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buFont typeface="Arial" pitchFamily="34" charset="0"/>
              <a:buChar char="•"/>
            </a:pPr>
            <a:r>
              <a:rPr lang="en-US" u="sng" dirty="0" smtClean="0">
                <a:solidFill>
                  <a:srgbClr val="0070C0"/>
                </a:solidFill>
                <a:hlinkClick r:id="rId2"/>
              </a:rPr>
              <a:t>[</a:t>
            </a:r>
            <a:r>
              <a:rPr lang="cs-CZ" u="sng" dirty="0" smtClean="0">
                <a:solidFill>
                  <a:srgbClr val="0070C0"/>
                </a:solidFill>
                <a:hlinkClick r:id="rId2"/>
              </a:rPr>
              <a:t>http://microsoft.com</a:t>
            </a:r>
            <a:r>
              <a:rPr lang="en-US" u="sng" dirty="0">
                <a:solidFill>
                  <a:srgbClr val="0070C0"/>
                </a:solidFill>
              </a:rPr>
              <a:t>]</a:t>
            </a:r>
            <a:endParaRPr lang="cs-CZ" u="sng" dirty="0" smtClean="0">
              <a:solidFill>
                <a:srgbClr val="0070C0"/>
              </a:solidFill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dirty="0" smtClean="0">
                <a:solidFill>
                  <a:srgbClr val="0070C0"/>
                </a:solidFill>
                <a:hlinkClick r:id="rId2"/>
              </a:rPr>
              <a:t>[</a:t>
            </a:r>
            <a:r>
              <a:rPr lang="en-US" dirty="0" smtClean="0">
                <a:solidFill>
                  <a:srgbClr val="0070C0"/>
                </a:solidFill>
                <a:hlinkClick r:id="rId2"/>
              </a:rPr>
              <a:t> </a:t>
            </a:r>
            <a:r>
              <a:rPr lang="cs-CZ" dirty="0" smtClean="0">
                <a:solidFill>
                  <a:srgbClr val="0070C0"/>
                </a:solidFill>
              </a:rPr>
              <a:t>Citace: 14. </a:t>
            </a:r>
            <a:r>
              <a:rPr lang="cs-CZ" smtClean="0">
                <a:solidFill>
                  <a:srgbClr val="0070C0"/>
                </a:solidFill>
              </a:rPr>
              <a:t>03</a:t>
            </a:r>
            <a:r>
              <a:rPr lang="cs-CZ" dirty="0" smtClean="0">
                <a:solidFill>
                  <a:srgbClr val="0070C0"/>
                </a:solidFill>
              </a:rPr>
              <a:t>. 2013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cs-CZ" dirty="0" smtClean="0">
                <a:solidFill>
                  <a:srgbClr val="0070C0"/>
                </a:solidFill>
              </a:rPr>
              <a:t>]</a:t>
            </a:r>
            <a:endParaRPr lang="cs-CZ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362</TotalTime>
  <Words>229</Words>
  <Application>Microsoft Office PowerPoint</Application>
  <PresentationFormat>Předvádění na obrazovce (4:3)</PresentationFormat>
  <Paragraphs>67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sady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Nováková Venuše</dc:creator>
  <cp:lastModifiedBy>zak</cp:lastModifiedBy>
  <cp:revision>27</cp:revision>
  <dcterms:created xsi:type="dcterms:W3CDTF">2013-02-14T16:02:12Z</dcterms:created>
  <dcterms:modified xsi:type="dcterms:W3CDTF">2013-04-12T08:02:48Z</dcterms:modified>
</cp:coreProperties>
</file>