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57" r:id="rId2"/>
    <p:sldId id="256" r:id="rId3"/>
    <p:sldId id="258" r:id="rId4"/>
    <p:sldId id="259" r:id="rId5"/>
    <p:sldId id="262" r:id="rId6"/>
    <p:sldId id="264" r:id="rId7"/>
    <p:sldId id="265" r:id="rId8"/>
    <p:sldId id="266" r:id="rId9"/>
    <p:sldId id="267" r:id="rId10"/>
    <p:sldId id="272" r:id="rId11"/>
    <p:sldId id="268" r:id="rId12"/>
    <p:sldId id="269" r:id="rId13"/>
    <p:sldId id="270" r:id="rId14"/>
    <p:sldId id="260" r:id="rId15"/>
    <p:sldId id="261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1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D03AA09-52EE-4423-88AA-A716D64F3C83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E27A82-0AF7-45B0-A544-F2CA02BFB0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59367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E27A82-0AF7-45B0-A544-F2CA02BFB0F3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11520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7580A508-CA16-48E5-9B85-6902417CDE89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AC19D36B-A571-40D6-8D93-0B0239F40F0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580A508-CA16-48E5-9B85-6902417CDE89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19D36B-A571-40D6-8D93-0B0239F40F0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7580A508-CA16-48E5-9B85-6902417CDE89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AC19D36B-A571-40D6-8D93-0B0239F40F0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580A508-CA16-48E5-9B85-6902417CDE89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19D36B-A571-40D6-8D93-0B0239F40F0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580A508-CA16-48E5-9B85-6902417CDE89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19D36B-A571-40D6-8D93-0B0239F40F0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580A508-CA16-48E5-9B85-6902417CDE89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19D36B-A571-40D6-8D93-0B0239F40F0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7580A508-CA16-48E5-9B85-6902417CDE89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19D36B-A571-40D6-8D93-0B0239F40F0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580A508-CA16-48E5-9B85-6902417CDE89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19D36B-A571-40D6-8D93-0B0239F40F0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580A508-CA16-48E5-9B85-6902417CDE89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19D36B-A571-40D6-8D93-0B0239F40F0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580A508-CA16-48E5-9B85-6902417CDE89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19D36B-A571-40D6-8D93-0B0239F40F0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7580A508-CA16-48E5-9B85-6902417CDE89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C19D36B-A571-40D6-8D93-0B0239F40F0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7580A508-CA16-48E5-9B85-6902417CDE89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AC19D36B-A571-40D6-8D93-0B0239F40F0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mrk.cz/r/atlasy/nastrahy_navnady/navnady/suroviny/strouhanka/" TargetMode="External"/><Relationship Id="rId3" Type="http://schemas.openxmlformats.org/officeDocument/2006/relationships/hyperlink" Target="http://svadlencinapekarna.webnode.cz/bezne-pecivo/" TargetMode="External"/><Relationship Id="rId7" Type="http://schemas.openxmlformats.org/officeDocument/2006/relationships/hyperlink" Target="http://www.avoskm.cz/katalog/p-bp-x1-bezne-pecivo.htm" TargetMode="External"/><Relationship Id="rId2" Type="http://schemas.openxmlformats.org/officeDocument/2006/relationships/hyperlink" Target="http://www.pekarstvikolinek.cz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nodesck.cz/bezne.html" TargetMode="External"/><Relationship Id="rId5" Type="http://schemas.openxmlformats.org/officeDocument/2006/relationships/hyperlink" Target="http://www.dkopen.cz/produkty/bezne-pecivo-psenicno-zitne-3.html" TargetMode="External"/><Relationship Id="rId10" Type="http://schemas.openxmlformats.org/officeDocument/2006/relationships/hyperlink" Target="http://www.shop.kislomnice.cz/vyrobek-lomnicke_suchary_dietni-id-7" TargetMode="External"/><Relationship Id="rId4" Type="http://schemas.openxmlformats.org/officeDocument/2006/relationships/hyperlink" Target="http://www.avoskm.cz/katalog/detail/p-bp-268.jpg" TargetMode="External"/><Relationship Id="rId9" Type="http://schemas.openxmlformats.org/officeDocument/2006/relationships/hyperlink" Target="http://www.mayak.cz/sortiment.html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63688" y="320040"/>
            <a:ext cx="5932512" cy="1040870"/>
          </a:xfrm>
        </p:spPr>
        <p:txBody>
          <a:bodyPr/>
          <a:lstStyle/>
          <a:p>
            <a:r>
              <a:rPr lang="cs-CZ" sz="1600" cap="small" dirty="0">
                <a:ln>
                  <a:noFill/>
                </a:ln>
                <a:solidFill>
                  <a:srgbClr val="575F6D"/>
                </a:solidFill>
                <a:latin typeface="Century Schoolbook"/>
              </a:rPr>
              <a:t>Střední průmyslová škola</a:t>
            </a:r>
            <a:br>
              <a:rPr lang="cs-CZ" sz="1600" cap="small" dirty="0">
                <a:ln>
                  <a:noFill/>
                </a:ln>
                <a:solidFill>
                  <a:srgbClr val="575F6D"/>
                </a:solidFill>
                <a:latin typeface="Century Schoolbook"/>
              </a:rPr>
            </a:br>
            <a:r>
              <a:rPr lang="cs-CZ" sz="1600" cap="small" dirty="0">
                <a:ln>
                  <a:noFill/>
                </a:ln>
                <a:solidFill>
                  <a:srgbClr val="575F6D"/>
                </a:solidFill>
                <a:latin typeface="Century Schoolbook"/>
              </a:rPr>
              <a:t>a Střední odborná škola gastronomie a služeb, Most, příspěvková organizace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60910"/>
            <a:ext cx="7239000" cy="4732386"/>
          </a:xfrm>
        </p:spPr>
        <p:txBody>
          <a:bodyPr/>
          <a:lstStyle/>
          <a:p>
            <a:pPr marL="0" indent="0" algn="ctr">
              <a:buNone/>
            </a:pPr>
            <a:r>
              <a:rPr lang="cs-CZ" sz="4400" dirty="0">
                <a:solidFill>
                  <a:prstClr val="black"/>
                </a:solidFill>
                <a:latin typeface="Calibri"/>
                <a:ea typeface="+mj-ea"/>
                <a:cs typeface="+mj-cs"/>
              </a:rPr>
              <a:t>DIGITÁLNÍ UČEBNÍ </a:t>
            </a:r>
            <a:r>
              <a:rPr lang="cs-CZ" sz="4400" dirty="0" smtClean="0">
                <a:solidFill>
                  <a:prstClr val="black"/>
                </a:solidFill>
                <a:latin typeface="Calibri"/>
                <a:ea typeface="+mj-ea"/>
                <a:cs typeface="+mj-cs"/>
              </a:rPr>
              <a:t>MATERIÁL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76672"/>
            <a:ext cx="933450" cy="8842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6165304"/>
            <a:ext cx="3822700" cy="6926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625" y="2204864"/>
            <a:ext cx="6985719" cy="3960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06728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539552" y="2967334"/>
            <a:ext cx="6480719" cy="1323439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80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  <a:latin typeface="Times New Roman" pitchFamily="18" charset="0"/>
                <a:cs typeface="Times New Roman" pitchFamily="18" charset="0"/>
              </a:rPr>
              <a:t>PEČIVO</a:t>
            </a:r>
            <a:endParaRPr lang="cs-CZ" sz="80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04664"/>
            <a:ext cx="2980708" cy="2232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22370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596792"/>
          </a:xfrm>
        </p:spPr>
        <p:txBody>
          <a:bodyPr>
            <a:normAutofit/>
          </a:bodyPr>
          <a:lstStyle/>
          <a:p>
            <a:pPr marL="274320" lvl="0" indent="-274320">
              <a:spcBef>
                <a:spcPts val="600"/>
              </a:spcBef>
              <a:defRPr/>
            </a:pPr>
            <a:r>
              <a:rPr lang="cs-CZ" sz="5300" i="1" u="sng" cap="none" dirty="0">
                <a:ln>
                  <a:noFill/>
                </a:ln>
                <a:solidFill>
                  <a:prstClr val="black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ROZDĚLENÍ :</a:t>
            </a:r>
            <a:r>
              <a:rPr lang="cs-CZ" sz="4000" i="1" u="sng" cap="none" dirty="0">
                <a:ln>
                  <a:noFill/>
                </a:ln>
                <a:solidFill>
                  <a:prstClr val="black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/>
            </a:r>
            <a:br>
              <a:rPr lang="cs-CZ" sz="4000" i="1" u="sng" cap="none" dirty="0">
                <a:ln>
                  <a:noFill/>
                </a:ln>
                <a:solidFill>
                  <a:prstClr val="black"/>
                </a:solidFill>
                <a:latin typeface="Times New Roman" pitchFamily="18" charset="0"/>
                <a:ea typeface="+mn-ea"/>
                <a:cs typeface="Times New Roman" pitchFamily="18" charset="0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04864"/>
            <a:ext cx="7239000" cy="4250872"/>
          </a:xfrm>
        </p:spPr>
        <p:txBody>
          <a:bodyPr/>
          <a:lstStyle/>
          <a:p>
            <a:pPr marL="742950" lvl="0" indent="-742950">
              <a:buClr>
                <a:srgbClr val="B13F9A"/>
              </a:buClr>
              <a:buFont typeface="+mj-lt"/>
              <a:buAutoNum type="arabicPeriod"/>
              <a:defRPr/>
            </a:pPr>
            <a:r>
              <a:rPr lang="cs-CZ" sz="4000" b="1" i="1" dirty="0">
                <a:solidFill>
                  <a:srgbClr val="CF6DA4">
                    <a:lumMod val="75000"/>
                  </a:srgbClr>
                </a:solidFill>
                <a:latin typeface="Times New Roman" pitchFamily="18" charset="0"/>
                <a:cs typeface="Times New Roman" pitchFamily="18" charset="0"/>
              </a:rPr>
              <a:t>BĚŽNÉ</a:t>
            </a:r>
          </a:p>
          <a:p>
            <a:pPr marL="742950" lvl="0" indent="-742950">
              <a:buClr>
                <a:srgbClr val="B13F9A"/>
              </a:buClr>
              <a:buFont typeface="+mj-lt"/>
              <a:buAutoNum type="arabicPeriod"/>
              <a:defRPr/>
            </a:pPr>
            <a:r>
              <a:rPr lang="cs-CZ" sz="4000" b="1" i="1" dirty="0">
                <a:solidFill>
                  <a:srgbClr val="CF6DA4">
                    <a:lumMod val="75000"/>
                  </a:srgbClr>
                </a:solidFill>
                <a:latin typeface="Times New Roman" pitchFamily="18" charset="0"/>
                <a:cs typeface="Times New Roman" pitchFamily="18" charset="0"/>
              </a:rPr>
              <a:t>JEMNÉ</a:t>
            </a:r>
          </a:p>
          <a:p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2708920"/>
            <a:ext cx="4481513" cy="3365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33433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dirty="0">
                <a:ln w="500">
                  <a:solidFill>
                    <a:srgbClr val="B13F9A">
                      <a:shade val="20000"/>
                      <a:satMod val="120000"/>
                    </a:srgbClr>
                  </a:solidFill>
                </a:ln>
                <a:solidFill>
                  <a:srgbClr val="CF6DA4">
                    <a:lumMod val="75000"/>
                  </a:srgbClr>
                </a:solidFill>
                <a:latin typeface="Times New Roman" pitchFamily="18" charset="0"/>
                <a:cs typeface="Times New Roman" pitchFamily="18" charset="0"/>
              </a:rPr>
              <a:t>PEČIVO  BĚŽNÉ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9416"/>
            <a:ext cx="7239000" cy="5248584"/>
          </a:xfrm>
        </p:spPr>
        <p:txBody>
          <a:bodyPr>
            <a:normAutofit fontScale="92500" lnSpcReduction="10000"/>
          </a:bodyPr>
          <a:lstStyle/>
          <a:p>
            <a:pPr lvl="0">
              <a:buClr>
                <a:srgbClr val="B13F9A"/>
              </a:buClr>
              <a:buNone/>
              <a:defRPr/>
            </a:pPr>
            <a:r>
              <a:rPr lang="cs-CZ" sz="2400" b="1" i="1" u="sng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SUROVINY:</a:t>
            </a:r>
          </a:p>
          <a:p>
            <a:pPr lvl="0">
              <a:buClr>
                <a:srgbClr val="B13F9A"/>
              </a:buClr>
              <a:defRPr/>
            </a:pP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PŠENIČNÁ  MOUKA</a:t>
            </a:r>
          </a:p>
          <a:p>
            <a:pPr lvl="0">
              <a:buClr>
                <a:srgbClr val="B13F9A"/>
              </a:buClr>
              <a:defRPr/>
            </a:pP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VEJCE</a:t>
            </a:r>
          </a:p>
          <a:p>
            <a:pPr lvl="0">
              <a:buClr>
                <a:srgbClr val="B13F9A"/>
              </a:buClr>
              <a:defRPr/>
            </a:pP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VODA</a:t>
            </a:r>
          </a:p>
          <a:p>
            <a:pPr lvl="0">
              <a:buClr>
                <a:srgbClr val="B13F9A"/>
              </a:buClr>
              <a:defRPr/>
            </a:pP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DROŽDÍ /KVASNICE/</a:t>
            </a:r>
          </a:p>
          <a:p>
            <a:pPr lvl="0">
              <a:buClr>
                <a:srgbClr val="B13F9A"/>
              </a:buClr>
              <a:defRPr/>
            </a:pP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TUK</a:t>
            </a:r>
          </a:p>
          <a:p>
            <a:pPr lvl="0">
              <a:buClr>
                <a:srgbClr val="B13F9A"/>
              </a:buClr>
              <a:defRPr/>
            </a:pP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SŮL</a:t>
            </a:r>
          </a:p>
          <a:p>
            <a:pPr lvl="0">
              <a:buClr>
                <a:srgbClr val="B13F9A"/>
              </a:buClr>
              <a:buNone/>
              <a:defRPr/>
            </a:pPr>
            <a:r>
              <a:rPr lang="cs-CZ" b="1" i="1" u="sng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SYPÁNÍ:</a:t>
            </a:r>
          </a:p>
          <a:p>
            <a:pPr lvl="0">
              <a:buClr>
                <a:srgbClr val="B13F9A"/>
              </a:buClr>
              <a:defRPr/>
            </a:pP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MÁK</a:t>
            </a:r>
          </a:p>
          <a:p>
            <a:pPr lvl="0">
              <a:buClr>
                <a:srgbClr val="B13F9A"/>
              </a:buClr>
              <a:defRPr/>
            </a:pP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SŮL</a:t>
            </a:r>
          </a:p>
          <a:p>
            <a:pPr lvl="0">
              <a:buClr>
                <a:srgbClr val="B13F9A"/>
              </a:buClr>
              <a:defRPr/>
            </a:pP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KMÍN</a:t>
            </a:r>
          </a:p>
          <a:p>
            <a:pPr lvl="0">
              <a:buClr>
                <a:srgbClr val="B13F9A"/>
              </a:buClr>
              <a:defRPr/>
            </a:pP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SEZAM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30748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dirty="0">
                <a:ln w="500">
                  <a:solidFill>
                    <a:srgbClr val="B13F9A">
                      <a:shade val="20000"/>
                      <a:satMod val="120000"/>
                    </a:srgbClr>
                  </a:solidFill>
                </a:ln>
                <a:solidFill>
                  <a:srgbClr val="CF6DA4">
                    <a:lumMod val="75000"/>
                  </a:srgbClr>
                </a:solidFill>
                <a:latin typeface="Times New Roman" pitchFamily="18" charset="0"/>
                <a:cs typeface="Times New Roman" pitchFamily="18" charset="0"/>
              </a:rPr>
              <a:t>PEČIVO  BĚŽNÉ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Clr>
                <a:srgbClr val="B13F9A"/>
              </a:buClr>
              <a:buNone/>
              <a:defRPr/>
            </a:pPr>
            <a:r>
              <a:rPr lang="cs-CZ" b="1" i="1" u="sng" dirty="0">
                <a:solidFill>
                  <a:srgbClr val="AC66BB"/>
                </a:solidFill>
                <a:latin typeface="Times New Roman" pitchFamily="18" charset="0"/>
                <a:cs typeface="Times New Roman" pitchFamily="18" charset="0"/>
              </a:rPr>
              <a:t>ROZDĚLENÍ</a:t>
            </a:r>
            <a:r>
              <a:rPr lang="cs-CZ" b="1" i="1" u="sng" dirty="0" smtClean="0">
                <a:solidFill>
                  <a:srgbClr val="AC66BB"/>
                </a:solidFill>
                <a:latin typeface="Times New Roman" pitchFamily="18" charset="0"/>
                <a:cs typeface="Times New Roman" pitchFamily="18" charset="0"/>
              </a:rPr>
              <a:t>:</a:t>
            </a:r>
            <a:endParaRPr lang="cs-CZ" sz="2800" dirty="0">
              <a:solidFill>
                <a:srgbClr val="AC66BB"/>
              </a:solidFill>
              <a:latin typeface="Times New Roman" pitchFamily="18" charset="0"/>
              <a:cs typeface="Times New Roman" pitchFamily="18" charset="0"/>
            </a:endParaRPr>
          </a:p>
          <a:p>
            <a:pPr marL="514350" lvl="0" indent="-514350">
              <a:buClr>
                <a:srgbClr val="B13F9A"/>
              </a:buClr>
              <a:buFont typeface="+mj-lt"/>
              <a:buAutoNum type="arabicPeriod"/>
              <a:defRPr/>
            </a:pPr>
            <a:r>
              <a:rPr lang="cs-CZ" sz="2800" dirty="0">
                <a:solidFill>
                  <a:srgbClr val="AC66BB"/>
                </a:solidFill>
                <a:latin typeface="Times New Roman" pitchFamily="18" charset="0"/>
                <a:cs typeface="Times New Roman" pitchFamily="18" charset="0"/>
              </a:rPr>
              <a:t>TUKOVÉ</a:t>
            </a:r>
          </a:p>
          <a:p>
            <a:pPr marL="514350" lvl="0" indent="-514350">
              <a:buClr>
                <a:srgbClr val="B13F9A"/>
              </a:buClr>
              <a:buFont typeface="+mj-lt"/>
              <a:buAutoNum type="arabicPeriod"/>
              <a:defRPr/>
            </a:pPr>
            <a:r>
              <a:rPr lang="cs-CZ" sz="2800" dirty="0">
                <a:solidFill>
                  <a:srgbClr val="AC66BB"/>
                </a:solidFill>
                <a:latin typeface="Times New Roman" pitchFamily="18" charset="0"/>
                <a:cs typeface="Times New Roman" pitchFamily="18" charset="0"/>
              </a:rPr>
              <a:t>DALAMÁNKY</a:t>
            </a:r>
          </a:p>
          <a:p>
            <a:pPr marL="514350" lvl="0" indent="-514350">
              <a:buClr>
                <a:srgbClr val="B13F9A"/>
              </a:buClr>
              <a:buFont typeface="+mj-lt"/>
              <a:buAutoNum type="arabicPeriod"/>
              <a:defRPr/>
            </a:pPr>
            <a:r>
              <a:rPr lang="cs-CZ" sz="2800" dirty="0">
                <a:solidFill>
                  <a:srgbClr val="AC66BB"/>
                </a:solidFill>
                <a:latin typeface="Times New Roman" pitchFamily="18" charset="0"/>
                <a:cs typeface="Times New Roman" pitchFamily="18" charset="0"/>
              </a:rPr>
              <a:t>KORNSPITZ-CELOZRNNÉ PEČIVO</a:t>
            </a:r>
          </a:p>
          <a:p>
            <a:pPr marL="514350" lvl="0" indent="-514350">
              <a:buClr>
                <a:srgbClr val="B13F9A"/>
              </a:buClr>
              <a:buFont typeface="+mj-lt"/>
              <a:buAutoNum type="arabicPeriod"/>
              <a:defRPr/>
            </a:pPr>
            <a:r>
              <a:rPr lang="cs-CZ" sz="2800" dirty="0">
                <a:solidFill>
                  <a:srgbClr val="AC66BB"/>
                </a:solidFill>
                <a:latin typeface="Times New Roman" pitchFamily="18" charset="0"/>
                <a:cs typeface="Times New Roman" pitchFamily="18" charset="0"/>
              </a:rPr>
              <a:t>KOSTKY DO </a:t>
            </a:r>
            <a:r>
              <a:rPr lang="cs-CZ" sz="2800" dirty="0" smtClean="0">
                <a:solidFill>
                  <a:srgbClr val="AC66BB"/>
                </a:solidFill>
                <a:latin typeface="Times New Roman" pitchFamily="18" charset="0"/>
                <a:cs typeface="Times New Roman" pitchFamily="18" charset="0"/>
              </a:rPr>
              <a:t>KNEDLÍKŮ</a:t>
            </a:r>
          </a:p>
          <a:p>
            <a:pPr marL="514350" lvl="0" indent="-514350">
              <a:buClr>
                <a:srgbClr val="B13F9A"/>
              </a:buClr>
              <a:buFont typeface="+mj-lt"/>
              <a:buAutoNum type="arabicPeriod"/>
              <a:defRPr/>
            </a:pPr>
            <a:r>
              <a:rPr lang="cs-CZ" sz="2800" dirty="0" smtClean="0">
                <a:solidFill>
                  <a:srgbClr val="AC66BB"/>
                </a:solidFill>
                <a:latin typeface="Times New Roman" pitchFamily="18" charset="0"/>
                <a:cs typeface="Times New Roman" pitchFamily="18" charset="0"/>
              </a:rPr>
              <a:t>DIETNÍ SUCHARY</a:t>
            </a:r>
          </a:p>
          <a:p>
            <a:pPr marL="514350" lvl="0" indent="-514350">
              <a:buClr>
                <a:srgbClr val="B13F9A"/>
              </a:buClr>
              <a:buFont typeface="+mj-lt"/>
              <a:buAutoNum type="arabicPeriod"/>
              <a:defRPr/>
            </a:pPr>
            <a:r>
              <a:rPr lang="cs-CZ" sz="2800" dirty="0" smtClean="0">
                <a:solidFill>
                  <a:srgbClr val="AC66BB"/>
                </a:solidFill>
                <a:latin typeface="Times New Roman" pitchFamily="18" charset="0"/>
                <a:cs typeface="Times New Roman" pitchFamily="18" charset="0"/>
              </a:rPr>
              <a:t>STROUHANKA</a:t>
            </a:r>
            <a:endParaRPr lang="cs-CZ" sz="2800" dirty="0">
              <a:solidFill>
                <a:srgbClr val="AC66BB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99349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991596"/>
          </a:xfrm>
        </p:spPr>
        <p:txBody>
          <a:bodyPr>
            <a:normAutofit/>
          </a:bodyPr>
          <a:lstStyle/>
          <a:p>
            <a:pPr marL="273050" lvl="0" indent="-273050" fontAlgn="base">
              <a:spcBef>
                <a:spcPts val="600"/>
              </a:spcBef>
              <a:spcAft>
                <a:spcPct val="0"/>
              </a:spcAft>
            </a:pPr>
            <a:r>
              <a:rPr lang="cs-CZ" sz="4400" cap="none" dirty="0">
                <a:ln>
                  <a:noFill/>
                </a:ln>
                <a:solidFill>
                  <a:srgbClr val="AC66BB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1</a:t>
            </a:r>
            <a:r>
              <a:rPr lang="cs-CZ" sz="4400" cap="none" dirty="0" smtClean="0">
                <a:ln>
                  <a:noFill/>
                </a:ln>
                <a:solidFill>
                  <a:srgbClr val="AC66BB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. </a:t>
            </a:r>
            <a:r>
              <a:rPr lang="cs-CZ" sz="4400" cap="none" dirty="0">
                <a:ln>
                  <a:noFill/>
                </a:ln>
                <a:solidFill>
                  <a:srgbClr val="AC66BB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TUKOVÉ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Clr>
                <a:srgbClr val="B13F9A"/>
              </a:buClr>
              <a:buNone/>
            </a:pPr>
            <a:r>
              <a:rPr lang="cs-CZ" u="sng" dirty="0">
                <a:solidFill>
                  <a:prstClr val="black"/>
                </a:solidFill>
              </a:rPr>
              <a:t>DRUHY V PRODEJI</a:t>
            </a:r>
            <a:r>
              <a:rPr lang="cs-CZ" dirty="0" smtClean="0">
                <a:solidFill>
                  <a:prstClr val="black"/>
                </a:solidFill>
              </a:rPr>
              <a:t>:</a:t>
            </a:r>
          </a:p>
          <a:p>
            <a:pPr marL="0" lvl="0" indent="0">
              <a:buClr>
                <a:srgbClr val="B13F9A"/>
              </a:buClr>
              <a:buNone/>
            </a:pPr>
            <a:r>
              <a:rPr lang="cs-CZ" dirty="0" smtClean="0">
                <a:solidFill>
                  <a:prstClr val="black"/>
                </a:solidFill>
              </a:rPr>
              <a:t>rohlíky tukové </a:t>
            </a:r>
          </a:p>
          <a:p>
            <a:pPr marL="0" lvl="0" indent="0">
              <a:buClr>
                <a:srgbClr val="B13F9A"/>
              </a:buClr>
              <a:buNone/>
            </a:pPr>
            <a:r>
              <a:rPr lang="cs-CZ" dirty="0" smtClean="0">
                <a:solidFill>
                  <a:prstClr val="black"/>
                </a:solidFill>
              </a:rPr>
              <a:t>housky tukové ražené</a:t>
            </a:r>
          </a:p>
          <a:p>
            <a:pPr marL="0" lvl="0" indent="0">
              <a:buClr>
                <a:srgbClr val="B13F9A"/>
              </a:buClr>
              <a:buNone/>
            </a:pPr>
            <a:r>
              <a:rPr lang="cs-CZ" dirty="0">
                <a:solidFill>
                  <a:prstClr val="black"/>
                </a:solidFill>
              </a:rPr>
              <a:t>v</a:t>
            </a:r>
            <a:r>
              <a:rPr lang="cs-CZ" dirty="0" smtClean="0">
                <a:solidFill>
                  <a:prstClr val="black"/>
                </a:solidFill>
              </a:rPr>
              <a:t>eky tukové</a:t>
            </a:r>
          </a:p>
          <a:p>
            <a:pPr marL="0" lvl="0" indent="0">
              <a:buClr>
                <a:srgbClr val="B13F9A"/>
              </a:buClr>
              <a:buNone/>
            </a:pPr>
            <a:r>
              <a:rPr lang="cs-CZ" dirty="0">
                <a:solidFill>
                  <a:prstClr val="black"/>
                </a:solidFill>
              </a:rPr>
              <a:t>b</a:t>
            </a:r>
            <a:r>
              <a:rPr lang="cs-CZ" dirty="0" smtClean="0">
                <a:solidFill>
                  <a:prstClr val="black"/>
                </a:solidFill>
              </a:rPr>
              <a:t>agety (malé, střední, velké)</a:t>
            </a:r>
          </a:p>
          <a:p>
            <a:pPr marL="0" lvl="0" indent="0">
              <a:buClr>
                <a:srgbClr val="B13F9A"/>
              </a:buClr>
              <a:buNone/>
            </a:pPr>
            <a:endParaRPr lang="cs-CZ" dirty="0">
              <a:solidFill>
                <a:prstClr val="black"/>
              </a:solidFill>
            </a:endParaRPr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4485159"/>
            <a:ext cx="3111058" cy="23728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2309" y="1311636"/>
            <a:ext cx="2598391" cy="17539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91766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ln w="500">
                  <a:solidFill>
                    <a:srgbClr val="B13F9A">
                      <a:shade val="20000"/>
                      <a:satMod val="120000"/>
                    </a:srgbClr>
                  </a:solidFill>
                </a:ln>
                <a:gradFill>
                  <a:gsLst>
                    <a:gs pos="0">
                      <a:srgbClr val="F9B639">
                        <a:tint val="13000"/>
                      </a:srgbClr>
                    </a:gs>
                    <a:gs pos="10000">
                      <a:srgbClr val="F9B639">
                        <a:tint val="20000"/>
                      </a:srgbClr>
                    </a:gs>
                    <a:gs pos="49000">
                      <a:srgbClr val="F9B639">
                        <a:tint val="70000"/>
                      </a:srgbClr>
                    </a:gs>
                    <a:gs pos="50000">
                      <a:srgbClr val="F9B639">
                        <a:tint val="97000"/>
                      </a:srgbClr>
                    </a:gs>
                    <a:gs pos="100000">
                      <a:srgbClr val="F9B639">
                        <a:tint val="20000"/>
                      </a:srgbClr>
                    </a:gs>
                  </a:gsLst>
                  <a:lin ang="5400000" scaled="1"/>
                </a:gradFill>
              </a:rPr>
              <a:t>Tukové pečivo s přísadou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Clr>
                <a:srgbClr val="B13F9A"/>
              </a:buClr>
              <a:buNone/>
            </a:pPr>
            <a:r>
              <a:rPr lang="cs-CZ" u="sng" dirty="0">
                <a:solidFill>
                  <a:prstClr val="black"/>
                </a:solidFill>
              </a:rPr>
              <a:t>DRUHY V PRODEJI</a:t>
            </a:r>
            <a:r>
              <a:rPr lang="cs-CZ" u="sng" dirty="0" smtClean="0">
                <a:solidFill>
                  <a:prstClr val="black"/>
                </a:solidFill>
              </a:rPr>
              <a:t>:</a:t>
            </a:r>
          </a:p>
          <a:p>
            <a:pPr marL="0" lvl="0" indent="0">
              <a:buClr>
                <a:srgbClr val="B13F9A"/>
              </a:buClr>
              <a:buNone/>
            </a:pPr>
            <a:r>
              <a:rPr lang="cs-CZ" dirty="0" smtClean="0">
                <a:solidFill>
                  <a:prstClr val="black"/>
                </a:solidFill>
              </a:rPr>
              <a:t>Bulka sypaná sýrem</a:t>
            </a:r>
          </a:p>
          <a:p>
            <a:pPr marL="0" lvl="0" indent="0">
              <a:buClr>
                <a:srgbClr val="B13F9A"/>
              </a:buClr>
              <a:buNone/>
            </a:pPr>
            <a:r>
              <a:rPr lang="cs-CZ" dirty="0" smtClean="0">
                <a:solidFill>
                  <a:prstClr val="black"/>
                </a:solidFill>
              </a:rPr>
              <a:t>Rohlík se slaninou</a:t>
            </a:r>
          </a:p>
          <a:p>
            <a:pPr marL="0" lvl="0" indent="0">
              <a:buClr>
                <a:srgbClr val="B13F9A"/>
              </a:buClr>
              <a:buNone/>
            </a:pPr>
            <a:r>
              <a:rPr lang="cs-CZ" dirty="0" smtClean="0">
                <a:solidFill>
                  <a:prstClr val="black"/>
                </a:solidFill>
              </a:rPr>
              <a:t>Pizza rohlík</a:t>
            </a:r>
          </a:p>
          <a:p>
            <a:pPr marL="0" lvl="0" indent="0">
              <a:buClr>
                <a:srgbClr val="B13F9A"/>
              </a:buClr>
              <a:buNone/>
            </a:pPr>
            <a:r>
              <a:rPr lang="cs-CZ" dirty="0" smtClean="0">
                <a:solidFill>
                  <a:prstClr val="black"/>
                </a:solidFill>
              </a:rPr>
              <a:t>Anglická houska</a:t>
            </a:r>
          </a:p>
          <a:p>
            <a:pPr marL="0" lvl="0" indent="0">
              <a:buClr>
                <a:srgbClr val="B13F9A"/>
              </a:buClr>
              <a:buNone/>
            </a:pPr>
            <a:endParaRPr lang="cs-CZ" dirty="0">
              <a:solidFill>
                <a:prstClr val="black"/>
              </a:solidFill>
            </a:endParaRPr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484784"/>
            <a:ext cx="2566871" cy="19360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79894" y="4005064"/>
            <a:ext cx="2384781" cy="1584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62059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320040"/>
            <a:ext cx="8964488" cy="1524784"/>
          </a:xfrm>
        </p:spPr>
        <p:txBody>
          <a:bodyPr>
            <a:normAutofit fontScale="90000"/>
          </a:bodyPr>
          <a:lstStyle/>
          <a:p>
            <a:pPr marL="273050" lvl="0" indent="-273050" fontAlgn="base">
              <a:spcBef>
                <a:spcPts val="600"/>
              </a:spcBef>
              <a:spcAft>
                <a:spcPct val="0"/>
              </a:spcAft>
            </a:pPr>
            <a:r>
              <a:rPr lang="cs-CZ" sz="4900" cap="none" dirty="0" smtClean="0">
                <a:ln>
                  <a:noFill/>
                </a:ln>
                <a:solidFill>
                  <a:srgbClr val="AC66BB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2.DALAMÁNEK, CHLEBÁNEK</a:t>
            </a:r>
            <a:r>
              <a:rPr lang="cs-CZ" sz="4000" b="0" cap="none" dirty="0">
                <a:ln>
                  <a:noFill/>
                </a:ln>
                <a:solidFill>
                  <a:srgbClr val="AC66BB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/>
            </a:r>
            <a:br>
              <a:rPr lang="cs-CZ" sz="4000" b="0" cap="none" dirty="0">
                <a:ln>
                  <a:noFill/>
                </a:ln>
                <a:solidFill>
                  <a:srgbClr val="AC66BB"/>
                </a:solidFill>
                <a:latin typeface="Times New Roman" pitchFamily="18" charset="0"/>
                <a:ea typeface="+mn-ea"/>
                <a:cs typeface="Times New Roman" pitchFamily="18" charset="0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Clr>
                <a:srgbClr val="B13F9A"/>
              </a:buClr>
              <a:buNone/>
            </a:pPr>
            <a:r>
              <a:rPr lang="cs-CZ" u="sng" dirty="0">
                <a:solidFill>
                  <a:prstClr val="black"/>
                </a:solidFill>
              </a:rPr>
              <a:t>DRUHY V PRODEJI</a:t>
            </a:r>
            <a:r>
              <a:rPr lang="cs-CZ" u="sng" dirty="0" smtClean="0">
                <a:solidFill>
                  <a:prstClr val="black"/>
                </a:solidFill>
              </a:rPr>
              <a:t>:</a:t>
            </a:r>
          </a:p>
          <a:p>
            <a:pPr marL="0" lvl="0" indent="0">
              <a:buClr>
                <a:srgbClr val="B13F9A"/>
              </a:buClr>
              <a:buNone/>
            </a:pPr>
            <a:r>
              <a:rPr lang="cs-CZ" dirty="0">
                <a:solidFill>
                  <a:prstClr val="black"/>
                </a:solidFill>
              </a:rPr>
              <a:t>D</a:t>
            </a:r>
            <a:r>
              <a:rPr lang="cs-CZ" dirty="0" smtClean="0">
                <a:solidFill>
                  <a:prstClr val="black"/>
                </a:solidFill>
              </a:rPr>
              <a:t>alamánek</a:t>
            </a:r>
          </a:p>
          <a:p>
            <a:pPr marL="0" lvl="0" indent="0">
              <a:buClr>
                <a:srgbClr val="B13F9A"/>
              </a:buClr>
              <a:buNone/>
            </a:pPr>
            <a:r>
              <a:rPr lang="cs-CZ" dirty="0" err="1">
                <a:solidFill>
                  <a:prstClr val="black"/>
                </a:solidFill>
              </a:rPr>
              <a:t>C</a:t>
            </a:r>
            <a:r>
              <a:rPr lang="cs-CZ" dirty="0" err="1" smtClean="0">
                <a:solidFill>
                  <a:prstClr val="black"/>
                </a:solidFill>
              </a:rPr>
              <a:t>hlebánek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</a:p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9499" y="2724150"/>
            <a:ext cx="3287895" cy="24330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554908"/>
            <a:ext cx="2376264" cy="21063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84837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524784"/>
          </a:xfrm>
        </p:spPr>
        <p:txBody>
          <a:bodyPr>
            <a:normAutofit/>
          </a:bodyPr>
          <a:lstStyle/>
          <a:p>
            <a:pPr marL="273050" lvl="0" indent="-273050" fontAlgn="base">
              <a:spcBef>
                <a:spcPts val="600"/>
              </a:spcBef>
              <a:spcAft>
                <a:spcPct val="0"/>
              </a:spcAft>
            </a:pPr>
            <a:r>
              <a:rPr lang="cs-CZ" sz="4400" cap="none" dirty="0">
                <a:ln>
                  <a:noFill/>
                </a:ln>
                <a:solidFill>
                  <a:srgbClr val="AC66BB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3</a:t>
            </a:r>
            <a:r>
              <a:rPr lang="cs-CZ" sz="4400" cap="none" dirty="0" smtClean="0">
                <a:ln>
                  <a:noFill/>
                </a:ln>
                <a:solidFill>
                  <a:srgbClr val="AC66BB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. </a:t>
            </a:r>
            <a:r>
              <a:rPr lang="cs-CZ" sz="4400" cap="none" dirty="0">
                <a:ln>
                  <a:noFill/>
                </a:ln>
                <a:solidFill>
                  <a:srgbClr val="AC66BB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KORNSPITZ</a:t>
            </a:r>
            <a:r>
              <a:rPr lang="cs-CZ" sz="4000" b="0" cap="none" dirty="0">
                <a:ln>
                  <a:noFill/>
                </a:ln>
                <a:solidFill>
                  <a:srgbClr val="AC66BB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/>
            </a:r>
            <a:br>
              <a:rPr lang="cs-CZ" sz="4000" b="0" cap="none" dirty="0">
                <a:ln>
                  <a:noFill/>
                </a:ln>
                <a:solidFill>
                  <a:srgbClr val="AC66BB"/>
                </a:solidFill>
                <a:latin typeface="Times New Roman" pitchFamily="18" charset="0"/>
                <a:ea typeface="+mn-ea"/>
                <a:cs typeface="Times New Roman" pitchFamily="18" charset="0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lvl="0" indent="0">
              <a:buClr>
                <a:srgbClr val="B13F9A"/>
              </a:buClr>
              <a:buNone/>
            </a:pPr>
            <a:r>
              <a:rPr lang="cs-CZ" u="sng" dirty="0">
                <a:solidFill>
                  <a:prstClr val="black"/>
                </a:solidFill>
              </a:rPr>
              <a:t>DRUHY V PRODEJI</a:t>
            </a:r>
            <a:r>
              <a:rPr lang="cs-CZ" u="sng" dirty="0" smtClean="0">
                <a:solidFill>
                  <a:prstClr val="black"/>
                </a:solidFill>
              </a:rPr>
              <a:t>:</a:t>
            </a:r>
          </a:p>
          <a:p>
            <a:pPr>
              <a:buClr>
                <a:srgbClr val="B13F9A"/>
              </a:buClr>
            </a:pPr>
            <a:endParaRPr lang="cs-CZ" dirty="0">
              <a:solidFill>
                <a:prstClr val="black"/>
              </a:solidFill>
            </a:endParaRPr>
          </a:p>
          <a:p>
            <a:pPr marL="273050" lvl="0" indent="-273050" fontAlgn="base">
              <a:spcAft>
                <a:spcPct val="0"/>
              </a:spcAft>
              <a:buClr>
                <a:srgbClr val="B13F9A"/>
              </a:buClr>
              <a:buFont typeface="Wingdings 2" pitchFamily="18" charset="2"/>
              <a:buChar char=""/>
            </a:pPr>
            <a:r>
              <a:rPr lang="cs-CZ" sz="4000" dirty="0" err="1" smtClean="0">
                <a:solidFill>
                  <a:srgbClr val="AC66BB"/>
                </a:solidFill>
                <a:latin typeface="Times New Roman" pitchFamily="18" charset="0"/>
                <a:cs typeface="Times New Roman" pitchFamily="18" charset="0"/>
              </a:rPr>
              <a:t>sedmizrnný</a:t>
            </a:r>
            <a:r>
              <a:rPr lang="cs-CZ" sz="4000" dirty="0" smtClean="0">
                <a:solidFill>
                  <a:srgbClr val="AC66BB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>
                <a:solidFill>
                  <a:srgbClr val="AC66BB"/>
                </a:solidFill>
                <a:latin typeface="Times New Roman" pitchFamily="18" charset="0"/>
                <a:cs typeface="Times New Roman" pitchFamily="18" charset="0"/>
              </a:rPr>
              <a:t>rohlík</a:t>
            </a:r>
          </a:p>
          <a:p>
            <a:pPr marL="273050" lvl="0" indent="-273050" fontAlgn="base">
              <a:spcAft>
                <a:spcPct val="0"/>
              </a:spcAft>
              <a:buClr>
                <a:srgbClr val="B13F9A"/>
              </a:buClr>
              <a:buFont typeface="Wingdings 2" pitchFamily="18" charset="2"/>
              <a:buChar char=""/>
            </a:pPr>
            <a:r>
              <a:rPr lang="cs-CZ" sz="4000" dirty="0">
                <a:solidFill>
                  <a:srgbClr val="AC66BB"/>
                </a:solidFill>
                <a:latin typeface="Times New Roman" pitchFamily="18" charset="0"/>
                <a:cs typeface="Times New Roman" pitchFamily="18" charset="0"/>
              </a:rPr>
              <a:t> grahamový rohlík</a:t>
            </a:r>
          </a:p>
          <a:p>
            <a:pPr marL="273050" lvl="0" indent="-273050" fontAlgn="base">
              <a:spcAft>
                <a:spcPct val="0"/>
              </a:spcAft>
              <a:buClr>
                <a:srgbClr val="B13F9A"/>
              </a:buClr>
              <a:buFont typeface="Wingdings 2" pitchFamily="18" charset="2"/>
              <a:buChar char=""/>
            </a:pPr>
            <a:r>
              <a:rPr lang="cs-CZ" sz="4000" dirty="0">
                <a:solidFill>
                  <a:srgbClr val="AC66BB"/>
                </a:solidFill>
                <a:latin typeface="Times New Roman" pitchFamily="18" charset="0"/>
                <a:cs typeface="Times New Roman" pitchFamily="18" charset="0"/>
              </a:rPr>
              <a:t> tmavý rohlík</a:t>
            </a:r>
          </a:p>
          <a:p>
            <a:pPr marL="273050" lvl="0" indent="-273050" fontAlgn="base">
              <a:spcAft>
                <a:spcPct val="0"/>
              </a:spcAft>
              <a:buClr>
                <a:srgbClr val="B13F9A"/>
              </a:buClr>
              <a:buFont typeface="Wingdings 2" pitchFamily="18" charset="2"/>
              <a:buChar char=""/>
            </a:pPr>
            <a:r>
              <a:rPr lang="cs-CZ" sz="4000" dirty="0">
                <a:solidFill>
                  <a:srgbClr val="AC66BB"/>
                </a:solidFill>
                <a:latin typeface="Times New Roman" pitchFamily="18" charset="0"/>
                <a:cs typeface="Times New Roman" pitchFamily="18" charset="0"/>
              </a:rPr>
              <a:t> slunečnicový rohlík</a:t>
            </a:r>
          </a:p>
          <a:p>
            <a:pPr marL="273050" lvl="0" indent="-273050" fontAlgn="base">
              <a:spcAft>
                <a:spcPct val="0"/>
              </a:spcAft>
              <a:buClr>
                <a:srgbClr val="B13F9A"/>
              </a:buClr>
              <a:buFont typeface="Wingdings 2" pitchFamily="18" charset="2"/>
              <a:buChar char=""/>
            </a:pPr>
            <a:r>
              <a:rPr lang="cs-CZ" sz="4000" dirty="0">
                <a:solidFill>
                  <a:srgbClr val="AC66BB"/>
                </a:solidFill>
                <a:latin typeface="Times New Roman" pitchFamily="18" charset="0"/>
                <a:cs typeface="Times New Roman" pitchFamily="18" charset="0"/>
              </a:rPr>
              <a:t> cereální rohlík</a:t>
            </a:r>
          </a:p>
          <a:p>
            <a:pPr marL="273050" lvl="0" indent="-273050" fontAlgn="base">
              <a:spcAft>
                <a:spcPct val="0"/>
              </a:spcAft>
              <a:buClr>
                <a:srgbClr val="B13F9A"/>
              </a:buClr>
              <a:buFont typeface="Wingdings 2" pitchFamily="18" charset="2"/>
              <a:buChar char=""/>
            </a:pPr>
            <a:r>
              <a:rPr lang="cs-CZ" sz="4000" dirty="0">
                <a:solidFill>
                  <a:srgbClr val="AC66BB"/>
                </a:solidFill>
                <a:latin typeface="Times New Roman" pitchFamily="18" charset="0"/>
                <a:cs typeface="Times New Roman" pitchFamily="18" charset="0"/>
              </a:rPr>
              <a:t> dýňová kostka</a:t>
            </a:r>
          </a:p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196752"/>
            <a:ext cx="2729880" cy="17281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9" y="5016907"/>
            <a:ext cx="2729879" cy="1781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73230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64704"/>
            <a:ext cx="7239000" cy="1080120"/>
          </a:xfrm>
        </p:spPr>
        <p:txBody>
          <a:bodyPr>
            <a:noAutofit/>
          </a:bodyPr>
          <a:lstStyle/>
          <a:p>
            <a:pPr marL="514350" lvl="0" indent="-514350">
              <a:spcBef>
                <a:spcPts val="600"/>
              </a:spcBef>
              <a:defRPr/>
            </a:pPr>
            <a:r>
              <a:rPr lang="cs-CZ" sz="4400" cap="none" dirty="0" smtClean="0">
                <a:ln>
                  <a:noFill/>
                </a:ln>
                <a:solidFill>
                  <a:srgbClr val="AC66BB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4. DIETNÍ </a:t>
            </a:r>
            <a:r>
              <a:rPr lang="cs-CZ" sz="4400" cap="none" dirty="0">
                <a:ln>
                  <a:noFill/>
                </a:ln>
                <a:solidFill>
                  <a:srgbClr val="AC66BB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SUCHARY</a:t>
            </a:r>
            <a:br>
              <a:rPr lang="cs-CZ" sz="4400" cap="none" dirty="0">
                <a:ln>
                  <a:noFill/>
                </a:ln>
                <a:solidFill>
                  <a:srgbClr val="AC66BB"/>
                </a:solidFill>
                <a:latin typeface="Times New Roman" pitchFamily="18" charset="0"/>
                <a:ea typeface="+mn-ea"/>
                <a:cs typeface="Times New Roman" pitchFamily="18" charset="0"/>
              </a:rPr>
            </a:b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u="sng" dirty="0" smtClean="0"/>
              <a:t>DRUHY V PRODEJI:</a:t>
            </a:r>
          </a:p>
          <a:p>
            <a:pPr marL="0" indent="0">
              <a:buNone/>
            </a:pPr>
            <a:endParaRPr lang="cs-CZ" u="sng" dirty="0"/>
          </a:p>
          <a:p>
            <a:pPr marL="0" indent="0">
              <a:buNone/>
            </a:pPr>
            <a:r>
              <a:rPr lang="cs-CZ" dirty="0" smtClean="0"/>
              <a:t>Dietní suchary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780928"/>
            <a:ext cx="1476375" cy="2381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09369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320040"/>
            <a:ext cx="8820472" cy="1740808"/>
          </a:xfrm>
        </p:spPr>
        <p:txBody>
          <a:bodyPr>
            <a:normAutofit/>
          </a:bodyPr>
          <a:lstStyle/>
          <a:p>
            <a:pPr marL="273050" lvl="0" indent="-273050" fontAlgn="base">
              <a:spcBef>
                <a:spcPts val="600"/>
              </a:spcBef>
              <a:spcAft>
                <a:spcPct val="0"/>
              </a:spcAft>
            </a:pPr>
            <a:r>
              <a:rPr lang="cs-CZ" sz="4400" cap="none" dirty="0">
                <a:ln>
                  <a:noFill/>
                </a:ln>
                <a:solidFill>
                  <a:srgbClr val="AC66BB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5. KOSTKY DO KNEDLÍKŮ</a:t>
            </a:r>
            <a:r>
              <a:rPr lang="cs-CZ" sz="4000" b="0" cap="none" dirty="0">
                <a:ln>
                  <a:noFill/>
                </a:ln>
                <a:solidFill>
                  <a:srgbClr val="AC66BB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/>
            </a:r>
            <a:br>
              <a:rPr lang="cs-CZ" sz="4000" b="0" cap="none" dirty="0">
                <a:ln>
                  <a:noFill/>
                </a:ln>
                <a:solidFill>
                  <a:srgbClr val="AC66BB"/>
                </a:solidFill>
                <a:latin typeface="Times New Roman" pitchFamily="18" charset="0"/>
                <a:ea typeface="+mn-ea"/>
                <a:cs typeface="Times New Roman" pitchFamily="18" charset="0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420888"/>
            <a:ext cx="7239000" cy="4034848"/>
          </a:xfrm>
        </p:spPr>
        <p:txBody>
          <a:bodyPr/>
          <a:lstStyle/>
          <a:p>
            <a:pPr marL="0" lvl="0" indent="0">
              <a:buClr>
                <a:srgbClr val="B13F9A"/>
              </a:buClr>
              <a:buNone/>
            </a:pPr>
            <a:r>
              <a:rPr lang="cs-CZ" u="sng" dirty="0">
                <a:solidFill>
                  <a:prstClr val="black"/>
                </a:solidFill>
              </a:rPr>
              <a:t>DRUHY V PRODEJI</a:t>
            </a:r>
            <a:r>
              <a:rPr lang="cs-CZ" u="sng" dirty="0" smtClean="0">
                <a:solidFill>
                  <a:prstClr val="black"/>
                </a:solidFill>
              </a:rPr>
              <a:t>:</a:t>
            </a:r>
          </a:p>
          <a:p>
            <a:pPr marL="0" lvl="0" indent="0">
              <a:buClr>
                <a:srgbClr val="B13F9A"/>
              </a:buClr>
              <a:buNone/>
            </a:pPr>
            <a:endParaRPr lang="cs-CZ" u="sng" dirty="0">
              <a:solidFill>
                <a:prstClr val="black"/>
              </a:solidFill>
            </a:endParaRPr>
          </a:p>
          <a:p>
            <a:pPr marL="0" lvl="0" indent="0">
              <a:buClr>
                <a:srgbClr val="B13F9A"/>
              </a:buClr>
              <a:buNone/>
            </a:pPr>
            <a:r>
              <a:rPr lang="cs-CZ" dirty="0" smtClean="0">
                <a:solidFill>
                  <a:prstClr val="black"/>
                </a:solidFill>
              </a:rPr>
              <a:t>Kostky do knedlíků</a:t>
            </a:r>
            <a:endParaRPr lang="cs-CZ" dirty="0">
              <a:solidFill>
                <a:prstClr val="black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53521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452776"/>
          </a:xfrm>
        </p:spPr>
        <p:txBody>
          <a:bodyPr>
            <a:normAutofit/>
          </a:bodyPr>
          <a:lstStyle/>
          <a:p>
            <a:pPr marL="273050" lvl="0" indent="-273050" fontAlgn="base">
              <a:spcBef>
                <a:spcPts val="600"/>
              </a:spcBef>
              <a:spcAft>
                <a:spcPct val="0"/>
              </a:spcAft>
            </a:pPr>
            <a:r>
              <a:rPr lang="cs-CZ" sz="4900" cap="none" dirty="0">
                <a:ln>
                  <a:noFill/>
                </a:ln>
                <a:solidFill>
                  <a:srgbClr val="AC66BB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6. STROUHANKA</a:t>
            </a:r>
            <a:r>
              <a:rPr lang="cs-CZ" sz="4000" b="0" cap="none" dirty="0">
                <a:ln>
                  <a:noFill/>
                </a:ln>
                <a:solidFill>
                  <a:srgbClr val="AC66BB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/>
            </a:r>
            <a:br>
              <a:rPr lang="cs-CZ" sz="4000" b="0" cap="none" dirty="0">
                <a:ln>
                  <a:noFill/>
                </a:ln>
                <a:solidFill>
                  <a:srgbClr val="AC66BB"/>
                </a:solidFill>
                <a:latin typeface="Times New Roman" pitchFamily="18" charset="0"/>
                <a:ea typeface="+mn-ea"/>
                <a:cs typeface="Times New Roman" pitchFamily="18" charset="0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Clr>
                <a:srgbClr val="B13F9A"/>
              </a:buClr>
              <a:buNone/>
            </a:pPr>
            <a:r>
              <a:rPr lang="cs-CZ" u="sng" dirty="0">
                <a:solidFill>
                  <a:prstClr val="black"/>
                </a:solidFill>
              </a:rPr>
              <a:t>DRUHY V PRODEJI</a:t>
            </a:r>
            <a:r>
              <a:rPr lang="cs-CZ" u="sng" dirty="0" smtClean="0">
                <a:solidFill>
                  <a:prstClr val="black"/>
                </a:solidFill>
              </a:rPr>
              <a:t>:</a:t>
            </a:r>
          </a:p>
          <a:p>
            <a:pPr marL="0" lvl="0" indent="0">
              <a:buClr>
                <a:srgbClr val="B13F9A"/>
              </a:buClr>
              <a:buNone/>
            </a:pPr>
            <a:endParaRPr lang="cs-CZ" u="sng" dirty="0">
              <a:solidFill>
                <a:prstClr val="black"/>
              </a:solidFill>
            </a:endParaRPr>
          </a:p>
          <a:p>
            <a:pPr marL="0" lvl="0" indent="0">
              <a:buClr>
                <a:srgbClr val="B13F9A"/>
              </a:buClr>
              <a:buNone/>
            </a:pPr>
            <a:r>
              <a:rPr lang="cs-CZ" dirty="0" smtClean="0">
                <a:solidFill>
                  <a:prstClr val="black"/>
                </a:solidFill>
              </a:rPr>
              <a:t>Strouhanka </a:t>
            </a:r>
            <a:endParaRPr lang="cs-CZ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0192" y="1700808"/>
            <a:ext cx="2718508" cy="25568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861048"/>
            <a:ext cx="4053830" cy="21410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516871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273050" lvl="0" indent="-273050" eaLnBrk="0" fontAlgn="base" hangingPunct="0">
              <a:spcBef>
                <a:spcPts val="600"/>
              </a:spcBef>
              <a:spcAft>
                <a:spcPct val="0"/>
              </a:spcAft>
            </a:pPr>
            <a:r>
              <a:rPr lang="cs-CZ" sz="5400" i="1" u="sng" cap="none" dirty="0">
                <a:ln>
                  <a:noFill/>
                </a:ln>
                <a:solidFill>
                  <a:prstClr val="black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VADY</a:t>
            </a:r>
            <a:r>
              <a:rPr lang="cs-CZ" sz="5400" b="0" cap="none" dirty="0">
                <a:ln>
                  <a:noFill/>
                </a:ln>
                <a:solidFill>
                  <a:prstClr val="black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:</a:t>
            </a:r>
            <a:r>
              <a:rPr lang="cs-CZ" sz="2400" b="0" cap="none" dirty="0">
                <a:ln>
                  <a:noFill/>
                </a:ln>
                <a:solidFill>
                  <a:prstClr val="black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/>
            </a:r>
            <a:br>
              <a:rPr lang="cs-CZ" sz="2400" b="0" cap="none" dirty="0">
                <a:ln>
                  <a:noFill/>
                </a:ln>
                <a:solidFill>
                  <a:prstClr val="black"/>
                </a:solidFill>
                <a:latin typeface="Times New Roman" pitchFamily="18" charset="0"/>
                <a:ea typeface="+mn-ea"/>
                <a:cs typeface="Times New Roman" pitchFamily="18" charset="0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73050" lvl="0" indent="-273050" eaLnBrk="0" fontAlgn="base" hangingPunct="0">
              <a:spcAft>
                <a:spcPct val="0"/>
              </a:spcAft>
              <a:buClr>
                <a:srgbClr val="B13F9A"/>
              </a:buClr>
              <a:buFont typeface="Wingdings" pitchFamily="2" charset="2"/>
              <a:buChar char="Ø"/>
            </a:pPr>
            <a:r>
              <a:rPr lang="cs-CZ" sz="32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prošlá záruční lhůta</a:t>
            </a:r>
          </a:p>
          <a:p>
            <a:pPr marL="273050" lvl="0" indent="-273050" eaLnBrk="0" fontAlgn="base" hangingPunct="0">
              <a:spcAft>
                <a:spcPct val="0"/>
              </a:spcAft>
              <a:buClr>
                <a:srgbClr val="B13F9A"/>
              </a:buClr>
              <a:buFont typeface="Wingdings" pitchFamily="2" charset="2"/>
              <a:buChar char="Ø"/>
            </a:pPr>
            <a:r>
              <a:rPr lang="cs-CZ" sz="32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plíseň</a:t>
            </a:r>
          </a:p>
          <a:p>
            <a:pPr marL="273050" lvl="0" indent="-273050" eaLnBrk="0" fontAlgn="base" hangingPunct="0">
              <a:spcAft>
                <a:spcPct val="0"/>
              </a:spcAft>
              <a:buClr>
                <a:srgbClr val="B13F9A"/>
              </a:buClr>
              <a:buFont typeface="Wingdings" pitchFamily="2" charset="2"/>
              <a:buChar char="Ø"/>
            </a:pPr>
            <a:r>
              <a:rPr lang="cs-CZ" sz="32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vlhkost</a:t>
            </a:r>
          </a:p>
          <a:p>
            <a:pPr marL="273050" lvl="0" indent="-273050" eaLnBrk="0" fontAlgn="base" hangingPunct="0">
              <a:spcAft>
                <a:spcPct val="0"/>
              </a:spcAft>
              <a:buClr>
                <a:srgbClr val="B13F9A"/>
              </a:buClr>
              <a:buFont typeface="Wingdings" pitchFamily="2" charset="2"/>
              <a:buChar char="Ø"/>
            </a:pPr>
            <a:r>
              <a:rPr lang="cs-CZ" sz="32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rozlámání</a:t>
            </a:r>
          </a:p>
          <a:p>
            <a:pPr marL="273050" lvl="0" indent="-273050" eaLnBrk="0" fontAlgn="base" hangingPunct="0">
              <a:spcAft>
                <a:spcPct val="0"/>
              </a:spcAft>
              <a:buClr>
                <a:srgbClr val="B13F9A"/>
              </a:buClr>
              <a:buFont typeface="Wingdings" pitchFamily="2" charset="2"/>
              <a:buChar char="Ø"/>
            </a:pPr>
            <a:r>
              <a:rPr lang="cs-CZ" sz="32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záměna druhu</a:t>
            </a:r>
          </a:p>
          <a:p>
            <a:pPr marL="273050" lvl="0" indent="-273050" eaLnBrk="0" fontAlgn="base" hangingPunct="0">
              <a:spcAft>
                <a:spcPct val="0"/>
              </a:spcAft>
              <a:buClr>
                <a:srgbClr val="B13F9A"/>
              </a:buClr>
              <a:buFont typeface="Wingdings" pitchFamily="2" charset="2"/>
              <a:buChar char="Ø"/>
            </a:pPr>
            <a:r>
              <a:rPr lang="cs-CZ" sz="32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připálený</a:t>
            </a:r>
          </a:p>
          <a:p>
            <a:pPr marL="273050" lvl="0" indent="-273050" eaLnBrk="0" fontAlgn="base" hangingPunct="0">
              <a:spcAft>
                <a:spcPct val="0"/>
              </a:spcAft>
              <a:buClr>
                <a:srgbClr val="B13F9A"/>
              </a:buClr>
              <a:buFont typeface="Wingdings" pitchFamily="2" charset="2"/>
              <a:buChar char="Ø"/>
            </a:pPr>
            <a:r>
              <a:rPr lang="cs-CZ" sz="32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nedopečený</a:t>
            </a:r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398870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400" cap="none" dirty="0">
                <a:ln>
                  <a:noFill/>
                </a:ln>
                <a:solidFill>
                  <a:srgbClr val="8CADAE">
                    <a:shade val="75000"/>
                  </a:srgbClr>
                </a:solidFill>
                <a:latin typeface="Georgia"/>
              </a:rPr>
              <a:t>ZDROJE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832"/>
            <a:ext cx="7239000" cy="4538904"/>
          </a:xfrm>
        </p:spPr>
        <p:txBody>
          <a:bodyPr>
            <a:normAutofit/>
          </a:bodyPr>
          <a:lstStyle/>
          <a:p>
            <a:pPr marL="393700" indent="-285750" eaLnBrk="0" fontAlgn="base" hangingPunct="0">
              <a:spcBef>
                <a:spcPts val="300"/>
              </a:spcBef>
              <a:spcAft>
                <a:spcPct val="0"/>
              </a:spcAft>
              <a:buClr>
                <a:srgbClr val="0BD0D9"/>
              </a:buClr>
              <a:buSzTx/>
            </a:pPr>
            <a:r>
              <a:rPr lang="cs-CZ" sz="1400" dirty="0">
                <a:solidFill>
                  <a:prstClr val="black"/>
                </a:solidFill>
                <a:latin typeface="Georgia"/>
              </a:rPr>
              <a:t>Josef </a:t>
            </a:r>
            <a:r>
              <a:rPr lang="cs-CZ" sz="1400" dirty="0" err="1">
                <a:solidFill>
                  <a:prstClr val="black"/>
                </a:solidFill>
                <a:latin typeface="Georgia"/>
              </a:rPr>
              <a:t>Kavina</a:t>
            </a:r>
            <a:r>
              <a:rPr lang="cs-CZ" sz="1400" dirty="0">
                <a:solidFill>
                  <a:prstClr val="black"/>
                </a:solidFill>
                <a:latin typeface="Georgia"/>
              </a:rPr>
              <a:t>, </a:t>
            </a:r>
            <a:r>
              <a:rPr lang="cs-CZ" sz="1400" i="1" dirty="0">
                <a:solidFill>
                  <a:prstClr val="black"/>
                </a:solidFill>
                <a:latin typeface="Georgia"/>
              </a:rPr>
              <a:t>ZBOŽÍZNALSTVÍ potravinářského zboží pro 1. ročník středních odborných učilišť  a   integrovaných středních škol učebního oboru prodavač – prodavačka, zaměření pro potravinářské zboží a pro smíšené zboží, </a:t>
            </a:r>
            <a:r>
              <a:rPr lang="cs-CZ" sz="1400" dirty="0">
                <a:solidFill>
                  <a:prstClr val="black"/>
                </a:solidFill>
                <a:latin typeface="Georgia"/>
              </a:rPr>
              <a:t>Praha: nakladatelství IQ, 1996,</a:t>
            </a:r>
          </a:p>
          <a:p>
            <a:pPr>
              <a:spcBef>
                <a:spcPct val="20000"/>
              </a:spcBef>
              <a:buClr>
                <a:srgbClr val="D16349"/>
              </a:buClr>
              <a:buSzPct val="85000"/>
            </a:pPr>
            <a:r>
              <a:rPr lang="cs-CZ" sz="1400" dirty="0" smtClean="0">
                <a:solidFill>
                  <a:prstClr val="black"/>
                </a:solidFill>
                <a:latin typeface="Georgia"/>
              </a:rPr>
              <a:t>   </a:t>
            </a:r>
            <a:r>
              <a:rPr lang="cs-CZ" sz="1400" dirty="0" smtClean="0">
                <a:solidFill>
                  <a:prstClr val="black"/>
                </a:solidFill>
                <a:latin typeface="Georgia"/>
                <a:hlinkClick r:id="rId2"/>
              </a:rPr>
              <a:t>http</a:t>
            </a:r>
            <a:r>
              <a:rPr lang="cs-CZ" sz="1400" dirty="0">
                <a:solidFill>
                  <a:prstClr val="black"/>
                </a:solidFill>
                <a:latin typeface="Georgia"/>
                <a:hlinkClick r:id="rId2"/>
              </a:rPr>
              <a:t>://www.pekarstvikolinek.cz</a:t>
            </a:r>
            <a:r>
              <a:rPr lang="cs-CZ" sz="1400" dirty="0" smtClean="0">
                <a:solidFill>
                  <a:prstClr val="black"/>
                </a:solidFill>
                <a:latin typeface="Georgia"/>
                <a:hlinkClick r:id="rId2"/>
              </a:rPr>
              <a:t>/</a:t>
            </a:r>
            <a:endParaRPr lang="cs-CZ" sz="1400" dirty="0" smtClean="0">
              <a:solidFill>
                <a:prstClr val="black"/>
              </a:solidFill>
              <a:latin typeface="Georgia"/>
            </a:endParaRPr>
          </a:p>
          <a:p>
            <a:pPr>
              <a:spcBef>
                <a:spcPct val="20000"/>
              </a:spcBef>
              <a:buClr>
                <a:srgbClr val="D16349"/>
              </a:buClr>
              <a:buSzPct val="85000"/>
            </a:pPr>
            <a:r>
              <a:rPr lang="cs-CZ" sz="1400" dirty="0" smtClean="0">
                <a:solidFill>
                  <a:prstClr val="black"/>
                </a:solidFill>
                <a:latin typeface="Georgia"/>
              </a:rPr>
              <a:t>   </a:t>
            </a:r>
            <a:r>
              <a:rPr lang="cs-CZ" sz="1400" dirty="0">
                <a:hlinkClick r:id="rId3"/>
              </a:rPr>
              <a:t>http://svadlencinapekarna.webnode.cz/bezne-pecivo</a:t>
            </a:r>
            <a:r>
              <a:rPr lang="cs-CZ" sz="1400" dirty="0" smtClean="0">
                <a:hlinkClick r:id="rId3"/>
              </a:rPr>
              <a:t>/</a:t>
            </a:r>
            <a:endParaRPr lang="cs-CZ" sz="1400" dirty="0" smtClean="0"/>
          </a:p>
          <a:p>
            <a:pPr>
              <a:spcBef>
                <a:spcPct val="20000"/>
              </a:spcBef>
              <a:buClr>
                <a:srgbClr val="D16349"/>
              </a:buClr>
              <a:buSzPct val="85000"/>
            </a:pPr>
            <a:r>
              <a:rPr lang="cs-CZ" sz="1400" dirty="0">
                <a:solidFill>
                  <a:prstClr val="black"/>
                </a:solidFill>
                <a:latin typeface="Georgia"/>
              </a:rPr>
              <a:t>  </a:t>
            </a:r>
            <a:r>
              <a:rPr lang="cs-CZ" sz="1400" dirty="0">
                <a:solidFill>
                  <a:prstClr val="black"/>
                </a:solidFill>
                <a:latin typeface="Georgia"/>
                <a:hlinkClick r:id="rId4"/>
              </a:rPr>
              <a:t>http://</a:t>
            </a:r>
            <a:r>
              <a:rPr lang="cs-CZ" sz="1400" dirty="0" smtClean="0">
                <a:solidFill>
                  <a:prstClr val="black"/>
                </a:solidFill>
                <a:latin typeface="Georgia"/>
                <a:hlinkClick r:id="rId4"/>
              </a:rPr>
              <a:t>www.avoskm.cz/katalog/detail/p-bp-268.jpg</a:t>
            </a:r>
            <a:endParaRPr lang="cs-CZ" sz="1400" dirty="0" smtClean="0">
              <a:solidFill>
                <a:prstClr val="black"/>
              </a:solidFill>
              <a:latin typeface="Georgia"/>
            </a:endParaRPr>
          </a:p>
          <a:p>
            <a:pPr>
              <a:spcBef>
                <a:spcPct val="20000"/>
              </a:spcBef>
              <a:buClr>
                <a:srgbClr val="D16349"/>
              </a:buClr>
              <a:buSzPct val="85000"/>
            </a:pPr>
            <a:r>
              <a:rPr lang="cs-CZ" sz="1400" dirty="0" smtClean="0">
                <a:solidFill>
                  <a:prstClr val="black"/>
                </a:solidFill>
                <a:latin typeface="Georgia"/>
              </a:rPr>
              <a:t>  </a:t>
            </a:r>
            <a:r>
              <a:rPr lang="cs-CZ" sz="1400" dirty="0">
                <a:hlinkClick r:id="rId5"/>
              </a:rPr>
              <a:t>http://</a:t>
            </a:r>
            <a:r>
              <a:rPr lang="cs-CZ" sz="1400" dirty="0" smtClean="0">
                <a:hlinkClick r:id="rId5"/>
              </a:rPr>
              <a:t>www.dkopen.cz/produkty/bezne-pecivo-psenicno-zitne-3.html</a:t>
            </a:r>
            <a:endParaRPr lang="cs-CZ" sz="1400" dirty="0" smtClean="0"/>
          </a:p>
          <a:p>
            <a:pPr>
              <a:spcBef>
                <a:spcPct val="20000"/>
              </a:spcBef>
              <a:buClr>
                <a:srgbClr val="D16349"/>
              </a:buClr>
              <a:buSzPct val="85000"/>
            </a:pPr>
            <a:r>
              <a:rPr lang="cs-CZ" sz="1400" dirty="0">
                <a:solidFill>
                  <a:prstClr val="black"/>
                </a:solidFill>
                <a:latin typeface="Georgia"/>
              </a:rPr>
              <a:t>  </a:t>
            </a:r>
            <a:r>
              <a:rPr lang="cs-CZ" sz="1400" dirty="0">
                <a:solidFill>
                  <a:prstClr val="black"/>
                </a:solidFill>
                <a:latin typeface="Georgia"/>
                <a:hlinkClick r:id="rId6"/>
              </a:rPr>
              <a:t>http://</a:t>
            </a:r>
            <a:r>
              <a:rPr lang="cs-CZ" sz="1400" dirty="0" smtClean="0">
                <a:solidFill>
                  <a:prstClr val="black"/>
                </a:solidFill>
                <a:latin typeface="Georgia"/>
                <a:hlinkClick r:id="rId6"/>
              </a:rPr>
              <a:t>nodesck.cz/bezne.html</a:t>
            </a:r>
            <a:endParaRPr lang="cs-CZ" sz="1400" dirty="0" smtClean="0">
              <a:solidFill>
                <a:prstClr val="black"/>
              </a:solidFill>
              <a:latin typeface="Georgia"/>
            </a:endParaRPr>
          </a:p>
          <a:p>
            <a:pPr>
              <a:spcBef>
                <a:spcPct val="20000"/>
              </a:spcBef>
              <a:buClr>
                <a:srgbClr val="D16349"/>
              </a:buClr>
              <a:buSzPct val="85000"/>
            </a:pPr>
            <a:r>
              <a:rPr lang="cs-CZ" sz="1400" dirty="0">
                <a:solidFill>
                  <a:prstClr val="black"/>
                </a:solidFill>
                <a:latin typeface="Georgia"/>
              </a:rPr>
              <a:t>  </a:t>
            </a:r>
            <a:r>
              <a:rPr lang="cs-CZ" sz="1400" dirty="0">
                <a:solidFill>
                  <a:prstClr val="black"/>
                </a:solidFill>
                <a:latin typeface="Georgia"/>
                <a:hlinkClick r:id="rId7"/>
              </a:rPr>
              <a:t>http://</a:t>
            </a:r>
            <a:r>
              <a:rPr lang="cs-CZ" sz="1400" dirty="0" smtClean="0">
                <a:solidFill>
                  <a:prstClr val="black"/>
                </a:solidFill>
                <a:latin typeface="Georgia"/>
                <a:hlinkClick r:id="rId7"/>
              </a:rPr>
              <a:t>www.avoskm.cz/katalog/p-bp-x1-bezne-pecivo.htm</a:t>
            </a:r>
            <a:endParaRPr lang="cs-CZ" sz="1400" dirty="0" smtClean="0">
              <a:solidFill>
                <a:prstClr val="black"/>
              </a:solidFill>
              <a:latin typeface="Georgia"/>
            </a:endParaRPr>
          </a:p>
          <a:p>
            <a:pPr>
              <a:spcBef>
                <a:spcPct val="20000"/>
              </a:spcBef>
              <a:buClr>
                <a:srgbClr val="D16349"/>
              </a:buClr>
              <a:buSzPct val="85000"/>
            </a:pPr>
            <a:r>
              <a:rPr lang="cs-CZ" sz="1400" dirty="0">
                <a:solidFill>
                  <a:prstClr val="black"/>
                </a:solidFill>
                <a:latin typeface="Georgia"/>
              </a:rPr>
              <a:t> </a:t>
            </a:r>
            <a:r>
              <a:rPr lang="cs-CZ" sz="1400" dirty="0" smtClean="0">
                <a:solidFill>
                  <a:prstClr val="black"/>
                </a:solidFill>
                <a:latin typeface="Georgia"/>
              </a:rPr>
              <a:t> </a:t>
            </a:r>
            <a:r>
              <a:rPr lang="cs-CZ" sz="1400" dirty="0" smtClean="0">
                <a:solidFill>
                  <a:prstClr val="black"/>
                </a:solidFill>
                <a:latin typeface="Georgia"/>
                <a:hlinkClick r:id="rId8"/>
              </a:rPr>
              <a:t>http</a:t>
            </a:r>
            <a:r>
              <a:rPr lang="cs-CZ" sz="1400" dirty="0">
                <a:solidFill>
                  <a:prstClr val="black"/>
                </a:solidFill>
                <a:latin typeface="Georgia"/>
                <a:hlinkClick r:id="rId8"/>
              </a:rPr>
              <a:t>://www.mrk.cz/r/atlasy/nastrahy_navnady/navnady/suroviny/strouhanka</a:t>
            </a:r>
            <a:r>
              <a:rPr lang="cs-CZ" sz="1400" dirty="0" smtClean="0">
                <a:solidFill>
                  <a:prstClr val="black"/>
                </a:solidFill>
                <a:latin typeface="Georgia"/>
                <a:hlinkClick r:id="rId8"/>
              </a:rPr>
              <a:t>/</a:t>
            </a:r>
            <a:endParaRPr lang="cs-CZ" sz="1400" dirty="0" smtClean="0">
              <a:solidFill>
                <a:prstClr val="black"/>
              </a:solidFill>
              <a:latin typeface="Georgia"/>
            </a:endParaRPr>
          </a:p>
          <a:p>
            <a:pPr>
              <a:spcBef>
                <a:spcPct val="20000"/>
              </a:spcBef>
              <a:buClr>
                <a:srgbClr val="D16349"/>
              </a:buClr>
              <a:buSzPct val="85000"/>
            </a:pPr>
            <a:r>
              <a:rPr lang="cs-CZ" sz="1400" dirty="0">
                <a:solidFill>
                  <a:prstClr val="black"/>
                </a:solidFill>
                <a:latin typeface="Georgia"/>
              </a:rPr>
              <a:t>  </a:t>
            </a:r>
            <a:r>
              <a:rPr lang="cs-CZ" sz="1400" dirty="0">
                <a:solidFill>
                  <a:prstClr val="black"/>
                </a:solidFill>
                <a:latin typeface="Georgia"/>
                <a:hlinkClick r:id="rId9"/>
              </a:rPr>
              <a:t>http://</a:t>
            </a:r>
            <a:r>
              <a:rPr lang="cs-CZ" sz="1400" dirty="0" smtClean="0">
                <a:solidFill>
                  <a:prstClr val="black"/>
                </a:solidFill>
                <a:latin typeface="Georgia"/>
                <a:hlinkClick r:id="rId9"/>
              </a:rPr>
              <a:t>www.mayak.cz/sortiment.html</a:t>
            </a:r>
            <a:endParaRPr lang="cs-CZ" sz="1400" dirty="0" smtClean="0">
              <a:solidFill>
                <a:prstClr val="black"/>
              </a:solidFill>
              <a:latin typeface="Georgia"/>
            </a:endParaRPr>
          </a:p>
          <a:p>
            <a:pPr>
              <a:spcBef>
                <a:spcPct val="20000"/>
              </a:spcBef>
              <a:buClr>
                <a:srgbClr val="D16349"/>
              </a:buClr>
              <a:buSzPct val="85000"/>
            </a:pPr>
            <a:r>
              <a:rPr lang="cs-CZ" sz="1400" dirty="0" smtClean="0">
                <a:solidFill>
                  <a:prstClr val="black"/>
                </a:solidFill>
                <a:latin typeface="Georgia"/>
              </a:rPr>
              <a:t>  </a:t>
            </a:r>
            <a:r>
              <a:rPr lang="cs-CZ" sz="1400" dirty="0">
                <a:hlinkClick r:id="rId10"/>
              </a:rPr>
              <a:t>http://</a:t>
            </a:r>
            <a:r>
              <a:rPr lang="cs-CZ" sz="1400" dirty="0" smtClean="0">
                <a:hlinkClick r:id="rId10"/>
              </a:rPr>
              <a:t>www.shop.kislomnice.cz/vyrobek-lomnicke_suchary_dietni-id-7</a:t>
            </a:r>
            <a:endParaRPr lang="cs-CZ" sz="1400" dirty="0" smtClean="0"/>
          </a:p>
          <a:p>
            <a:pPr marL="0" indent="0">
              <a:spcBef>
                <a:spcPct val="20000"/>
              </a:spcBef>
              <a:buClr>
                <a:srgbClr val="D16349"/>
              </a:buClr>
              <a:buSzPct val="85000"/>
              <a:buNone/>
            </a:pPr>
            <a:endParaRPr lang="cs-CZ" sz="1400" dirty="0">
              <a:solidFill>
                <a:prstClr val="black"/>
              </a:solidFill>
              <a:latin typeface="Georgia"/>
            </a:endParaRPr>
          </a:p>
        </p:txBody>
      </p:sp>
    </p:spTree>
    <p:extLst>
      <p:ext uri="{BB962C8B-B14F-4D97-AF65-F5344CB8AC3E}">
        <p14:creationId xmlns:p14="http://schemas.microsoft.com/office/powerpoint/2010/main" val="25540466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2771800" y="1988840"/>
            <a:ext cx="6372200" cy="1412728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9600" cap="none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Times New Roman" pitchFamily="18" charset="0"/>
                <a:cs typeface="Times New Roman" pitchFamily="18" charset="0"/>
              </a:rPr>
              <a:t>KONEC</a:t>
            </a:r>
            <a:endParaRPr lang="cs-CZ" cap="none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4572000" y="5949280"/>
            <a:ext cx="4176464" cy="792088"/>
          </a:xfrm>
        </p:spPr>
        <p:txBody>
          <a:bodyPr>
            <a:normAutofit lnSpcReduction="10000"/>
          </a:bodyPr>
          <a:lstStyle/>
          <a:p>
            <a:pPr lvl="0" algn="ctr">
              <a:buClr>
                <a:srgbClr val="FE8637"/>
              </a:buClr>
              <a:buSzPct val="70000"/>
            </a:pPr>
            <a:r>
              <a:rPr lang="cs-CZ" sz="1400" b="1" dirty="0">
                <a:solidFill>
                  <a:prstClr val="white"/>
                </a:solidFill>
                <a:latin typeface="Century Schoolbook"/>
              </a:rPr>
              <a:t>Autorem materiálu a jeho částí , </a:t>
            </a:r>
            <a:endParaRPr lang="cs-CZ" sz="1400" b="1" dirty="0" smtClean="0">
              <a:solidFill>
                <a:prstClr val="white"/>
              </a:solidFill>
              <a:latin typeface="Century Schoolbook"/>
            </a:endParaRPr>
          </a:p>
          <a:p>
            <a:pPr lvl="0" algn="ctr">
              <a:buClr>
                <a:srgbClr val="FE8637"/>
              </a:buClr>
              <a:buSzPct val="70000"/>
            </a:pPr>
            <a:r>
              <a:rPr lang="cs-CZ" sz="1400" b="1" dirty="0" smtClean="0">
                <a:solidFill>
                  <a:prstClr val="white"/>
                </a:solidFill>
                <a:latin typeface="Century Schoolbook"/>
              </a:rPr>
              <a:t>není-li </a:t>
            </a:r>
            <a:r>
              <a:rPr lang="cs-CZ" sz="1400" b="1" dirty="0">
                <a:solidFill>
                  <a:prstClr val="white"/>
                </a:solidFill>
                <a:latin typeface="Century Schoolbook"/>
              </a:rPr>
              <a:t>uvedeno jinak, </a:t>
            </a:r>
            <a:endParaRPr lang="cs-CZ" sz="1400" b="1" dirty="0" smtClean="0">
              <a:solidFill>
                <a:prstClr val="white"/>
              </a:solidFill>
              <a:latin typeface="Century Schoolbook"/>
            </a:endParaRPr>
          </a:p>
          <a:p>
            <a:pPr lvl="0" algn="ctr">
              <a:buClr>
                <a:srgbClr val="FE8637"/>
              </a:buClr>
              <a:buSzPct val="70000"/>
            </a:pPr>
            <a:r>
              <a:rPr lang="cs-CZ" sz="1400" b="1" dirty="0" smtClean="0">
                <a:solidFill>
                  <a:prstClr val="white"/>
                </a:solidFill>
                <a:latin typeface="Century Schoolbook"/>
              </a:rPr>
              <a:t>je </a:t>
            </a:r>
            <a:r>
              <a:rPr lang="cs-CZ" sz="1400" b="1" dirty="0">
                <a:solidFill>
                  <a:prstClr val="white"/>
                </a:solidFill>
                <a:latin typeface="Century Schoolbook"/>
              </a:rPr>
              <a:t>Jaroslava </a:t>
            </a:r>
            <a:r>
              <a:rPr lang="cs-CZ" sz="1400" b="1" dirty="0" err="1">
                <a:solidFill>
                  <a:prstClr val="white"/>
                </a:solidFill>
                <a:latin typeface="Century Schoolbook"/>
              </a:rPr>
              <a:t>Kapalínová</a:t>
            </a:r>
            <a:endParaRPr lang="cs-CZ" sz="1400" b="1" dirty="0">
              <a:solidFill>
                <a:prstClr val="white"/>
              </a:solidFill>
              <a:latin typeface="Century Schoolbook"/>
            </a:endParaRPr>
          </a:p>
          <a:p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246"/>
            <a:ext cx="4572000" cy="6857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944947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135</TotalTime>
  <Words>254</Words>
  <Application>Microsoft Office PowerPoint</Application>
  <PresentationFormat>Předvádění na obrazovce (4:3)</PresentationFormat>
  <Paragraphs>88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Bohatý</vt:lpstr>
      <vt:lpstr>Střední průmyslová škola a Střední odborná škola gastronomie a služeb, Most, příspěvková organizace</vt:lpstr>
      <vt:lpstr>Prezentace aplikace PowerPoint</vt:lpstr>
      <vt:lpstr>ROZDĚLENÍ : </vt:lpstr>
      <vt:lpstr>PEČIVO  BĚŽNÉ</vt:lpstr>
      <vt:lpstr>PEČIVO  BĚŽNÉ</vt:lpstr>
      <vt:lpstr>1. TUKOVÉ</vt:lpstr>
      <vt:lpstr>Tukové pečivo s přísadou</vt:lpstr>
      <vt:lpstr>2.DALAMÁNEK, CHLEBÁNEK </vt:lpstr>
      <vt:lpstr>3. KORNSPITZ </vt:lpstr>
      <vt:lpstr>4. DIETNÍ SUCHARY </vt:lpstr>
      <vt:lpstr>5. KOSTKY DO KNEDLÍKŮ </vt:lpstr>
      <vt:lpstr>6. STROUHANKA </vt:lpstr>
      <vt:lpstr>VADY: </vt:lpstr>
      <vt:lpstr>ZDROJE</vt:lpstr>
      <vt:lpstr>KONEC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průmyslová škola a Střední odborná škola gastronomie a služeb, Most, příspěvková organizace</dc:title>
  <dc:creator>Pepe</dc:creator>
  <cp:lastModifiedBy>Pepe</cp:lastModifiedBy>
  <cp:revision>6</cp:revision>
  <dcterms:created xsi:type="dcterms:W3CDTF">2013-04-14T08:09:50Z</dcterms:created>
  <dcterms:modified xsi:type="dcterms:W3CDTF">2013-04-17T19:20:24Z</dcterms:modified>
</cp:coreProperties>
</file>