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75" r:id="rId13"/>
    <p:sldId id="276" r:id="rId14"/>
    <p:sldId id="267" r:id="rId15"/>
    <p:sldId id="277" r:id="rId16"/>
    <p:sldId id="263" r:id="rId17"/>
    <p:sldId id="268" r:id="rId18"/>
    <p:sldId id="269" r:id="rId19"/>
    <p:sldId id="270" r:id="rId20"/>
    <p:sldId id="271" r:id="rId21"/>
    <p:sldId id="274" r:id="rId22"/>
    <p:sldId id="272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D0A0AB6-E17C-47B7-8DF3-0EDC4746BFF4}" type="datetimeFigureOut">
              <a:rPr lang="cs-CZ" smtClean="0"/>
              <a:pPr/>
              <a:t>17.4.2013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BCBAA7C-0DD0-4C11-8758-75B0FF94DC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itana.cz/imagePreview.php?maxwidth=180&amp;maxheight=216&amp;filename=_dataPublic/products/c03b1382230fc50483b9313cfa86a58b/skoricovy-cukr.png" TargetMode="External"/><Relationship Id="rId3" Type="http://schemas.openxmlformats.org/officeDocument/2006/relationships/hyperlink" Target="http://www.skalaprojekt.cz/images/Cukr_krystal.jpg" TargetMode="External"/><Relationship Id="rId7" Type="http://schemas.openxmlformats.org/officeDocument/2006/relationships/hyperlink" Target="http://www.nakupdomu.cz/editor/image/eshop_products/image_m_10283.jpg" TargetMode="External"/><Relationship Id="rId12" Type="http://schemas.openxmlformats.org/officeDocument/2006/relationships/hyperlink" Target="http://nd01.jxs.cz/373/519/65c24569fc_89917979_o2.jpg" TargetMode="External"/><Relationship Id="rId2" Type="http://schemas.openxmlformats.org/officeDocument/2006/relationships/hyperlink" Target="http://www.omegasport.cz/obr-tema_mesice.asp?idtema_mesice=4&amp;soubor=bily-cuk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vitana.cz/_dataPublic/products/013a7521b43e6938776ddea93bd19f85/vanilkovy-cukr.png" TargetMode="External"/><Relationship Id="rId11" Type="http://schemas.openxmlformats.org/officeDocument/2006/relationships/hyperlink" Target="http://nd01.jxs.cz/437/138/7538e6bad2_44393074_o2.jpg" TargetMode="External"/><Relationship Id="rId5" Type="http://schemas.openxmlformats.org/officeDocument/2006/relationships/hyperlink" Target="http://media0.jex.cz/images/media0:4cc9c1b6cba36.jpg/Cukr%20mou%C4%8Dka.jpg" TargetMode="External"/><Relationship Id="rId10" Type="http://schemas.openxmlformats.org/officeDocument/2006/relationships/hyperlink" Target="http://www.fairtradecentrum.cz/fotocache/mid/ftc0028.jpg" TargetMode="External"/><Relationship Id="rId4" Type="http://schemas.openxmlformats.org/officeDocument/2006/relationships/hyperlink" Target="http://www.skalaprojekt.cz/images/Cukr_kostkovy.jpg" TargetMode="External"/><Relationship Id="rId9" Type="http://schemas.openxmlformats.org/officeDocument/2006/relationships/hyperlink" Target="http://4.bp.blogspot.com/-qB-DXpCjxYc/UHCHI3iRJKI/AAAAAAAABas/VHzkkTBOLE0/s320/hnedy-cukr-mtbs.jpg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228600"/>
            <a:ext cx="7000456" cy="916286"/>
          </a:xfrm>
        </p:spPr>
        <p:txBody>
          <a:bodyPr>
            <a:normAutofit/>
          </a:bodyPr>
          <a:lstStyle/>
          <a:p>
            <a:pPr algn="l"/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93345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881769"/>
            <a:ext cx="3822700" cy="93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195" y="2060848"/>
            <a:ext cx="7653385" cy="3820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56157"/>
            <a:ext cx="7248525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44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9600" dirty="0">
                <a:solidFill>
                  <a:srgbClr val="D16349"/>
                </a:solidFill>
                <a:latin typeface="Arial Black" pitchFamily="34" charset="0"/>
              </a:rPr>
              <a:t>CUKR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71378"/>
            <a:ext cx="2971006" cy="2971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0608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SUROVINY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2420888"/>
            <a:ext cx="8503920" cy="3678160"/>
          </a:xfrm>
        </p:spPr>
        <p:txBody>
          <a:bodyPr/>
          <a:lstStyle/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40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Řepa cukrovka    </a:t>
            </a:r>
            <a:r>
              <a:rPr lang="cs-CZ" sz="4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/cukrová řepa/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None/>
            </a:pP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40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Cukrová třtina   </a:t>
            </a:r>
            <a:r>
              <a:rPr lang="cs-CZ" sz="4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/třtinový 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cukr/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253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23528" y="1412776"/>
            <a:ext cx="7264896" cy="4752528"/>
          </a:xfrm>
        </p:spPr>
        <p:txBody>
          <a:bodyPr>
            <a:normAutofit/>
          </a:bodyPr>
          <a:lstStyle/>
          <a:p>
            <a:pPr lvl="0" algn="l">
              <a:buClr>
                <a:srgbClr val="D16349"/>
              </a:buClr>
              <a:defRPr/>
            </a:pPr>
            <a:r>
              <a:rPr lang="cs-CZ" sz="6600" dirty="0">
                <a:solidFill>
                  <a:srgbClr val="646B86"/>
                </a:solidFill>
                <a:latin typeface="Arial Black" pitchFamily="34" charset="0"/>
              </a:rPr>
              <a:t>Cukr </a:t>
            </a:r>
          </a:p>
          <a:p>
            <a:pPr lvl="0" algn="l">
              <a:buClr>
                <a:srgbClr val="D16349"/>
              </a:buClr>
              <a:defRPr/>
            </a:pPr>
            <a:r>
              <a:rPr lang="cs-CZ" sz="6600" dirty="0">
                <a:solidFill>
                  <a:srgbClr val="646B86"/>
                </a:solidFill>
                <a:latin typeface="Arial Black" pitchFamily="34" charset="0"/>
              </a:rPr>
              <a:t>z cukrové řepy</a:t>
            </a: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20688"/>
            <a:ext cx="2409056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2102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>
                <a:solidFill>
                  <a:srgbClr val="8CADAE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Význam ve výživě</a:t>
            </a:r>
            <a:r>
              <a:rPr lang="cs-CZ" sz="5400" dirty="0">
                <a:solidFill>
                  <a:srgbClr val="8CADAE">
                    <a:shade val="75000"/>
                  </a:srgbClr>
                </a:solidFill>
              </a:rPr>
              <a:t>: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2204864"/>
            <a:ext cx="8503920" cy="3894184"/>
          </a:xfrm>
        </p:spPr>
        <p:txBody>
          <a:bodyPr/>
          <a:lstStyle/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má vysokou energetickou hodnotu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neobsahuje žádné minerální látky ani vitamíny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přebytek se přeměňuje v těle na tuky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8326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ZÁKLADNÍ SUROVINA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Autofit/>
          </a:bodyPr>
          <a:lstStyle/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Řepa  cukrovka</a:t>
            </a:r>
            <a:endParaRPr lang="cs-CZ" sz="5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53141"/>
            <a:ext cx="3217568" cy="292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53303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487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VÝROBA 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>
            <a:normAutofit/>
          </a:bodyPr>
          <a:lstStyle/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Příprava řepy –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omytí, rozřezání řepy na řízky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Varný proces –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výluh, vzniká difuzní šťáva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/obsahuje 15% cukru, necukry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je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černá, musí se čistit/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3"/>
            </a:pP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Čištění difuzní šťávy –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za pomoci vápenného mléka – 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vzniká </a:t>
            </a: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lehká šťáva,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barva je světle žlutá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4"/>
            </a:pP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Zahuštění lehké šťávy –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odparkách se odpařuje voda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vzniká </a:t>
            </a: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těžká šťáva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má 65% cukru, barva tmavě žlutá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5"/>
            </a:pP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Krystalizace –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těžká šťáva se zahřívá, přitom se tvoří drobné krystalky – vzniká </a:t>
            </a: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cukrovina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5"/>
            </a:pP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Odstřeďování –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zde se oddělí poslední sirup a získá se </a:t>
            </a:r>
            <a:r>
              <a:rPr lang="cs-CZ" sz="24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surový cukr a melasa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9368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POKRAČOVÁNÍ VÝROBY :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7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Cukr –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žlutavě hnědý s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atypickou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vůní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a) surovina pro určité pečivo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b) </a:t>
            </a: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melasa -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zkvašování melasy/droždí/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8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Čištění –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vodou a parou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8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Čistý cukr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8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Sušení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8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Skladování v silech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 startAt="8"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Další 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zpracování:</a:t>
            </a:r>
            <a:endParaRPr lang="cs-CZ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0836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dirty="0">
                <a:solidFill>
                  <a:srgbClr val="7B9899"/>
                </a:solidFill>
              </a:rPr>
              <a:t>ZPRACOVÁNÍ  CUKRU: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854280"/>
          </a:xfrm>
        </p:spPr>
        <p:txBody>
          <a:bodyPr>
            <a:normAutofit/>
          </a:bodyPr>
          <a:lstStyle/>
          <a:p>
            <a:pPr lvl="0">
              <a:buClr>
                <a:srgbClr val="D16349"/>
              </a:buClr>
              <a:buNone/>
              <a:defRPr/>
            </a:pPr>
            <a:r>
              <a:rPr lang="cs-CZ" sz="36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Rafinace </a:t>
            </a:r>
            <a:r>
              <a:rPr lang="cs-CZ" sz="36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  / úprava pro prodej/</a:t>
            </a:r>
          </a:p>
          <a:p>
            <a:pPr lvl="0">
              <a:buClr>
                <a:srgbClr val="D16349"/>
              </a:buClr>
              <a:buNone/>
              <a:defRPr/>
            </a:pPr>
            <a:endParaRPr lang="cs-CZ" sz="36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Clr>
                <a:srgbClr val="D16349"/>
              </a:buClr>
              <a:buFont typeface="+mj-lt"/>
              <a:buAutoNum type="arabicPeriod"/>
              <a:defRPr/>
            </a:pPr>
            <a:r>
              <a:rPr lang="cs-CZ" sz="32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Krystalizace</a:t>
            </a:r>
            <a:r>
              <a:rPr lang="cs-CZ" sz="32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krystal hrubý, </a:t>
            </a:r>
            <a:r>
              <a:rPr lang="cs-CZ" sz="32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polojemný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jemný</a:t>
            </a:r>
          </a:p>
          <a:p>
            <a:pPr marL="514350" lvl="0" indent="-514350">
              <a:buClr>
                <a:srgbClr val="D16349"/>
              </a:buClr>
              <a:buFont typeface="+mj-lt"/>
              <a:buAutoNum type="arabicPeriod"/>
              <a:defRPr/>
            </a:pPr>
            <a:r>
              <a:rPr lang="cs-CZ" sz="32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Lisování</a:t>
            </a:r>
            <a:r>
              <a:rPr lang="cs-CZ" sz="32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kostky /velké, malé - 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mokka/,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bridž 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/tvary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karet/</a:t>
            </a:r>
          </a:p>
          <a:p>
            <a:pPr marL="514350" lvl="0" indent="-514350">
              <a:buClr>
                <a:srgbClr val="D16349"/>
              </a:buClr>
              <a:buFont typeface="+mj-lt"/>
              <a:buAutoNum type="arabicPeriod"/>
              <a:defRPr/>
            </a:pPr>
            <a:r>
              <a:rPr lang="cs-CZ" sz="32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Lití</a:t>
            </a:r>
            <a:r>
              <a:rPr lang="cs-CZ" sz="32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homole</a:t>
            </a:r>
          </a:p>
          <a:p>
            <a:pPr marL="514350" lvl="0" indent="-514350">
              <a:buClr>
                <a:srgbClr val="D16349"/>
              </a:buClr>
              <a:buFont typeface="+mj-lt"/>
              <a:buAutoNum type="arabicPeriod"/>
              <a:defRPr/>
            </a:pPr>
            <a:r>
              <a:rPr lang="cs-CZ" sz="32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Mletí</a:t>
            </a:r>
            <a:r>
              <a:rPr lang="cs-CZ" sz="32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krupice, písek</a:t>
            </a:r>
            <a:r>
              <a:rPr lang="cs-CZ" sz="32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moučkový cukr</a:t>
            </a:r>
            <a:endParaRPr lang="cs-CZ" sz="32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Clr>
                <a:srgbClr val="D16349"/>
              </a:buClr>
              <a:buFont typeface="+mj-lt"/>
              <a:buAutoNum type="arabicPeriod"/>
              <a:defRPr/>
            </a:pPr>
            <a:endParaRPr lang="cs-CZ" b="1" i="1" u="sng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493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31640" y="1268760"/>
            <a:ext cx="6440760" cy="5040560"/>
          </a:xfrm>
        </p:spPr>
        <p:txBody>
          <a:bodyPr>
            <a:normAutofit/>
          </a:bodyPr>
          <a:lstStyle/>
          <a:p>
            <a:pPr lvl="0">
              <a:buClr>
                <a:srgbClr val="D16349"/>
              </a:buClr>
              <a:defRPr/>
            </a:pPr>
            <a:r>
              <a:rPr lang="cs-CZ" sz="6600" dirty="0" smtClean="0">
                <a:solidFill>
                  <a:srgbClr val="646B86"/>
                </a:solidFill>
              </a:rPr>
              <a:t> Druhy</a:t>
            </a:r>
            <a:endParaRPr lang="cs-CZ" sz="6600" dirty="0">
              <a:solidFill>
                <a:srgbClr val="646B86"/>
              </a:solidFill>
            </a:endParaRPr>
          </a:p>
          <a:p>
            <a:pPr lvl="0">
              <a:buClr>
                <a:srgbClr val="D16349"/>
              </a:buClr>
              <a:defRPr/>
            </a:pPr>
            <a:r>
              <a:rPr lang="cs-CZ" sz="6600" dirty="0">
                <a:solidFill>
                  <a:srgbClr val="646B86"/>
                </a:solidFill>
              </a:rPr>
              <a:t> cukru </a:t>
            </a:r>
            <a:endParaRPr lang="cs-CZ" sz="6600" dirty="0" smtClean="0">
              <a:solidFill>
                <a:srgbClr val="646B86"/>
              </a:solidFill>
            </a:endParaRPr>
          </a:p>
          <a:p>
            <a:pPr lvl="0">
              <a:buClr>
                <a:srgbClr val="D16349"/>
              </a:buClr>
              <a:defRPr/>
            </a:pPr>
            <a:r>
              <a:rPr lang="cs-CZ" sz="6600" dirty="0" smtClean="0">
                <a:solidFill>
                  <a:srgbClr val="646B86"/>
                </a:solidFill>
              </a:rPr>
              <a:t> v </a:t>
            </a:r>
          </a:p>
          <a:p>
            <a:pPr lvl="0">
              <a:buClr>
                <a:srgbClr val="D16349"/>
              </a:buClr>
              <a:defRPr/>
            </a:pPr>
            <a:r>
              <a:rPr lang="cs-CZ" sz="6600" dirty="0">
                <a:solidFill>
                  <a:srgbClr val="646B86"/>
                </a:solidFill>
              </a:rPr>
              <a:t> </a:t>
            </a:r>
            <a:r>
              <a:rPr lang="cs-CZ" sz="6600" dirty="0" smtClean="0">
                <a:solidFill>
                  <a:srgbClr val="646B86"/>
                </a:solidFill>
              </a:rPr>
              <a:t>prodeji</a:t>
            </a:r>
            <a:endParaRPr lang="cs-CZ" sz="6600" dirty="0">
              <a:solidFill>
                <a:srgbClr val="646B86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659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Autofit/>
          </a:bodyPr>
          <a:lstStyle/>
          <a:p>
            <a:r>
              <a:rPr lang="cs-CZ" sz="6000" dirty="0" smtClean="0"/>
              <a:t>TRŽNÍ </a:t>
            </a:r>
            <a:r>
              <a:rPr lang="cs-CZ" sz="6000" dirty="0" smtClean="0"/>
              <a:t>DRUHY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Cukr </a:t>
            </a:r>
            <a:r>
              <a:rPr lang="cs-CZ" sz="5400" dirty="0" smtClean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krystal</a:t>
            </a:r>
          </a:p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Cukr  </a:t>
            </a:r>
            <a:r>
              <a:rPr lang="cs-CZ" sz="5400" dirty="0" smtClean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krupice</a:t>
            </a:r>
          </a:p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Cukr  </a:t>
            </a:r>
            <a:r>
              <a:rPr lang="cs-CZ" sz="5400" dirty="0" smtClean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moučka</a:t>
            </a:r>
          </a:p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Cukr  </a:t>
            </a:r>
            <a:r>
              <a:rPr lang="cs-CZ" sz="5400" dirty="0" smtClean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kostky</a:t>
            </a:r>
          </a:p>
          <a:p>
            <a:endParaRPr lang="cs-CZ" sz="5400" dirty="0" smtClean="0">
              <a:solidFill>
                <a:srgbClr val="7B9899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sz="5400" dirty="0" smtClean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Homole</a:t>
            </a:r>
          </a:p>
          <a:p>
            <a:r>
              <a:rPr lang="cs-CZ" sz="5200" dirty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Hygienicky </a:t>
            </a:r>
            <a:r>
              <a:rPr lang="cs-CZ" sz="5200" dirty="0" smtClean="0">
                <a:solidFill>
                  <a:srgbClr val="7B98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balený cukr</a:t>
            </a:r>
          </a:p>
          <a:p>
            <a:pPr lvl="0">
              <a:buClr>
                <a:srgbClr val="D16349"/>
              </a:buClr>
            </a:pPr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Cukr bridž</a:t>
            </a:r>
          </a:p>
          <a:p>
            <a:endParaRPr lang="cs-CZ" sz="5200" dirty="0" smtClean="0">
              <a:solidFill>
                <a:srgbClr val="7B9899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cs-CZ" sz="5200" dirty="0"/>
          </a:p>
        </p:txBody>
      </p:sp>
    </p:spTree>
    <p:extLst>
      <p:ext uri="{BB962C8B-B14F-4D97-AF65-F5344CB8AC3E}">
        <p14:creationId xmlns:p14="http://schemas.microsoft.com/office/powerpoint/2010/main" xmlns="" val="92578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 – KRYSTAL, KRUPICE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2857500" cy="379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32856"/>
            <a:ext cx="2857500" cy="379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0150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 – KOSTKOVÝ, MOUČKA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56842"/>
            <a:ext cx="4176464" cy="417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56842"/>
            <a:ext cx="3855740" cy="417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943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Cukrovarnické  výrobky 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/>
            </a:pP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Přírodní cukr konzumní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/>
            </a:pP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Siroby – Zlatý sirob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/>
            </a:pP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Polotovary – vanilkový cukr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-  skořicový cukr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-  želírovací cukr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-  kandysový cukr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-  barevný cukr /krystalový/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88576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Cukrovarnické  výrobky </a:t>
            </a:r>
            <a:endParaRPr lang="cs-CZ" sz="5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2776"/>
            <a:ext cx="4044288" cy="46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186436" cy="46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0903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71600" y="620688"/>
            <a:ext cx="6400800" cy="5616624"/>
          </a:xfrm>
        </p:spPr>
        <p:txBody>
          <a:bodyPr>
            <a:normAutofit/>
          </a:bodyPr>
          <a:lstStyle/>
          <a:p>
            <a:pPr lvl="0" algn="l">
              <a:buClr>
                <a:srgbClr val="D16349"/>
              </a:buClr>
              <a:defRPr/>
            </a:pPr>
            <a:r>
              <a:rPr lang="cs-CZ" sz="8000" dirty="0">
                <a:solidFill>
                  <a:srgbClr val="646B86"/>
                </a:solidFill>
              </a:rPr>
              <a:t>Cukr  </a:t>
            </a:r>
            <a:endParaRPr lang="cs-CZ" sz="8000" dirty="0" smtClean="0">
              <a:solidFill>
                <a:srgbClr val="646B86"/>
              </a:solidFill>
            </a:endParaRPr>
          </a:p>
          <a:p>
            <a:pPr lvl="0" algn="l">
              <a:buClr>
                <a:srgbClr val="D16349"/>
              </a:buClr>
              <a:defRPr/>
            </a:pPr>
            <a:r>
              <a:rPr lang="cs-CZ" sz="8000" dirty="0" smtClean="0">
                <a:solidFill>
                  <a:srgbClr val="646B86"/>
                </a:solidFill>
              </a:rPr>
              <a:t>z  </a:t>
            </a:r>
            <a:r>
              <a:rPr lang="cs-CZ" sz="8000" dirty="0">
                <a:solidFill>
                  <a:srgbClr val="646B86"/>
                </a:solidFill>
              </a:rPr>
              <a:t>cukrové  třtiny</a:t>
            </a:r>
          </a:p>
          <a:p>
            <a:endParaRPr lang="cs-CZ" sz="8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80728"/>
            <a:ext cx="30480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9982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Třtinový  cukr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" pitchFamily="2" charset="2"/>
              <a:buChar char="Ø"/>
            </a:pPr>
            <a:r>
              <a:rPr lang="cs-CZ" dirty="0">
                <a:solidFill>
                  <a:prstClr val="black"/>
                </a:solidFill>
              </a:rPr>
              <a:t> je přírodní sladidlo, při jehož výrobě nevznikají žádné chemikálie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" pitchFamily="2" charset="2"/>
              <a:buChar char="Ø"/>
            </a:pPr>
            <a:r>
              <a:rPr lang="cs-CZ" dirty="0">
                <a:solidFill>
                  <a:prstClr val="black"/>
                </a:solidFill>
              </a:rPr>
              <a:t>je hrubozrnný, jantarově zlaté barvy, s jemnou máslovou chutí a příjemnou vůní po jablku, karamelu nebo medu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" pitchFamily="2" charset="2"/>
              <a:buChar char="Ø"/>
            </a:pPr>
            <a:r>
              <a:rPr lang="cs-CZ" dirty="0">
                <a:solidFill>
                  <a:prstClr val="black"/>
                </a:solidFill>
              </a:rPr>
              <a:t>hodí se všude tam, kde obvykle používáme bílý cukr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prstClr val="black"/>
                </a:solidFill>
              </a:rPr>
              <a:t>dnes </a:t>
            </a:r>
            <a:r>
              <a:rPr lang="cs-CZ" dirty="0">
                <a:solidFill>
                  <a:prstClr val="black"/>
                </a:solidFill>
              </a:rPr>
              <a:t>ho můžeme koupit v mnoha obchodech se zdravou výživou i v běžných supermarketech v odděleních s </a:t>
            </a:r>
            <a:r>
              <a:rPr lang="cs-CZ" dirty="0" smtClean="0">
                <a:solidFill>
                  <a:prstClr val="black"/>
                </a:solidFill>
              </a:rPr>
              <a:t>bioprodukty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157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24136"/>
          </a:xfrm>
        </p:spPr>
        <p:txBody>
          <a:bodyPr>
            <a:noAutofit/>
          </a:bodyPr>
          <a:lstStyle/>
          <a:p>
            <a:r>
              <a:rPr lang="cs-CZ" sz="6000" dirty="0" smtClean="0"/>
              <a:t>Tržní druhy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916832"/>
            <a:ext cx="8503920" cy="4182216"/>
          </a:xfrm>
        </p:spPr>
        <p:txBody>
          <a:bodyPr/>
          <a:lstStyle/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b="1" i="1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Casonáda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cukr krupice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None/>
            </a:pP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b="1" i="1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Betana</a:t>
            </a:r>
            <a:r>
              <a:rPr lang="cs-CZ" sz="32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 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cukr moučka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endParaRPr lang="cs-CZ" sz="3200" b="1" i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b="1" i="1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Bridge</a:t>
            </a:r>
            <a:r>
              <a:rPr lang="cs-CZ" sz="32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 </a:t>
            </a:r>
            <a:r>
              <a:rPr lang="cs-CZ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bridž  /tvary karet, kostky/</a:t>
            </a:r>
            <a:endParaRPr lang="cs-CZ" sz="3200" b="1" i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84784"/>
            <a:ext cx="244827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651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Skladování  cukrů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844824"/>
            <a:ext cx="8964488" cy="4254224"/>
          </a:xfrm>
        </p:spPr>
        <p:txBody>
          <a:bodyPr/>
          <a:lstStyle/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čistých, suchých dobře větratelných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místnostech.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28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Chráníme před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:- změnami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teploty,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- nadměrnou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vlhkostí,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- slunečním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zářením,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- živočišnými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škůdci,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- vlivem mrazu se rozpadá kostkový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cukr.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5122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dirty="0">
                <a:solidFill>
                  <a:srgbClr val="7B9899"/>
                </a:solidFill>
                <a:latin typeface="Times New Roman" pitchFamily="18" charset="0"/>
                <a:cs typeface="Times New Roman" pitchFamily="18" charset="0"/>
              </a:rPr>
              <a:t>Vady cukrů 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>
            <a:normAutofit/>
          </a:bodyPr>
          <a:lstStyle/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dirty="0" smtClean="0">
                <a:solidFill>
                  <a:prstClr val="black"/>
                </a:solidFill>
              </a:rPr>
              <a:t>cizí pachy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dirty="0" smtClean="0">
                <a:solidFill>
                  <a:prstClr val="black"/>
                </a:solidFill>
              </a:rPr>
              <a:t>cizí příměsi /nečistoty/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dirty="0" smtClean="0">
                <a:solidFill>
                  <a:prstClr val="black"/>
                </a:solidFill>
              </a:rPr>
              <a:t>prošlá záruční lhůta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dirty="0" smtClean="0">
                <a:solidFill>
                  <a:prstClr val="black"/>
                </a:solidFill>
              </a:rPr>
              <a:t>roztrhaný obal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dirty="0" smtClean="0">
                <a:solidFill>
                  <a:prstClr val="black"/>
                </a:solidFill>
              </a:rPr>
              <a:t>záměna druhu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dirty="0" smtClean="0">
                <a:solidFill>
                  <a:prstClr val="black"/>
                </a:solidFill>
              </a:rPr>
              <a:t>rozpadlé tvary /kostky, bridž/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dirty="0" smtClean="0">
                <a:solidFill>
                  <a:prstClr val="black"/>
                </a:solidFill>
              </a:rPr>
              <a:t>napadení živočišnými škůdci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98279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2276872"/>
            <a:ext cx="8503920" cy="3168352"/>
          </a:xfrm>
        </p:spPr>
        <p:txBody>
          <a:bodyPr>
            <a:normAutofit fontScale="92500" lnSpcReduction="20000"/>
          </a:bodyPr>
          <a:lstStyle/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  <a:buNone/>
            </a:pPr>
            <a:r>
              <a:rPr lang="cs-CZ" sz="1200" dirty="0">
                <a:solidFill>
                  <a:prstClr val="black"/>
                </a:solidFill>
              </a:rPr>
              <a:t>Josef </a:t>
            </a:r>
            <a:r>
              <a:rPr lang="cs-CZ" sz="1200" dirty="0" err="1">
                <a:solidFill>
                  <a:prstClr val="black"/>
                </a:solidFill>
              </a:rPr>
              <a:t>Kavina</a:t>
            </a:r>
            <a:r>
              <a:rPr lang="cs-CZ" sz="1200" dirty="0">
                <a:solidFill>
                  <a:prstClr val="black"/>
                </a:solidFill>
              </a:rPr>
              <a:t>, </a:t>
            </a:r>
            <a:r>
              <a:rPr lang="cs-CZ" sz="1200" i="1" dirty="0">
                <a:solidFill>
                  <a:prstClr val="black"/>
                </a:solidFill>
              </a:rPr>
              <a:t>ZBOŽÍZNALSTVÍ potravinářského zboží pro 1. ročník středních odborných učilišť  a   integrovaných středních škol učebního oboru prodavač – prodavačka, zaměření pro potravinářské zboží a pro smíšené zboží, </a:t>
            </a:r>
            <a:r>
              <a:rPr lang="cs-CZ" sz="1200" dirty="0">
                <a:solidFill>
                  <a:prstClr val="black"/>
                </a:solidFill>
              </a:rPr>
              <a:t>Praha: nakladatelství IQ, 1996,</a:t>
            </a:r>
          </a:p>
          <a:p>
            <a:pPr marL="0" indent="0">
              <a:buNone/>
            </a:pPr>
            <a:r>
              <a:rPr lang="cs-CZ" sz="1200" dirty="0" smtClean="0">
                <a:hlinkClick r:id="rId2"/>
              </a:rPr>
              <a:t>http</a:t>
            </a:r>
            <a:r>
              <a:rPr lang="cs-CZ" sz="1200" dirty="0">
                <a:hlinkClick r:id="rId2"/>
              </a:rPr>
              <a:t>://</a:t>
            </a:r>
            <a:r>
              <a:rPr lang="cs-CZ" sz="1200" dirty="0" smtClean="0">
                <a:hlinkClick r:id="rId2"/>
              </a:rPr>
              <a:t>www.omegasport.cz/obr-tema_mesice.asp?idtema_mesice=4&amp;soubor=bily-cukr.jpg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3"/>
              </a:rPr>
              <a:t>http</a:t>
            </a:r>
            <a:r>
              <a:rPr lang="cs-CZ" sz="1200" dirty="0">
                <a:hlinkClick r:id="rId3"/>
              </a:rPr>
              <a:t>://</a:t>
            </a:r>
            <a:r>
              <a:rPr lang="cs-CZ" sz="1200" dirty="0" smtClean="0">
                <a:hlinkClick r:id="rId3"/>
              </a:rPr>
              <a:t>www.skalaprojekt.cz/images/Cukr_krystal.jpg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4"/>
              </a:rPr>
              <a:t>http</a:t>
            </a:r>
            <a:r>
              <a:rPr lang="cs-CZ" sz="1200" dirty="0">
                <a:hlinkClick r:id="rId4"/>
              </a:rPr>
              <a:t>://</a:t>
            </a:r>
            <a:r>
              <a:rPr lang="cs-CZ" sz="1200" dirty="0" smtClean="0">
                <a:hlinkClick r:id="rId4"/>
              </a:rPr>
              <a:t>www.skalaprojekt.cz/images/Cukr_kostkovy.jpg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5"/>
              </a:rPr>
              <a:t>http</a:t>
            </a:r>
            <a:r>
              <a:rPr lang="cs-CZ" sz="1200" dirty="0">
                <a:hlinkClick r:id="rId5"/>
              </a:rPr>
              <a:t>://</a:t>
            </a:r>
            <a:r>
              <a:rPr lang="cs-CZ" sz="1200" dirty="0" smtClean="0">
                <a:hlinkClick r:id="rId5"/>
              </a:rPr>
              <a:t>media0.jex.cz/images/media0:4cc9c1b6cba36.jpg/Cukr%20mou%C4%8Dka.jpg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6"/>
              </a:rPr>
              <a:t>http://www.vitana.cz/_dataPublic/products/013a7521b43e6938776ddea93bd19f85/vanilkovy-cukr.png</a:t>
            </a:r>
            <a:r>
              <a:rPr lang="cs-CZ" sz="1200" dirty="0" smtClean="0"/>
              <a:t>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www.nakupdomu.cz/editor/image/eshop_products/image_m_10283.jpg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8"/>
              </a:rPr>
              <a:t>http://www.vitana.cz/imagePreview.php?maxwidth=180&amp;maxheight=216&amp;filename=_</a:t>
            </a:r>
            <a:r>
              <a:rPr lang="cs-CZ" sz="1200" dirty="0" smtClean="0">
                <a:hlinkClick r:id="rId8"/>
              </a:rPr>
              <a:t>dataPublic%2Fproducts%2Fc03b1382230fc50483b9313cfa86a58b%2Fskoricovy-cukr.png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9"/>
              </a:rPr>
              <a:t>http://4.bp.blogspot.com/-</a:t>
            </a:r>
            <a:r>
              <a:rPr lang="cs-CZ" sz="1200" dirty="0" smtClean="0">
                <a:hlinkClick r:id="rId9"/>
              </a:rPr>
              <a:t>qB-DXpCjxYc/UHCHI3iRJKI/AAAAAAAABas/VHzkkTBOLE0/s320/hnedy-cukr-mtbs.jpg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www.fairtradecentrum.cz/fotocache/mid/ftc0028.jpg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nd01.jxs.cz/437/138/7538e6bad2_44393074_o2.jpg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nd01.jxs.cz/373/519/65c24569fc_89917979_o2.jpg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    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60290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187624" y="6093296"/>
            <a:ext cx="7416824" cy="504056"/>
          </a:xfrm>
        </p:spPr>
        <p:txBody>
          <a:bodyPr>
            <a:normAutofit/>
          </a:bodyPr>
          <a:lstStyle/>
          <a:p>
            <a:pPr lvl="0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1200" cap="none" spc="0" dirty="0" smtClean="0">
                <a:solidFill>
                  <a:prstClr val="white"/>
                </a:solidFill>
                <a:latin typeface="Century Schoolbook"/>
              </a:rPr>
              <a:t>        Autorem </a:t>
            </a:r>
            <a:r>
              <a:rPr lang="cs-CZ" sz="1200" cap="none" spc="0" dirty="0">
                <a:solidFill>
                  <a:prstClr val="white"/>
                </a:solidFill>
                <a:latin typeface="Century Schoolbook"/>
              </a:rPr>
              <a:t>materiálu a jeho částí , není-li uvedeno jinak, je Jaroslava </a:t>
            </a:r>
            <a:r>
              <a:rPr lang="cs-CZ" sz="1200" cap="none" spc="0" dirty="0" err="1">
                <a:solidFill>
                  <a:prstClr val="white"/>
                </a:solidFill>
                <a:latin typeface="Century Schoolbook"/>
              </a:rPr>
              <a:t>Kapalínová</a:t>
            </a:r>
            <a:endParaRPr lang="cs-CZ" sz="1200" cap="none" spc="0" dirty="0">
              <a:solidFill>
                <a:prstClr val="white"/>
              </a:solidFill>
              <a:latin typeface="Century Schoolbook"/>
            </a:endParaRP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2615952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cs-CZ" sz="9600" b="1" cap="all" spc="250" dirty="0">
                <a:solidFill>
                  <a:srgbClr val="646B86"/>
                </a:solidFill>
                <a:latin typeface="Arial Black" pitchFamily="34" charset="0"/>
                <a:ea typeface="+mn-ea"/>
                <a:cs typeface="+mn-cs"/>
              </a:rPr>
              <a:t>konec</a:t>
            </a:r>
            <a:br>
              <a:rPr lang="cs-CZ" sz="9600" b="1" cap="all" spc="250" dirty="0">
                <a:solidFill>
                  <a:srgbClr val="646B86"/>
                </a:solidFill>
                <a:latin typeface="Arial Black" pitchFamily="34" charset="0"/>
                <a:ea typeface="+mn-ea"/>
                <a:cs typeface="+mn-cs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9989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98</TotalTime>
  <Words>505</Words>
  <Application>Microsoft Office PowerPoint</Application>
  <PresentationFormat>Předvádění na obrazovce (4:3)</PresentationFormat>
  <Paragraphs>109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Administrativní</vt:lpstr>
      <vt:lpstr>Střední průmyslová škola a Střední odborná škola gastronomie a služeb, Most, příspěvková organizace</vt:lpstr>
      <vt:lpstr>CUKR</vt:lpstr>
      <vt:lpstr>SUROVINY</vt:lpstr>
      <vt:lpstr>Snímek 4</vt:lpstr>
      <vt:lpstr>Význam ve výživě:</vt:lpstr>
      <vt:lpstr>Řepa  cukrovka</vt:lpstr>
      <vt:lpstr>VÝROBA </vt:lpstr>
      <vt:lpstr>POKRAČOVÁNÍ VÝROBY :</vt:lpstr>
      <vt:lpstr>ZPRACOVÁNÍ  CUKRU:</vt:lpstr>
      <vt:lpstr>Snímek 10</vt:lpstr>
      <vt:lpstr>TRŽNÍ DRUHY</vt:lpstr>
      <vt:lpstr>CUKR – KRYSTAL, KRUPICE</vt:lpstr>
      <vt:lpstr>CUKR – KOSTKOVÝ, MOUČKA</vt:lpstr>
      <vt:lpstr>Cukrovarnické  výrobky </vt:lpstr>
      <vt:lpstr>Cukrovarnické  výrobky </vt:lpstr>
      <vt:lpstr>Snímek 16</vt:lpstr>
      <vt:lpstr>Třtinový  cukr</vt:lpstr>
      <vt:lpstr>Tržní druhy</vt:lpstr>
      <vt:lpstr>Skladování  cukrů</vt:lpstr>
      <vt:lpstr>Vady cukrů </vt:lpstr>
      <vt:lpstr>ZDROJE</vt:lpstr>
      <vt:lpstr>konec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průmyslová škola a Střední odborná škola gastronomie a služeb, Most, příspěvková organizace</dc:title>
  <dc:creator>Pepe</dc:creator>
  <cp:lastModifiedBy>Dum</cp:lastModifiedBy>
  <cp:revision>8</cp:revision>
  <dcterms:created xsi:type="dcterms:W3CDTF">2013-04-12T15:40:48Z</dcterms:created>
  <dcterms:modified xsi:type="dcterms:W3CDTF">2013-04-17T19:33:29Z</dcterms:modified>
</cp:coreProperties>
</file>