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kizclub.com/storytime/breakfast/first.ht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izclub.com/storytime/breakfast/first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708920"/>
            <a:ext cx="8640960" cy="2592288"/>
          </a:xfrm>
        </p:spPr>
        <p:txBody>
          <a:bodyPr>
            <a:normAutofit fontScale="77500" lnSpcReduction="20000"/>
          </a:bodyPr>
          <a:lstStyle/>
          <a:p>
            <a:pPr lvl="0" algn="l"/>
            <a:r>
              <a:rPr lang="cs-CZ" sz="2900" dirty="0" smtClean="0">
                <a:solidFill>
                  <a:prstClr val="black"/>
                </a:solidFill>
              </a:rPr>
              <a:t>ANOTACE:</a:t>
            </a:r>
          </a:p>
          <a:p>
            <a:pPr lvl="0" algn="l"/>
            <a:endParaRPr lang="cs-CZ" sz="2900" dirty="0" smtClean="0">
              <a:solidFill>
                <a:prstClr val="black"/>
              </a:solidFill>
            </a:endParaRPr>
          </a:p>
          <a:p>
            <a:pPr marL="342900" lvl="0" indent="-342900" algn="l">
              <a:buFont typeface="Arial" pitchFamily="34" charset="0"/>
              <a:buChar char="•"/>
            </a:pPr>
            <a:r>
              <a:rPr lang="cs-CZ" sz="2900" dirty="0" smtClean="0">
                <a:solidFill>
                  <a:prstClr val="black"/>
                </a:solidFill>
              </a:rPr>
              <a:t>Určeno </a:t>
            </a:r>
            <a:r>
              <a:rPr lang="cs-CZ" sz="2900" dirty="0">
                <a:solidFill>
                  <a:prstClr val="black"/>
                </a:solidFill>
              </a:rPr>
              <a:t>pro 5.ročník ZŠ</a:t>
            </a:r>
          </a:p>
          <a:p>
            <a:pPr marL="342900" lvl="0" indent="-342900" algn="l">
              <a:buFont typeface="Arial" pitchFamily="34" charset="0"/>
              <a:buChar char="•"/>
            </a:pPr>
            <a:r>
              <a:rPr lang="cs-CZ" sz="2900" dirty="0">
                <a:solidFill>
                  <a:prstClr val="black"/>
                </a:solidFill>
              </a:rPr>
              <a:t>Rozšiřování slovní zásoby, příp. jako příprava na test, k učebnici ENGLISH 5, Milena </a:t>
            </a:r>
            <a:r>
              <a:rPr lang="cs-CZ" sz="2900" dirty="0" err="1">
                <a:solidFill>
                  <a:prstClr val="black"/>
                </a:solidFill>
              </a:rPr>
              <a:t>Kelly</a:t>
            </a:r>
            <a:r>
              <a:rPr lang="cs-CZ" sz="2900" dirty="0">
                <a:solidFill>
                  <a:prstClr val="black"/>
                </a:solidFill>
              </a:rPr>
              <a:t>, Angličtina Expres.</a:t>
            </a:r>
          </a:p>
          <a:p>
            <a:pPr marL="342900" lvl="0" indent="-342900" algn="l">
              <a:buFont typeface="Arial" pitchFamily="34" charset="0"/>
              <a:buChar char="•"/>
            </a:pPr>
            <a:r>
              <a:rPr lang="cs-CZ" sz="2900" dirty="0">
                <a:solidFill>
                  <a:prstClr val="black"/>
                </a:solidFill>
              </a:rPr>
              <a:t>Lekce 10, učivo Food, otázky s WOULD </a:t>
            </a:r>
          </a:p>
          <a:p>
            <a:pPr marL="342900" lvl="0" indent="-342900" algn="l">
              <a:buFont typeface="Arial" pitchFamily="34" charset="0"/>
              <a:buChar char="•"/>
            </a:pPr>
            <a:r>
              <a:rPr lang="cs-CZ" sz="2900" dirty="0">
                <a:solidFill>
                  <a:prstClr val="black"/>
                </a:solidFill>
              </a:rPr>
              <a:t>Na tabuli žáci vidí  slova, vybírají, co se </a:t>
            </a:r>
            <a:r>
              <a:rPr lang="cs-CZ" sz="2900" dirty="0" smtClean="0">
                <a:solidFill>
                  <a:prstClr val="black"/>
                </a:solidFill>
              </a:rPr>
              <a:t>hodí do bramborového salátu, do ovocného poháru a na pizzu.</a:t>
            </a:r>
            <a:endParaRPr lang="cs-CZ" sz="29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487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868487" y="476672"/>
            <a:ext cx="6053577" cy="1631216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2000" b="1" dirty="0">
                <a:solidFill>
                  <a:srgbClr val="FF0000"/>
                </a:solidFill>
              </a:rPr>
              <a:t>Škola: Základní škola a Mateřská škola Halže, příspěvková organizace</a:t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Název: </a:t>
            </a:r>
            <a:r>
              <a:rPr lang="cs-CZ" sz="2000" b="1" dirty="0" smtClean="0">
                <a:solidFill>
                  <a:srgbClr val="FF0000"/>
                </a:solidFill>
              </a:rPr>
              <a:t>VY_32_INOVACE_10_AJ_What </a:t>
            </a:r>
            <a:r>
              <a:rPr lang="cs-CZ" sz="2000" b="1" dirty="0" err="1" smtClean="0">
                <a:solidFill>
                  <a:srgbClr val="FF0000"/>
                </a:solidFill>
              </a:rPr>
              <a:t>would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you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like</a:t>
            </a:r>
            <a:r>
              <a:rPr lang="cs-CZ" sz="2000" b="1" dirty="0">
                <a:solidFill>
                  <a:srgbClr val="FF0000"/>
                </a:solidFill>
              </a:rPr>
              <a:t/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Číslo projektu: CZ.1.07/1.4.00/21.3551</a:t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Autor: Mgr. Jarmila Kočandrlová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2639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jkocandrlova\AppData\Local\Microsoft\Windows\Temporary Internet Files\Content.IE5\JBSS8QYO\MP90017545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98" y="4333225"/>
            <a:ext cx="3657600" cy="2456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potato</a:t>
            </a:r>
            <a:r>
              <a:rPr lang="cs-CZ" dirty="0" smtClean="0"/>
              <a:t> </a:t>
            </a:r>
            <a:r>
              <a:rPr lang="cs-CZ" dirty="0" err="1" smtClean="0"/>
              <a:t>salad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2242592" cy="67667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/>
              <a:t>a</a:t>
            </a:r>
            <a:r>
              <a:rPr lang="cs-CZ" sz="3600" dirty="0" smtClean="0"/>
              <a:t> </a:t>
            </a:r>
            <a:r>
              <a:rPr lang="cs-CZ" sz="3600" dirty="0" err="1" smtClean="0"/>
              <a:t>potato</a:t>
            </a:r>
            <a:endParaRPr lang="cs-CZ" sz="3600" dirty="0"/>
          </a:p>
        </p:txBody>
      </p:sp>
      <p:pic>
        <p:nvPicPr>
          <p:cNvPr id="1034" name="Picture 10" descr="C:\Users\jkocandrlova\AppData\Local\Microsoft\Windows\Temporary Internet Files\Content.IE5\9PYYDLJQ\MC9003569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1468" y="4948582"/>
            <a:ext cx="1555394" cy="1842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bdélník 18"/>
          <p:cNvSpPr/>
          <p:nvPr/>
        </p:nvSpPr>
        <p:spPr>
          <a:xfrm>
            <a:off x="2771800" y="1763524"/>
            <a:ext cx="188179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a </a:t>
            </a:r>
            <a:r>
              <a:rPr lang="cs-CZ" sz="3600" dirty="0" err="1" smtClean="0"/>
              <a:t>tomato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87824" y="3068960"/>
            <a:ext cx="14216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an</a:t>
            </a:r>
            <a:r>
              <a:rPr lang="cs-CZ" sz="3600" dirty="0" smtClean="0"/>
              <a:t> </a:t>
            </a:r>
            <a:r>
              <a:rPr lang="cs-CZ" sz="3600" dirty="0" err="1" smtClean="0"/>
              <a:t>egg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64088" y="1628800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ham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580112" y="2924944"/>
            <a:ext cx="18549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a </a:t>
            </a:r>
            <a:r>
              <a:rPr lang="cs-CZ" sz="3600" dirty="0" err="1" smtClean="0"/>
              <a:t>pepper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619672" y="3068960"/>
            <a:ext cx="8467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salt</a:t>
            </a:r>
            <a:endParaRPr lang="cs-CZ" sz="3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86584" y="2268560"/>
            <a:ext cx="24341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mayonnaise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501468" y="1951965"/>
            <a:ext cx="12734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bread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653597" y="3605555"/>
            <a:ext cx="14911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cheese</a:t>
            </a:r>
            <a:endParaRPr lang="cs-CZ" sz="3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427440" y="2423554"/>
            <a:ext cx="11827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garlic</a:t>
            </a:r>
            <a:endParaRPr lang="cs-CZ" sz="3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554945" y="1443558"/>
            <a:ext cx="15985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a </a:t>
            </a:r>
            <a:r>
              <a:rPr lang="cs-CZ" sz="3600" dirty="0" err="1" smtClean="0"/>
              <a:t>pickle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602265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723 0.01644 L -0.02187 0.421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55" y="20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4.9711E-6 L 0.40903 0.5835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451" y="291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902 -0.0044 L 0.02448 0.0882 C 0.04323 0.10764 0.054 0.13681 0.054 0.16736 C 0.054 0.20208 0.04323 0.22963 0.02448 0.24908 L -0.05902 0.34213 " pathEditMode="relative" rAng="0" ptsTypes="FffFF">
                                      <p:cBhvr>
                                        <p:cTn id="16" dur="2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642" y="17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1.11111E-6 L -0.51181 0.5145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90" y="25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3.58382E-6 L 0.17431 0.1627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715" y="8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87 -4.44444E-6 L 0.0401 0.10811 C 0.04896 0.13102 0.05399 0.16505 0.05399 0.2007 C 0.05399 0.24121 0.04896 0.27338 0.0401 0.2963 L 0.00087 0.40463 " pathEditMode="relative" rAng="0" ptsTypes="FffFF">
                                      <p:cBhvr>
                                        <p:cTn id="3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56" y="20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2.22222E-6 L 0.15747 0.56319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65" y="281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559 0.00023 L 0.03125 0.62983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33" y="31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.25 E" pathEditMode="relative" ptsTypes="">
                                      <p:cBhvr>
                                        <p:cTn id="4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96296E-6 L 0.28976 0.32014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79" y="15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7341E-7 L -0.72153 0.63029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076" y="31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3" grpId="0" build="p"/>
      <p:bldP spid="19" grpId="0"/>
      <p:bldP spid="18" grpId="0"/>
      <p:bldP spid="20" grpId="0"/>
      <p:bldP spid="21" grpId="0"/>
      <p:bldP spid="22" grpId="0"/>
      <p:bldP spid="23" grpId="0"/>
      <p:bldP spid="24" grpId="0"/>
      <p:bldP spid="25" grpId="0"/>
      <p:bldP spid="2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C:\Users\jkocandrlova\AppData\Local\Microsoft\Windows\Temporary Internet Files\Content.IE5\9PYYDLJQ\MC9003569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207957"/>
            <a:ext cx="2180606" cy="2583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kocandrlova\AppData\Local\Microsoft\Windows\Temporary Internet Files\Content.IE5\MVJLHIE6\MP90040061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54182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in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sundae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2242592" cy="67667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/>
              <a:t>a</a:t>
            </a:r>
            <a:r>
              <a:rPr lang="cs-CZ" sz="3600" dirty="0" smtClean="0"/>
              <a:t> </a:t>
            </a:r>
            <a:r>
              <a:rPr lang="cs-CZ" sz="3600" dirty="0" err="1" smtClean="0"/>
              <a:t>potato</a:t>
            </a:r>
            <a:endParaRPr lang="cs-CZ" sz="3600" dirty="0"/>
          </a:p>
        </p:txBody>
      </p:sp>
      <p:sp>
        <p:nvSpPr>
          <p:cNvPr id="19" name="Obdélník 18"/>
          <p:cNvSpPr/>
          <p:nvPr/>
        </p:nvSpPr>
        <p:spPr>
          <a:xfrm>
            <a:off x="2771800" y="1763524"/>
            <a:ext cx="254153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a </a:t>
            </a:r>
            <a:r>
              <a:rPr lang="cs-CZ" sz="3600" dirty="0" err="1" smtClean="0"/>
              <a:t>strawberry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87824" y="3068960"/>
            <a:ext cx="17924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an</a:t>
            </a:r>
            <a:r>
              <a:rPr lang="cs-CZ" sz="3600" dirty="0"/>
              <a:t> </a:t>
            </a:r>
            <a:r>
              <a:rPr lang="cs-CZ" sz="3600" dirty="0" err="1" smtClean="0"/>
              <a:t>apple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64088" y="1628800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ham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580112" y="2924944"/>
            <a:ext cx="18549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a </a:t>
            </a:r>
            <a:r>
              <a:rPr lang="cs-CZ" sz="3600" dirty="0" err="1" smtClean="0"/>
              <a:t>pepper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619672" y="3068960"/>
            <a:ext cx="8467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salt</a:t>
            </a:r>
            <a:endParaRPr lang="cs-CZ" sz="3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86584" y="2268560"/>
            <a:ext cx="19883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ice</a:t>
            </a:r>
            <a:r>
              <a:rPr lang="cs-CZ" sz="3600" dirty="0" smtClean="0"/>
              <a:t> </a:t>
            </a:r>
            <a:r>
              <a:rPr lang="cs-CZ" sz="3600" dirty="0" err="1" smtClean="0"/>
              <a:t>cream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948264" y="2100388"/>
            <a:ext cx="18998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a </a:t>
            </a:r>
            <a:r>
              <a:rPr lang="cs-CZ" sz="3600" dirty="0" err="1" smtClean="0"/>
              <a:t>banana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653597" y="3605555"/>
            <a:ext cx="14911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cheese</a:t>
            </a:r>
            <a:endParaRPr lang="cs-CZ" sz="3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427440" y="2423554"/>
            <a:ext cx="11827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garlic</a:t>
            </a:r>
            <a:endParaRPr lang="cs-CZ" sz="3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554945" y="1443558"/>
            <a:ext cx="15985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a </a:t>
            </a:r>
            <a:r>
              <a:rPr lang="cs-CZ" sz="3600" dirty="0" err="1" smtClean="0"/>
              <a:t>pickle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35107" y="2730589"/>
            <a:ext cx="16476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yoghurt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2694" y="2468637"/>
            <a:ext cx="11987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sugar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62141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48148E-6 L 0.67726 0.6300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854" y="31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33333E-6 L -0.35156 0.4793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587" y="239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285 0.02708 L -0.29184 0.4530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743" y="21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7.40741E-7 L 0.03559 0.5305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71" y="265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694 0.02639 L 0.16736 0.1891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715" y="8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44444E-6 L 0.54427 0.4569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205" y="22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22222E-6 L -0.03872 0.1747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44" y="8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2.22222E-6 L -0.68247 0.545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132" y="27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.25 E" pathEditMode="relative" ptsTypes="">
                                      <p:cBhvr>
                                        <p:cTn id="4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96296E-6 L 0.28976 0.32014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79" y="15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59259E-6 L -0.05209 0.38958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4" y="19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27 -0.0074 L -0.7 0.37963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045" y="193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924 -0.03287 L -0.26337 0.24908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139" y="14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build="p"/>
      <p:bldP spid="19" grpId="0"/>
      <p:bldP spid="18" grpId="0"/>
      <p:bldP spid="20" grpId="0"/>
      <p:bldP spid="21" grpId="0"/>
      <p:bldP spid="22" grpId="0"/>
      <p:bldP spid="23" grpId="0"/>
      <p:bldP spid="24" grpId="0"/>
      <p:bldP spid="25" grpId="0"/>
      <p:bldP spid="28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kocandrlova\AppData\Local\Microsoft\Windows\Temporary Internet Files\Content.IE5\9PYYDLJQ\MC9001981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140735"/>
            <a:ext cx="3971453" cy="2720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vál 16"/>
          <p:cNvSpPr/>
          <p:nvPr/>
        </p:nvSpPr>
        <p:spPr>
          <a:xfrm>
            <a:off x="3826435" y="4126255"/>
            <a:ext cx="5210061" cy="263500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in </a:t>
            </a:r>
            <a:r>
              <a:rPr lang="cs-CZ" dirty="0" err="1" smtClean="0"/>
              <a:t>your</a:t>
            </a:r>
            <a:r>
              <a:rPr lang="cs-CZ" dirty="0" smtClean="0"/>
              <a:t> pizza?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3568" y="1772816"/>
            <a:ext cx="15140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ketchup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75856" y="1772816"/>
            <a:ext cx="19667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tomatoes</a:t>
            </a:r>
            <a:endParaRPr lang="cs-CZ" sz="3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796136" y="1628800"/>
            <a:ext cx="14911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cheese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300192" y="2419147"/>
            <a:ext cx="24086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mushrooms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83568" y="2742312"/>
            <a:ext cx="17028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peppers</a:t>
            </a:r>
            <a:endParaRPr lang="cs-CZ" sz="3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843808" y="2636912"/>
            <a:ext cx="11827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garlic</a:t>
            </a:r>
            <a:endParaRPr lang="cs-CZ" sz="3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004048" y="3388643"/>
            <a:ext cx="18293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/>
              <a:t>a</a:t>
            </a:r>
            <a:r>
              <a:rPr lang="cs-CZ" sz="3600" dirty="0" err="1" smtClean="0"/>
              <a:t>n</a:t>
            </a:r>
            <a:r>
              <a:rPr lang="cs-CZ" sz="3600" dirty="0" smtClean="0"/>
              <a:t> </a:t>
            </a:r>
            <a:r>
              <a:rPr lang="cs-CZ" sz="3600" dirty="0" err="1" smtClean="0"/>
              <a:t>onion</a:t>
            </a:r>
            <a:endParaRPr lang="cs-CZ" sz="3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644008" y="2742312"/>
            <a:ext cx="8547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fish</a:t>
            </a:r>
            <a:endParaRPr lang="cs-CZ" sz="3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287250" y="3388643"/>
            <a:ext cx="15900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chicken</a:t>
            </a:r>
            <a:endParaRPr lang="cs-CZ" sz="3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95536" y="3861048"/>
            <a:ext cx="11987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sugar</a:t>
            </a:r>
            <a:endParaRPr lang="cs-CZ" sz="36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652474" y="3478714"/>
            <a:ext cx="13740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lemon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878939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2.59259E-6 L 0.31892 0.482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937" y="24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44444E-6 L 0.01059 0.6143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1" y="30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7.40741E-7 L -0.00261 0.3520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" y="17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1.48148E-6 L 0.00226 0.3208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4" y="1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7.40741E-7 L 0.35573 0.1895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778" y="9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1.48148E-6 L 0.24254 0.2995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118" y="14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55 -0.06226 L 0.03629 0.30602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83" y="18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7.40741E-7 L 0.07934 0.48357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58" y="24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7037E-6 L -0.02152 0.37871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6" y="189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4 -0.056 0.124 -0.125 C 0.124 -0.056 0.179 -0.001 0.248 -0.001 C 0.179 -0.001 0.125 0.056 0.125 0.125 C 0.125 0.056 0.069 0 0 0 Z" pathEditMode="relative" ptsTypes="">
                                      <p:cBhvr>
                                        <p:cTn id="5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38 0 0.069 0.031 0.069 0.069 C 0.069 0.094 0.056 0.116 0.037 0.129 C 0.037 0.129 0.036 0.129 0.036 0.129 C 0.029 0.134 0.025 0.142 0.025 0.151 C 0.025 0.159 0.029 0.166 0.034 0.171 C 0.042 0.179 0.047 0.191 0.047 0.203 C 0.047 0.229 0.026 0.25 0 0.25 C -0.026 0.25 -0.047 0.229 -0.047 0.203 C -0.047 0.191 -0.042 0.179 -0.034 0.171 C -0.029 0.166 -0.026 0.159 -0.026 0.151 C -0.026 0.142 -0.03 0.134 -0.036 0.129 C -0.036 0.129 -0.037 0.129 -0.037 0.129 C -0.057 0.116 -0.07 0.094 -0.07 0.069 C -0.07 0.031 -0.039 0 0 0 C 0 0 0 0 0 0 Z" pathEditMode="relative" ptsTypes="">
                                      <p:cBhvr>
                                        <p:cTn id="5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916832"/>
            <a:ext cx="4402832" cy="3024336"/>
          </a:xfrm>
          <a:solidFill>
            <a:schemeClr val="accent5">
              <a:lumMod val="60000"/>
              <a:lumOff val="40000"/>
            </a:schemeClr>
          </a:solidFill>
          <a:ln w="57150"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breakfast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779912" y="6057317"/>
            <a:ext cx="53640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www.kizclub.com/storytime/breakfast/first.html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jkocandrlova\AppData\Local\Microsoft\Windows\Temporary Internet Files\Content.IE5\NL7VJJA8\MP900430464[1]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196752"/>
            <a:ext cx="4714801" cy="471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7186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818656" cy="1143000"/>
          </a:xfrm>
        </p:spPr>
        <p:txBody>
          <a:bodyPr/>
          <a:lstStyle/>
          <a:p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54076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Kliparty z webu Office.com</a:t>
            </a:r>
          </a:p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www.kizclub.com/storytime/breakfast/first.html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403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163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What would you like in the potato salad?</vt:lpstr>
      <vt:lpstr>What would you like in your sundae?</vt:lpstr>
      <vt:lpstr>What would you like in your pizza?</vt:lpstr>
      <vt:lpstr>What would you like for your breakfast?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Kočandrlová Jarmila</dc:creator>
  <cp:lastModifiedBy>Kočandrlová Jarmila</cp:lastModifiedBy>
  <cp:revision>21</cp:revision>
  <dcterms:created xsi:type="dcterms:W3CDTF">2013-02-06T12:21:43Z</dcterms:created>
  <dcterms:modified xsi:type="dcterms:W3CDTF">2013-04-17T12:45:26Z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