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2" r:id="rId4"/>
    <p:sldId id="263" r:id="rId5"/>
    <p:sldId id="266" r:id="rId6"/>
    <p:sldId id="267" r:id="rId7"/>
    <p:sldId id="257" r:id="rId8"/>
    <p:sldId id="260" r:id="rId9"/>
    <p:sldId id="258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66FFFF"/>
    <a:srgbClr val="F5F27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0648"/>
            <a:ext cx="56769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3429000"/>
            <a:ext cx="813103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                              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Určeno pro </a:t>
            </a:r>
            <a:r>
              <a:rPr lang="cs-CZ" sz="2000" dirty="0" smtClean="0">
                <a:solidFill>
                  <a:prstClr val="black"/>
                </a:solidFill>
              </a:rPr>
              <a:t>4. a 5.ročník </a:t>
            </a:r>
            <a:r>
              <a:rPr lang="cs-CZ" sz="2000" dirty="0">
                <a:solidFill>
                  <a:prstClr val="black"/>
                </a:solidFill>
              </a:rPr>
              <a:t>ZŠ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Zpracováno jako opakovací </a:t>
            </a:r>
            <a:r>
              <a:rPr lang="cs-CZ" sz="2000" dirty="0" smtClean="0">
                <a:solidFill>
                  <a:prstClr val="black"/>
                </a:solidFill>
              </a:rPr>
              <a:t>test, příp</a:t>
            </a:r>
            <a:r>
              <a:rPr lang="cs-CZ" sz="2000" dirty="0">
                <a:solidFill>
                  <a:prstClr val="black"/>
                </a:solidFill>
              </a:rPr>
              <a:t>. jako příprava na test, k učebnici ENGLISH 5, </a:t>
            </a:r>
            <a:r>
              <a:rPr lang="cs-CZ" sz="2000" dirty="0" smtClean="0">
                <a:solidFill>
                  <a:prstClr val="black"/>
                </a:solidFill>
              </a:rPr>
              <a:t>ENGLISH 4, Milena </a:t>
            </a:r>
            <a:r>
              <a:rPr lang="cs-CZ" sz="2000" dirty="0" err="1">
                <a:solidFill>
                  <a:prstClr val="black"/>
                </a:solidFill>
              </a:rPr>
              <a:t>Kelly</a:t>
            </a:r>
            <a:r>
              <a:rPr lang="cs-CZ" sz="2000" dirty="0">
                <a:solidFill>
                  <a:prstClr val="black"/>
                </a:solidFill>
              </a:rPr>
              <a:t>, Angličtina Expres.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Lekce </a:t>
            </a:r>
            <a:r>
              <a:rPr lang="cs-CZ" sz="2000" dirty="0" smtClean="0">
                <a:solidFill>
                  <a:prstClr val="black"/>
                </a:solidFill>
              </a:rPr>
              <a:t>3 </a:t>
            </a:r>
            <a:endParaRPr lang="cs-CZ" sz="2000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Na tabuli žáci vidí  české věty, do sešitu píší anglicky. Následuje společná kontrola, vysvětlení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Snímek 9 – nahradí podmět zájmenem (he, </a:t>
            </a:r>
            <a:r>
              <a:rPr lang="cs-CZ" sz="2000" dirty="0" err="1" smtClean="0">
                <a:solidFill>
                  <a:prstClr val="black"/>
                </a:solidFill>
              </a:rPr>
              <a:t>she</a:t>
            </a:r>
            <a:r>
              <a:rPr lang="cs-CZ" sz="2000" dirty="0" smtClean="0">
                <a:solidFill>
                  <a:prstClr val="black"/>
                </a:solidFill>
              </a:rPr>
              <a:t>, </a:t>
            </a:r>
            <a:r>
              <a:rPr lang="cs-CZ" sz="2000" dirty="0" err="1" smtClean="0">
                <a:solidFill>
                  <a:prstClr val="black"/>
                </a:solidFill>
              </a:rPr>
              <a:t>they</a:t>
            </a:r>
            <a:r>
              <a:rPr lang="cs-CZ" sz="2000" dirty="0" smtClean="0">
                <a:solidFill>
                  <a:prstClr val="black"/>
                </a:solidFill>
              </a:rPr>
              <a:t>)</a:t>
            </a:r>
            <a:endParaRPr lang="cs-CZ" dirty="0"/>
          </a:p>
          <a:p>
            <a:r>
              <a:rPr lang="cs-CZ" dirty="0" smtClean="0"/>
              <a:t>                                                               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195736" y="1515672"/>
            <a:ext cx="694826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dirty="0">
                <a:solidFill>
                  <a:srgbClr val="FF0000"/>
                </a:solidFill>
              </a:rPr>
              <a:t>Škola: Základní škola a Mateřská škola Halže, příspěvková organizace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Název: </a:t>
            </a:r>
            <a:r>
              <a:rPr lang="cs-CZ" sz="2000" b="1" dirty="0" smtClean="0">
                <a:solidFill>
                  <a:srgbClr val="FF0000"/>
                </a:solidFill>
              </a:rPr>
              <a:t>VY_32_INOVACE_12_AJ_Překlad </a:t>
            </a:r>
            <a:r>
              <a:rPr lang="cs-CZ" sz="2000" b="1" dirty="0">
                <a:solidFill>
                  <a:srgbClr val="FF0000"/>
                </a:solidFill>
              </a:rPr>
              <a:t>vět </a:t>
            </a:r>
            <a:r>
              <a:rPr lang="cs-CZ" sz="2000" b="1" dirty="0" smtClean="0">
                <a:solidFill>
                  <a:srgbClr val="FF0000"/>
                </a:solidFill>
              </a:rPr>
              <a:t>– Tvary sloves</a:t>
            </a:r>
            <a:r>
              <a:rPr lang="cs-CZ" sz="2000" b="1" dirty="0">
                <a:solidFill>
                  <a:srgbClr val="FF0000"/>
                </a:solidFill>
              </a:rPr>
              <a:t/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Číslo projektu: CZ.1.07/1.4.00/21.3551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Autor: Mgr. Jarmila Kočandrlová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459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720" y="3592040"/>
            <a:ext cx="4249280" cy="3286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" y="3501364"/>
            <a:ext cx="4346575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176200" y="1772816"/>
            <a:ext cx="5306196" cy="160043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000" dirty="0"/>
              <a:t>ENGLISH </a:t>
            </a:r>
            <a:endParaRPr lang="cs-CZ" sz="4000" dirty="0" smtClean="0"/>
          </a:p>
          <a:p>
            <a:pPr algn="ctr"/>
            <a:r>
              <a:rPr lang="en-US" sz="4000" dirty="0" err="1" smtClean="0"/>
              <a:t>Překlad</a:t>
            </a:r>
            <a:r>
              <a:rPr lang="en-US" sz="4000" dirty="0" smtClean="0"/>
              <a:t> </a:t>
            </a:r>
            <a:r>
              <a:rPr lang="en-US" sz="4000" dirty="0" err="1"/>
              <a:t>vět</a:t>
            </a:r>
            <a:r>
              <a:rPr lang="en-US" sz="4000" dirty="0"/>
              <a:t>. </a:t>
            </a:r>
            <a:r>
              <a:rPr lang="en-US" sz="4000" dirty="0" err="1"/>
              <a:t>Tvary</a:t>
            </a:r>
            <a:r>
              <a:rPr lang="en-US" sz="4000" dirty="0"/>
              <a:t> </a:t>
            </a:r>
            <a:r>
              <a:rPr lang="en-US" sz="4000" dirty="0" err="1"/>
              <a:t>sloves</a:t>
            </a:r>
            <a:r>
              <a:rPr lang="en-US" dirty="0" smtClean="0"/>
              <a:t>.</a:t>
            </a:r>
            <a:endParaRPr lang="cs-CZ" dirty="0" smtClean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957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4932040" cy="476672"/>
          </a:xfrm>
        </p:spPr>
        <p:txBody>
          <a:bodyPr>
            <a:normAutofit/>
          </a:bodyPr>
          <a:lstStyle/>
          <a:p>
            <a:pPr algn="l"/>
            <a:r>
              <a:rPr lang="cs-CZ" sz="2400" dirty="0"/>
              <a:t>4</a:t>
            </a:r>
            <a:r>
              <a:rPr lang="cs-CZ" sz="2400" dirty="0" smtClean="0"/>
              <a:t>.ročník, lekce 3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8358" y="441538"/>
            <a:ext cx="2502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 anglicky.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Použij  IS - ARE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64" y="1134036"/>
            <a:ext cx="28852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Kočka je bílá.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95" y="1850921"/>
            <a:ext cx="44642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Moje kočka je černá.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690" y="2568378"/>
            <a:ext cx="39360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Kočky jsou hnědé.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17" y="3276264"/>
            <a:ext cx="1908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Použij LIVE - LIVES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-18357" y="3645596"/>
            <a:ext cx="54357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Náš pes bydlí na zahradě.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295" y="4353482"/>
            <a:ext cx="43041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Kočky bydlí v domě.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295" y="5061368"/>
            <a:ext cx="42269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My bydlíme v Halži.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690" y="5788872"/>
            <a:ext cx="54676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Já bydlím v malém domě.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76429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4932040" cy="4766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CONTROL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8358" y="441538"/>
            <a:ext cx="2502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 anglicky.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Použij  IS - ARE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64" y="1134036"/>
            <a:ext cx="28852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Kočka je bílá.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95" y="1850921"/>
            <a:ext cx="44642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Moje kočka je černá.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690" y="2568378"/>
            <a:ext cx="39360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Kočky jsou hnědé.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17" y="3276264"/>
            <a:ext cx="1908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Použij LIVE - LIVES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-18357" y="3645596"/>
            <a:ext cx="54357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Náš pes bydlí na zahradě.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295" y="4353482"/>
            <a:ext cx="43041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Kočky bydlí v domě.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295" y="5061368"/>
            <a:ext cx="42269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My bydlíme v Halži.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690" y="5788872"/>
            <a:ext cx="54676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Já bydlím v malém domě.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690" y="1071978"/>
            <a:ext cx="5040560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cat</a:t>
            </a:r>
            <a:r>
              <a:rPr lang="cs-CZ" sz="4000" dirty="0" smtClean="0"/>
              <a:t>  </a:t>
            </a:r>
            <a:r>
              <a:rPr lang="cs-CZ" sz="4000" b="1" dirty="0" err="1" smtClean="0">
                <a:solidFill>
                  <a:srgbClr val="FF0000"/>
                </a:solidFill>
              </a:rPr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white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989" y="1769992"/>
            <a:ext cx="5040560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My </a:t>
            </a:r>
            <a:r>
              <a:rPr lang="cs-CZ" sz="4000" dirty="0" err="1" smtClean="0"/>
              <a:t>cat</a:t>
            </a:r>
            <a:r>
              <a:rPr lang="cs-CZ" sz="4000" dirty="0" smtClean="0"/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is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/>
              <a:t>black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989" y="2487750"/>
            <a:ext cx="5040560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Cats</a:t>
            </a:r>
            <a:r>
              <a:rPr lang="cs-CZ" sz="4000" dirty="0" smtClean="0"/>
              <a:t> </a:t>
            </a:r>
            <a:r>
              <a:rPr lang="cs-CZ" sz="4000" b="1" dirty="0" smtClean="0">
                <a:solidFill>
                  <a:srgbClr val="0070C0"/>
                </a:solidFill>
              </a:rPr>
              <a:t>are</a:t>
            </a:r>
            <a:r>
              <a:rPr lang="cs-CZ" sz="4000" dirty="0" smtClean="0"/>
              <a:t> </a:t>
            </a:r>
            <a:r>
              <a:rPr lang="cs-CZ" sz="4000" dirty="0" err="1" smtClean="0"/>
              <a:t>brown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842" y="3645596"/>
            <a:ext cx="549182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Our</a:t>
            </a:r>
            <a:r>
              <a:rPr lang="cs-CZ" sz="4000" dirty="0" smtClean="0"/>
              <a:t> dog </a:t>
            </a:r>
            <a:r>
              <a:rPr lang="cs-CZ" sz="4000" b="1" dirty="0" err="1" smtClean="0">
                <a:solidFill>
                  <a:srgbClr val="FF0000"/>
                </a:solidFill>
              </a:rPr>
              <a:t>lives</a:t>
            </a:r>
            <a:r>
              <a:rPr lang="cs-CZ" sz="4000" dirty="0" smtClean="0"/>
              <a:t> in a garden.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010" y="4353482"/>
            <a:ext cx="5485331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Cats</a:t>
            </a:r>
            <a:r>
              <a:rPr lang="cs-CZ" sz="4000" dirty="0" smtClean="0"/>
              <a:t> </a:t>
            </a:r>
            <a:r>
              <a:rPr lang="cs-CZ" sz="4000" b="1" dirty="0" smtClean="0">
                <a:solidFill>
                  <a:srgbClr val="0070C0"/>
                </a:solidFill>
              </a:rPr>
              <a:t>live</a:t>
            </a:r>
            <a:r>
              <a:rPr lang="cs-CZ" sz="4000" dirty="0" smtClean="0"/>
              <a:t> in a house.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-18358" y="5059040"/>
            <a:ext cx="5515699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We</a:t>
            </a:r>
            <a:r>
              <a:rPr lang="cs-CZ" sz="4000" dirty="0" smtClean="0"/>
              <a:t> </a:t>
            </a:r>
            <a:r>
              <a:rPr lang="cs-CZ" sz="4000" b="1" dirty="0" smtClean="0">
                <a:solidFill>
                  <a:srgbClr val="0070C0"/>
                </a:solidFill>
              </a:rPr>
              <a:t>live</a:t>
            </a:r>
            <a:r>
              <a:rPr lang="cs-CZ" sz="4000" dirty="0" smtClean="0"/>
              <a:t> in Halže.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989" y="5766926"/>
            <a:ext cx="5467352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I </a:t>
            </a:r>
            <a:r>
              <a:rPr lang="cs-CZ" sz="4000" b="1" dirty="0" smtClean="0">
                <a:solidFill>
                  <a:srgbClr val="0070C0"/>
                </a:solidFill>
              </a:rPr>
              <a:t>live</a:t>
            </a:r>
            <a:r>
              <a:rPr lang="cs-CZ" sz="4000" dirty="0" smtClean="0"/>
              <a:t> in a </a:t>
            </a:r>
            <a:r>
              <a:rPr lang="cs-CZ" sz="4000" dirty="0" err="1" smtClean="0"/>
              <a:t>small</a:t>
            </a:r>
            <a:r>
              <a:rPr lang="cs-CZ" sz="4000" dirty="0" smtClean="0"/>
              <a:t> house.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83229"/>
            <a:ext cx="3061211" cy="3061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jkocandrlova\AppData\Local\Microsoft\Windows\Temporary Internet Files\Content.IE5\T9O6LEY7\MP9004465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345" y="3645596"/>
            <a:ext cx="2418759" cy="313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534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12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4932040" cy="476672"/>
          </a:xfrm>
        </p:spPr>
        <p:txBody>
          <a:bodyPr>
            <a:normAutofit/>
          </a:bodyPr>
          <a:lstStyle/>
          <a:p>
            <a:pPr algn="l"/>
            <a:r>
              <a:rPr lang="cs-CZ" sz="2400" dirty="0"/>
              <a:t>4</a:t>
            </a:r>
            <a:r>
              <a:rPr lang="cs-CZ" sz="2400" dirty="0" smtClean="0"/>
              <a:t>.ročník, lekce 3  2.ČÁST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8358" y="441538"/>
            <a:ext cx="2502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 anglicky.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Použij  LIKE - LIKES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64" y="1134036"/>
            <a:ext cx="45617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Kočky mají rády ryby.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95" y="1850921"/>
            <a:ext cx="55663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Moje kočka má ráda myši.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690" y="2568378"/>
            <a:ext cx="60623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Psi mají rádi velkou zahradu.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17" y="3276264"/>
            <a:ext cx="1908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Použij LIVE - LIVES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-18357" y="3645596"/>
            <a:ext cx="61374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Naše kočka bydlí na zahradě.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295" y="4353482"/>
            <a:ext cx="44321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My bydlíme v domě.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295" y="5061368"/>
            <a:ext cx="52576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On bydlí v malém domě.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690" y="5788872"/>
            <a:ext cx="440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Já bydlím v Tachově.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72711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4932040" cy="4766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4.roč., 2.ČÁST.CONTROL.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8358" y="441538"/>
            <a:ext cx="2502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 anglicky.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Použij  LIKE - LIKES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64" y="1134036"/>
            <a:ext cx="45617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Kočky mají rády ryby.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95" y="1850921"/>
            <a:ext cx="55663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Moje kočka má ráda myši.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690" y="2568378"/>
            <a:ext cx="60623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Psi mají rádi velkou zahradu.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17" y="3276264"/>
            <a:ext cx="1908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Použij LIVE - LIVES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-18357" y="3645596"/>
            <a:ext cx="61374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Naše kočka bydlí na zahradě.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295" y="4353482"/>
            <a:ext cx="44321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My bydlíme v domě.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295" y="5061368"/>
            <a:ext cx="52576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On bydlí v malém domě.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690" y="5788872"/>
            <a:ext cx="440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Já bydlím v Tachově.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172" y="1152606"/>
            <a:ext cx="5926980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Cats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0070C0"/>
                </a:solidFill>
              </a:rPr>
              <a:t>like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/>
              <a:t>fish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18358" y="1860492"/>
            <a:ext cx="5958510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My </a:t>
            </a:r>
            <a:r>
              <a:rPr lang="cs-CZ" sz="4000" dirty="0" err="1" smtClean="0"/>
              <a:t>cat</a:t>
            </a:r>
            <a:r>
              <a:rPr lang="cs-CZ" sz="4000" dirty="0" smtClean="0"/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likes</a:t>
            </a:r>
            <a:r>
              <a:rPr lang="cs-CZ" sz="4000" dirty="0" smtClean="0"/>
              <a:t> </a:t>
            </a:r>
            <a:r>
              <a:rPr lang="cs-CZ" sz="4000" dirty="0" err="1" smtClean="0"/>
              <a:t>mice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-18358" y="2568378"/>
            <a:ext cx="5958510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Dogs</a:t>
            </a:r>
            <a:r>
              <a:rPr lang="cs-CZ" sz="4000" dirty="0" smtClean="0">
                <a:solidFill>
                  <a:srgbClr val="0070C0"/>
                </a:solidFill>
              </a:rPr>
              <a:t> </a:t>
            </a:r>
            <a:r>
              <a:rPr lang="cs-CZ" sz="4000" b="1" dirty="0" err="1" smtClean="0">
                <a:solidFill>
                  <a:srgbClr val="0070C0"/>
                </a:solidFill>
              </a:rPr>
              <a:t>like</a:t>
            </a:r>
            <a:r>
              <a:rPr lang="cs-CZ" sz="4000" dirty="0">
                <a:solidFill>
                  <a:srgbClr val="0070C0"/>
                </a:solidFill>
              </a:rPr>
              <a:t> </a:t>
            </a:r>
            <a:r>
              <a:rPr lang="cs-CZ" sz="4000" dirty="0" smtClean="0"/>
              <a:t>a </a:t>
            </a:r>
            <a:r>
              <a:rPr lang="cs-CZ" sz="4000" dirty="0" err="1" smtClean="0"/>
              <a:t>large</a:t>
            </a:r>
            <a:r>
              <a:rPr lang="cs-CZ" sz="4000" dirty="0" smtClean="0"/>
              <a:t> garden.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64" y="3678592"/>
            <a:ext cx="6246542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Our</a:t>
            </a:r>
            <a:r>
              <a:rPr lang="cs-CZ" sz="4000" dirty="0" smtClean="0"/>
              <a:t> </a:t>
            </a:r>
            <a:r>
              <a:rPr lang="cs-CZ" sz="4000" dirty="0" err="1" smtClean="0"/>
              <a:t>cat</a:t>
            </a:r>
            <a:r>
              <a:rPr lang="cs-CZ" sz="4000" dirty="0" smtClean="0">
                <a:solidFill>
                  <a:srgbClr val="0070C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lives</a:t>
            </a:r>
            <a:r>
              <a:rPr lang="cs-CZ" sz="4000" b="1" dirty="0" smtClean="0">
                <a:solidFill>
                  <a:srgbClr val="0070C0"/>
                </a:solidFill>
              </a:rPr>
              <a:t> </a:t>
            </a:r>
            <a:r>
              <a:rPr lang="cs-CZ" sz="4000" dirty="0" smtClean="0"/>
              <a:t>in a garden.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295" y="4386478"/>
            <a:ext cx="6246542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We</a:t>
            </a:r>
            <a:r>
              <a:rPr lang="cs-CZ" sz="4000" dirty="0" smtClean="0">
                <a:solidFill>
                  <a:srgbClr val="0070C0"/>
                </a:solidFill>
              </a:rPr>
              <a:t> </a:t>
            </a:r>
            <a:r>
              <a:rPr lang="cs-CZ" sz="4000" b="1" dirty="0" smtClean="0">
                <a:solidFill>
                  <a:srgbClr val="0070C0"/>
                </a:solidFill>
              </a:rPr>
              <a:t>live </a:t>
            </a:r>
            <a:r>
              <a:rPr lang="cs-CZ" sz="4000" dirty="0" smtClean="0"/>
              <a:t>in a house.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09" y="5098823"/>
            <a:ext cx="6221776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He </a:t>
            </a:r>
            <a:r>
              <a:rPr lang="cs-CZ" sz="4000" b="1" dirty="0" err="1" smtClean="0">
                <a:solidFill>
                  <a:srgbClr val="FF0000"/>
                </a:solidFill>
              </a:rPr>
              <a:t>lives</a:t>
            </a:r>
            <a:r>
              <a:rPr lang="cs-CZ" sz="4000" dirty="0" smtClean="0"/>
              <a:t> in a </a:t>
            </a:r>
            <a:r>
              <a:rPr lang="cs-CZ" sz="4000" dirty="0" err="1" smtClean="0"/>
              <a:t>small</a:t>
            </a:r>
            <a:r>
              <a:rPr lang="cs-CZ" sz="4000" dirty="0" smtClean="0"/>
              <a:t> house.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295" y="5788872"/>
            <a:ext cx="6246542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I</a:t>
            </a:r>
            <a:r>
              <a:rPr lang="cs-CZ" sz="4000" dirty="0" smtClean="0">
                <a:solidFill>
                  <a:srgbClr val="0070C0"/>
                </a:solidFill>
              </a:rPr>
              <a:t> </a:t>
            </a:r>
            <a:r>
              <a:rPr lang="cs-CZ" sz="4000" b="1" dirty="0" smtClean="0">
                <a:solidFill>
                  <a:srgbClr val="0070C0"/>
                </a:solidFill>
              </a:rPr>
              <a:t>live </a:t>
            </a:r>
            <a:r>
              <a:rPr lang="cs-CZ" sz="4000" dirty="0" smtClean="0"/>
              <a:t>in Tachov.</a:t>
            </a:r>
            <a:endParaRPr lang="cs-CZ" sz="4000" dirty="0"/>
          </a:p>
        </p:txBody>
      </p:sp>
      <p:pic>
        <p:nvPicPr>
          <p:cNvPr id="1026" name="Picture 2" descr="C:\Users\jkocandrlova\AppData\Local\Microsoft\Windows\Temporary Internet Files\Content.IE5\JWBRB41N\MP9004448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0"/>
            <a:ext cx="3203848" cy="4203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kocandrlova\AppData\Local\Microsoft\Windows\Temporary Internet Files\Content.IE5\T9O6LEY7\MP9003996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676777"/>
            <a:ext cx="3203848" cy="3203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kocandrlova\AppData\Local\Microsoft\Windows\Temporary Internet Files\Content.IE5\LDT44TO2\MP90040503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8702" y="526940"/>
            <a:ext cx="9322702" cy="62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3648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8059" y="403906"/>
            <a:ext cx="38390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Jim má rád fotbal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-8059" y="1111792"/>
            <a:ext cx="3669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Psi mají rádi děti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42763" y="80740"/>
            <a:ext cx="2510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PŘELOŽ.  Použij </a:t>
            </a:r>
            <a:r>
              <a:rPr lang="cs-CZ" dirty="0" err="1" smtClean="0"/>
              <a:t>like</a:t>
            </a:r>
            <a:r>
              <a:rPr lang="cs-CZ" dirty="0" smtClean="0"/>
              <a:t>- </a:t>
            </a:r>
            <a:r>
              <a:rPr lang="cs-CZ" dirty="0" err="1" smtClean="0"/>
              <a:t>likes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-8059" y="1819678"/>
            <a:ext cx="45731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Linda má ráda  kočky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-8059" y="2527564"/>
            <a:ext cx="46757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Dívky mají rády školu.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079" y="3376693"/>
            <a:ext cx="508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Použij  slovesa  go-</a:t>
            </a:r>
            <a:r>
              <a:rPr lang="cs-CZ" dirty="0" err="1" smtClean="0"/>
              <a:t>goes</a:t>
            </a:r>
            <a:r>
              <a:rPr lang="cs-CZ" dirty="0" smtClean="0"/>
              <a:t>,  </a:t>
            </a:r>
            <a:r>
              <a:rPr lang="cs-CZ" dirty="0" err="1" smtClean="0"/>
              <a:t>watch</a:t>
            </a:r>
            <a:r>
              <a:rPr lang="cs-CZ" dirty="0" smtClean="0"/>
              <a:t>- </a:t>
            </a:r>
            <a:r>
              <a:rPr lang="cs-CZ" dirty="0" err="1" smtClean="0"/>
              <a:t>watches</a:t>
            </a:r>
            <a:r>
              <a:rPr lang="cs-CZ" dirty="0" smtClean="0"/>
              <a:t>, play- </a:t>
            </a:r>
            <a:r>
              <a:rPr lang="cs-CZ" dirty="0" err="1" smtClean="0"/>
              <a:t>plays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371" y="3861048"/>
            <a:ext cx="58507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Chlapci hrají fotbal v parku.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258" y="4568934"/>
            <a:ext cx="53049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Linda jde  s kamarádkou.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596" y="5303216"/>
            <a:ext cx="61955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Tom se dívá večer na televizi.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9192" y="6009798"/>
            <a:ext cx="71438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My se díváme na televizi v neděli.</a:t>
            </a:r>
            <a:endParaRPr lang="cs-CZ" sz="4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72258" y="34574"/>
            <a:ext cx="1208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5.ročník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79723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8059" y="403906"/>
            <a:ext cx="38390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Jim má rád fotbal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-14821" y="1111792"/>
            <a:ext cx="3783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Psi mají rádi děti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88" y="0"/>
            <a:ext cx="2091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CONTROL</a:t>
            </a: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b="1" dirty="0" err="1" smtClean="0"/>
              <a:t>like</a:t>
            </a:r>
            <a:r>
              <a:rPr lang="cs-CZ" b="1" dirty="0" smtClean="0"/>
              <a:t>- </a:t>
            </a:r>
            <a:r>
              <a:rPr lang="cs-CZ" b="1" dirty="0" err="1" smtClean="0"/>
              <a:t>likes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-8059" y="1819678"/>
            <a:ext cx="45731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Linda má ráda  kočky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-8059" y="2527564"/>
            <a:ext cx="46757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Dívky mají rády školu.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079" y="3376693"/>
            <a:ext cx="4699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CONTROL  go-</a:t>
            </a:r>
            <a:r>
              <a:rPr lang="cs-CZ" b="1" dirty="0" err="1" smtClean="0"/>
              <a:t>goes</a:t>
            </a:r>
            <a:r>
              <a:rPr lang="cs-CZ" b="1" dirty="0" smtClean="0"/>
              <a:t>,  </a:t>
            </a:r>
            <a:r>
              <a:rPr lang="cs-CZ" b="1" dirty="0" err="1" smtClean="0"/>
              <a:t>watch</a:t>
            </a:r>
            <a:r>
              <a:rPr lang="cs-CZ" b="1" dirty="0" smtClean="0"/>
              <a:t>- </a:t>
            </a:r>
            <a:r>
              <a:rPr lang="cs-CZ" b="1" dirty="0" err="1" smtClean="0"/>
              <a:t>watches</a:t>
            </a:r>
            <a:r>
              <a:rPr lang="cs-CZ" b="1" dirty="0" smtClean="0"/>
              <a:t>, play- </a:t>
            </a:r>
            <a:r>
              <a:rPr lang="cs-CZ" b="1" dirty="0" err="1" smtClean="0"/>
              <a:t>plays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371" y="3861048"/>
            <a:ext cx="58507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Chlapci hrají fotbal v parku.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258" y="4568934"/>
            <a:ext cx="53049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Linda jde  s kamarádkou.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596" y="5303216"/>
            <a:ext cx="61955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Tom se dívá večer na televizi.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9192" y="6009798"/>
            <a:ext cx="71438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My se díváme na televizi v neděli.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13079" y="414383"/>
            <a:ext cx="4551972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  <a:ea typeface="+mj-ea"/>
                <a:cs typeface="+mj-cs"/>
              </a:rPr>
              <a:t>Jim </a:t>
            </a:r>
            <a:r>
              <a:rPr lang="cs-CZ" sz="4000" b="1" dirty="0" err="1">
                <a:solidFill>
                  <a:srgbClr val="FF0000"/>
                </a:solidFill>
                <a:ea typeface="+mj-ea"/>
                <a:cs typeface="+mj-cs"/>
              </a:rPr>
              <a:t>likes</a:t>
            </a:r>
            <a:r>
              <a:rPr lang="cs-CZ" sz="40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ea typeface="+mj-ea"/>
                <a:cs typeface="+mj-cs"/>
              </a:rPr>
              <a:t>football</a:t>
            </a:r>
            <a:r>
              <a:rPr lang="cs-CZ" sz="40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-14821" y="1119788"/>
            <a:ext cx="4573110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</a:rPr>
              <a:t>Dogs</a:t>
            </a:r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b="1" dirty="0" err="1">
                <a:solidFill>
                  <a:srgbClr val="00B0F0"/>
                </a:solidFill>
              </a:rPr>
              <a:t>like</a:t>
            </a:r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dirty="0" err="1">
                <a:solidFill>
                  <a:prstClr val="black"/>
                </a:solidFill>
              </a:rPr>
              <a:t>children</a:t>
            </a:r>
            <a:r>
              <a:rPr lang="cs-CZ" sz="40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-8060" y="1828031"/>
            <a:ext cx="4573111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prstClr val="black"/>
                </a:solidFill>
              </a:rPr>
              <a:t>Linda </a:t>
            </a:r>
            <a:r>
              <a:rPr lang="cs-CZ" sz="4000" b="1" dirty="0" err="1">
                <a:solidFill>
                  <a:srgbClr val="FF0000"/>
                </a:solidFill>
              </a:rPr>
              <a:t>likes</a:t>
            </a:r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dirty="0" err="1">
                <a:solidFill>
                  <a:prstClr val="black"/>
                </a:solidFill>
              </a:rPr>
              <a:t>cats</a:t>
            </a:r>
            <a:r>
              <a:rPr lang="cs-CZ" sz="40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3078" y="2535917"/>
            <a:ext cx="4551973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</a:rPr>
              <a:t>Girls</a:t>
            </a:r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b="1" dirty="0" err="1">
                <a:solidFill>
                  <a:srgbClr val="00B0F0"/>
                </a:solidFill>
              </a:rPr>
              <a:t>like</a:t>
            </a:r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dirty="0" err="1">
                <a:solidFill>
                  <a:prstClr val="black"/>
                </a:solidFill>
              </a:rPr>
              <a:t>school</a:t>
            </a:r>
            <a:r>
              <a:rPr lang="cs-CZ" sz="40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-11551" y="3885129"/>
            <a:ext cx="8464568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</a:rPr>
              <a:t>Boys</a:t>
            </a:r>
            <a:r>
              <a:rPr lang="cs-CZ" sz="4000" b="1" dirty="0">
                <a:solidFill>
                  <a:prstClr val="black"/>
                </a:solidFill>
              </a:rPr>
              <a:t> </a:t>
            </a:r>
            <a:r>
              <a:rPr lang="cs-CZ" sz="4000" b="1" dirty="0">
                <a:solidFill>
                  <a:srgbClr val="00B0F0"/>
                </a:solidFill>
              </a:rPr>
              <a:t>play</a:t>
            </a:r>
            <a:r>
              <a:rPr lang="cs-CZ" sz="4000" b="1" dirty="0">
                <a:solidFill>
                  <a:prstClr val="black"/>
                </a:solidFill>
              </a:rPr>
              <a:t> </a:t>
            </a:r>
            <a:r>
              <a:rPr lang="cs-CZ" sz="4000" dirty="0" err="1">
                <a:solidFill>
                  <a:prstClr val="black"/>
                </a:solidFill>
              </a:rPr>
              <a:t>football</a:t>
            </a:r>
            <a:r>
              <a:rPr lang="cs-CZ" sz="4000" dirty="0">
                <a:solidFill>
                  <a:prstClr val="black"/>
                </a:solidFill>
              </a:rPr>
              <a:t> in </a:t>
            </a:r>
            <a:r>
              <a:rPr lang="cs-CZ" sz="4000" dirty="0" err="1">
                <a:solidFill>
                  <a:prstClr val="black"/>
                </a:solidFill>
              </a:rPr>
              <a:t>the</a:t>
            </a:r>
            <a:r>
              <a:rPr lang="cs-CZ" sz="4000" dirty="0">
                <a:solidFill>
                  <a:prstClr val="black"/>
                </a:solidFill>
              </a:rPr>
              <a:t> park.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63" y="4579065"/>
            <a:ext cx="8452254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prstClr val="black"/>
                </a:solidFill>
              </a:rPr>
              <a:t>Linda </a:t>
            </a:r>
            <a:r>
              <a:rPr lang="cs-CZ" sz="4000" b="1" dirty="0" err="1">
                <a:solidFill>
                  <a:srgbClr val="FF0000"/>
                </a:solidFill>
              </a:rPr>
              <a:t>goes</a:t>
            </a:r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dirty="0" err="1">
                <a:solidFill>
                  <a:prstClr val="black"/>
                </a:solidFill>
              </a:rPr>
              <a:t>with</a:t>
            </a:r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dirty="0" err="1">
                <a:solidFill>
                  <a:prstClr val="black"/>
                </a:solidFill>
              </a:rPr>
              <a:t>friend</a:t>
            </a:r>
            <a:r>
              <a:rPr lang="cs-CZ" sz="40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-14821" y="5276820"/>
            <a:ext cx="8467838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prstClr val="black"/>
                </a:solidFill>
              </a:rPr>
              <a:t>Tom </a:t>
            </a:r>
            <a:r>
              <a:rPr lang="cs-CZ" sz="4000" b="1" dirty="0" err="1">
                <a:solidFill>
                  <a:srgbClr val="FF0000"/>
                </a:solidFill>
              </a:rPr>
              <a:t>watches</a:t>
            </a:r>
            <a:r>
              <a:rPr lang="cs-CZ" sz="4000" b="1" dirty="0">
                <a:solidFill>
                  <a:srgbClr val="FF0000"/>
                </a:solidFill>
              </a:rPr>
              <a:t> </a:t>
            </a:r>
            <a:r>
              <a:rPr lang="cs-CZ" sz="4000" dirty="0">
                <a:solidFill>
                  <a:prstClr val="black"/>
                </a:solidFill>
              </a:rPr>
              <a:t>TV in </a:t>
            </a:r>
            <a:r>
              <a:rPr lang="cs-CZ" sz="4000" dirty="0" err="1">
                <a:solidFill>
                  <a:prstClr val="black"/>
                </a:solidFill>
              </a:rPr>
              <a:t>the</a:t>
            </a:r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dirty="0" err="1">
                <a:solidFill>
                  <a:prstClr val="black"/>
                </a:solidFill>
              </a:rPr>
              <a:t>evening</a:t>
            </a:r>
            <a:r>
              <a:rPr lang="cs-CZ" sz="40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899" y="5984706"/>
            <a:ext cx="8467838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We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>
                <a:solidFill>
                  <a:srgbClr val="00B0F0"/>
                </a:solidFill>
              </a:rPr>
              <a:t>watch</a:t>
            </a:r>
            <a:r>
              <a:rPr lang="cs-CZ" sz="4000" dirty="0">
                <a:solidFill>
                  <a:prstClr val="black"/>
                </a:solidFill>
              </a:rPr>
              <a:t> TV on </a:t>
            </a:r>
            <a:r>
              <a:rPr lang="cs-CZ" sz="4000" dirty="0" err="1">
                <a:solidFill>
                  <a:prstClr val="black"/>
                </a:solidFill>
              </a:rPr>
              <a:t>Sunday</a:t>
            </a:r>
            <a:r>
              <a:rPr lang="cs-CZ" sz="4000" dirty="0">
                <a:solidFill>
                  <a:prstClr val="black"/>
                </a:solidFill>
              </a:rPr>
              <a:t>.</a:t>
            </a:r>
          </a:p>
        </p:txBody>
      </p:sp>
      <p:pic>
        <p:nvPicPr>
          <p:cNvPr id="2051" name="Picture 3" descr="C:\Users\jkocandrlova\AppData\Local\Microsoft\Windows\Temporary Internet Files\Content.IE5\NBPN232D\MP9003168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251" y="439405"/>
            <a:ext cx="4461703" cy="2937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kocandrlova\AppData\Local\Microsoft\Windows\Temporary Internet Files\Content.IE5\T9O6LEY7\MP90031685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0454" y="446294"/>
            <a:ext cx="9636198" cy="6375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177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-1089" y="30916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328" y="409123"/>
            <a:ext cx="3509958" cy="70609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Jim </a:t>
            </a:r>
            <a:r>
              <a:rPr lang="cs-CZ" sz="4000" b="1" dirty="0" err="1" smtClean="0">
                <a:solidFill>
                  <a:srgbClr val="FF0000"/>
                </a:solidFill>
              </a:rPr>
              <a:t>likes</a:t>
            </a:r>
            <a:r>
              <a:rPr lang="cs-CZ" sz="4000" dirty="0" smtClean="0"/>
              <a:t> </a:t>
            </a:r>
            <a:r>
              <a:rPr lang="cs-CZ" sz="4000" dirty="0" err="1" smtClean="0"/>
              <a:t>football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53" y="1052736"/>
            <a:ext cx="40046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Dogs</a:t>
            </a:r>
            <a:r>
              <a:rPr lang="cs-CZ" sz="4000" dirty="0" smtClean="0"/>
              <a:t> </a:t>
            </a:r>
            <a:r>
              <a:rPr lang="cs-CZ" sz="4000" b="1" dirty="0" err="1" smtClean="0">
                <a:solidFill>
                  <a:srgbClr val="00B0F0"/>
                </a:solidFill>
              </a:rPr>
              <a:t>like</a:t>
            </a:r>
            <a:r>
              <a:rPr lang="cs-CZ" sz="4000" dirty="0" smtClean="0"/>
              <a:t> </a:t>
            </a:r>
            <a:r>
              <a:rPr lang="cs-CZ" sz="4000" dirty="0" err="1" smtClean="0"/>
              <a:t>children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360" y="1869667"/>
            <a:ext cx="34365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Linda </a:t>
            </a:r>
            <a:r>
              <a:rPr lang="cs-CZ" sz="4000" b="1" dirty="0" err="1" smtClean="0">
                <a:solidFill>
                  <a:srgbClr val="FF0000"/>
                </a:solidFill>
              </a:rPr>
              <a:t>likes</a:t>
            </a:r>
            <a:r>
              <a:rPr lang="cs-CZ" sz="4000" dirty="0" smtClean="0"/>
              <a:t> </a:t>
            </a:r>
            <a:r>
              <a:rPr lang="cs-CZ" sz="4000" dirty="0" err="1" smtClean="0"/>
              <a:t>cats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947" y="2666929"/>
            <a:ext cx="3572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Girls</a:t>
            </a:r>
            <a:r>
              <a:rPr lang="cs-CZ" sz="4000" dirty="0" smtClean="0"/>
              <a:t> </a:t>
            </a:r>
            <a:r>
              <a:rPr lang="cs-CZ" sz="4000" b="1" dirty="0" err="1" smtClean="0">
                <a:solidFill>
                  <a:srgbClr val="00B0F0"/>
                </a:solidFill>
              </a:rPr>
              <a:t>like</a:t>
            </a:r>
            <a:r>
              <a:rPr lang="cs-CZ" sz="4000" dirty="0" smtClean="0"/>
              <a:t> </a:t>
            </a:r>
            <a:r>
              <a:rPr lang="cs-CZ" sz="4000" dirty="0" err="1" smtClean="0"/>
              <a:t>school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48" y="4412807"/>
            <a:ext cx="40187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Boys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00B0F0"/>
                </a:solidFill>
              </a:rPr>
              <a:t>play</a:t>
            </a:r>
            <a:r>
              <a:rPr lang="cs-CZ" sz="4000" b="1" dirty="0" smtClean="0"/>
              <a:t> </a:t>
            </a:r>
            <a:r>
              <a:rPr lang="cs-CZ" sz="4000" dirty="0" err="1" smtClean="0"/>
              <a:t>football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318" y="3499792"/>
            <a:ext cx="48604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Lucy  </a:t>
            </a:r>
            <a:r>
              <a:rPr lang="cs-CZ" sz="4000" b="1" dirty="0" err="1" smtClean="0">
                <a:solidFill>
                  <a:srgbClr val="FF0000"/>
                </a:solidFill>
              </a:rPr>
              <a:t>goes</a:t>
            </a:r>
            <a:r>
              <a:rPr lang="cs-CZ" sz="4000" dirty="0" smtClean="0"/>
              <a:t> </a:t>
            </a:r>
            <a:r>
              <a:rPr lang="cs-CZ" sz="4000" dirty="0" err="1" smtClean="0"/>
              <a:t>with</a:t>
            </a:r>
            <a:r>
              <a:rPr lang="cs-CZ" sz="4000" dirty="0" smtClean="0"/>
              <a:t> </a:t>
            </a:r>
            <a:r>
              <a:rPr lang="cs-CZ" sz="4000" dirty="0" err="1" smtClean="0"/>
              <a:t>friend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5129718"/>
            <a:ext cx="36710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Tom </a:t>
            </a:r>
            <a:r>
              <a:rPr lang="cs-CZ" sz="4000" b="1" dirty="0" err="1" smtClean="0">
                <a:solidFill>
                  <a:srgbClr val="FF0000"/>
                </a:solidFill>
              </a:rPr>
              <a:t>watches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dirty="0" smtClean="0"/>
              <a:t>TV.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318" y="5820237"/>
            <a:ext cx="51104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Terry</a:t>
            </a:r>
            <a:r>
              <a:rPr lang="cs-CZ" sz="4000" dirty="0" smtClean="0"/>
              <a:t> and </a:t>
            </a:r>
            <a:r>
              <a:rPr lang="cs-CZ" sz="4000" dirty="0" err="1" smtClean="0"/>
              <a:t>Eve</a:t>
            </a:r>
            <a:r>
              <a:rPr lang="cs-CZ" sz="4000" dirty="0" smtClean="0"/>
              <a:t> </a:t>
            </a:r>
            <a:r>
              <a:rPr lang="cs-CZ" sz="4000" b="1" dirty="0" err="1" smtClean="0">
                <a:solidFill>
                  <a:srgbClr val="00B0F0"/>
                </a:solidFill>
              </a:rPr>
              <a:t>watch</a:t>
            </a:r>
            <a:r>
              <a:rPr lang="cs-CZ" sz="4000" dirty="0" smtClean="0"/>
              <a:t> TV.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318" y="26359"/>
            <a:ext cx="3036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NAHRAĎ PODMĚT ZÁJMENEM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946630" y="1114290"/>
            <a:ext cx="1078518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She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46245" y="2728644"/>
            <a:ext cx="956122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He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38193" y="1865976"/>
            <a:ext cx="1108509" cy="646331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They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38193" y="1114291"/>
            <a:ext cx="1108509" cy="646331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They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38193" y="395690"/>
            <a:ext cx="1108509" cy="646331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They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976121" y="409123"/>
            <a:ext cx="1109434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She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13600" y="395691"/>
            <a:ext cx="905133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He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02697" y="2728484"/>
            <a:ext cx="1108509" cy="646331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They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607239" y="1114291"/>
            <a:ext cx="905133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He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46245" y="1865975"/>
            <a:ext cx="905133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He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678970" y="3499792"/>
            <a:ext cx="1108509" cy="646331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They</a:t>
            </a:r>
            <a:endParaRPr lang="cs-CZ" sz="3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946630" y="1865974"/>
            <a:ext cx="1078518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She</a:t>
            </a:r>
            <a:endParaRPr lang="cs-CZ" sz="3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958703" y="2639827"/>
            <a:ext cx="1078518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She</a:t>
            </a:r>
            <a:endParaRPr lang="cs-CZ" sz="36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958703" y="3499791"/>
            <a:ext cx="1078518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She</a:t>
            </a:r>
            <a:endParaRPr lang="cs-CZ" sz="3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646245" y="3499792"/>
            <a:ext cx="956122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He</a:t>
            </a:r>
            <a:endParaRPr lang="cs-CZ" sz="36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646245" y="4378305"/>
            <a:ext cx="956122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He</a:t>
            </a:r>
            <a:endParaRPr lang="cs-CZ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646245" y="5211947"/>
            <a:ext cx="956122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He</a:t>
            </a:r>
            <a:endParaRPr lang="cs-CZ" sz="3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702697" y="4412807"/>
            <a:ext cx="1108509" cy="646331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They</a:t>
            </a:r>
            <a:endParaRPr lang="cs-CZ" sz="36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790593" y="5233564"/>
            <a:ext cx="1108509" cy="646331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They</a:t>
            </a:r>
            <a:endParaRPr lang="cs-CZ" sz="36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726671" y="5999492"/>
            <a:ext cx="3060560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       </a:t>
            </a:r>
            <a:r>
              <a:rPr lang="cs-CZ" sz="3600" b="1" dirty="0" err="1" smtClean="0"/>
              <a:t>They</a:t>
            </a:r>
            <a:endParaRPr lang="cs-CZ" sz="36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989440" y="4412807"/>
            <a:ext cx="1109434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She</a:t>
            </a:r>
            <a:endParaRPr lang="cs-CZ" sz="36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976121" y="5233564"/>
            <a:ext cx="1109434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She</a:t>
            </a:r>
            <a:endParaRPr lang="cs-CZ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976121" y="6026964"/>
            <a:ext cx="1109434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She</a:t>
            </a:r>
            <a:endParaRPr lang="cs-CZ" sz="36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691102" y="6001886"/>
            <a:ext cx="905133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824240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3.7037E-7 C -0.03542 0.00116 -0.06927 0.00347 -0.10434 0.00417 C -0.17552 0.00949 -0.25868 0.00486 -0.33403 0.00579 C -0.3566 0.0081 -0.34219 0.00694 -0.3783 0.00764 C -0.43542 0.01181 -0.49427 0.01065 -0.55209 0.01157 C -0.56823 0.01343 -0.58629 0.01458 -0.60313 0.01528 C -0.60868 0.0162 -0.61684 0.0162 -0.62014 0.01736 " pathEditMode="relative" rAng="0" ptsTypes="ffffff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990" y="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6 0.0007 C -0.00868 -0.0081 -0.01927 -0.01157 -0.03091 -0.01343 C -0.04705 -0.02083 -0.03299 -0.01505 -0.0717 -0.01759 C -0.14549 -0.02245 -0.04011 -0.01667 -0.13247 -0.02153 C -0.16528 -0.0368 -0.14045 -0.02593 -0.22778 -0.02153 C -0.23698 -0.02106 -0.25504 -0.01759 -0.25504 -0.01759 C -0.27032 -0.01065 -0.27205 -0.00463 -0.27483 0.01667 C -0.27414 0.03958 -0.28177 0.07431 -0.26111 0.08148 C -0.24254 0.07986 -0.23941 0.08472 -0.22934 0.0713 C -0.22448 0.05278 -0.22709 0.03241 -0.23542 0.01667 C -0.23785 0.01227 -0.24393 0.00139 -0.24757 -0.00139 C -0.25035 -0.00347 -0.2566 -0.00555 -0.2566 -0.00555 C -0.26754 -0.01944 -0.28091 -0.01643 -0.29601 -0.01759 C -0.36337 -0.01643 -0.429 -0.01435 -0.49601 -0.00949 C -0.57361 -0.01088 -0.61615 -0.01343 -0.68993 -0.01157 C -0.69792 -0.00787 -0.70469 -0.00069 -0.71268 0.00255 C -0.71754 0.00718 -0.7191 0.00671 -0.7158 0.00671 " pathEditMode="relative" ptsTypes="ffffffffffffffff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0.01111 C -0.00434 0.00602 -0.00868 0.00533 -0.01389 0.00301 C -0.08489 0.00417 -0.14878 0.00301 -0.21684 0.0132 C -0.23628 0.02199 -0.22309 0.01713 -0.25816 0.01922 C -0.26719 0.0213 -0.27621 0.02361 -0.28542 0.02523 C -0.32448 0.04236 -0.36857 0.02778 -0.40903 0.02338 C -0.4243 0.01667 -0.41528 0.01945 -0.43646 0.01736 C -0.44479 0.01366 -0.4526 0.01088 -0.46094 0.00926 C -0.46597 0.00463 -0.47048 0.00348 -0.47621 0.00116 C -0.47951 -0.00185 -0.48368 -0.00347 -0.4868 -0.00694 C -0.48958 -0.00972 -0.4908 -0.01389 -0.49305 -0.01713 C -0.4941 -0.02106 -0.49514 -0.02523 -0.49618 -0.02916 C -0.49722 -0.03333 -0.49913 -0.04143 -0.49913 -0.0412 C -0.49861 -0.04815 -0.49913 -0.05509 -0.49757 -0.06157 C -0.49687 -0.06435 -0.49444 -0.06551 -0.49305 -0.06759 C -0.49184 -0.06944 -0.48923 -0.07662 -0.4868 -0.07777 C -0.48246 -0.07986 -0.47326 -0.08171 -0.47326 -0.08148 C -0.46441 -0.08102 -0.45486 -0.08102 -0.44583 -0.07963 C -0.44271 -0.07916 -0.43976 -0.07708 -0.43646 -0.07569 C -0.43489 -0.075 -0.43194 -0.07361 -0.43194 -0.07338 C -0.43038 -0.07152 -0.42882 -0.0699 -0.42743 -0.06759 C -0.42517 -0.06389 -0.42135 -0.05555 -0.42135 -0.05532 C -0.41823 -0.03889 -0.41007 -0.0206 -0.42135 -0.00486 C -0.42344 0.00324 -0.42882 0.00857 -0.43507 0.01111 C -0.47587 0.04746 -0.55764 0.03473 -0.59392 0.03542 C -0.6776 0.03473 -0.76614 0.06158 -0.84548 0.02523 C -0.84653 0.02385 -0.84774 0.02269 -0.84861 0.0213 C -0.85243 0.01505 -0.85017 0.01343 -0.85312 0.01736 " pathEditMode="relative" rAng="0" ptsTypes="fffffffffffffffffffffffffffA">
                                      <p:cBhvr>
                                        <p:cTn id="1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656" y="-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85185E-6 C -0.00382 -0.01551 -0.01163 -0.01458 -0.02274 -0.0162 C -0.02864 -0.01898 -0.03489 -0.01991 -0.04097 -0.02222 C -0.04531 -0.02824 -0.05 -0.02847 -0.05607 -0.03032 C -0.07048 -0.04375 -0.09097 -0.0412 -0.10764 -0.04259 C -0.11666 -0.04421 -0.12586 -0.0463 -0.13489 -0.04861 C -0.13889 -0.04954 -0.14687 -0.05255 -0.14687 -0.05255 C -0.16805 -0.05185 -0.18941 -0.05185 -0.21059 -0.0507 C -0.22187 -0.05 -0.23281 -0.04445 -0.24392 -0.04259 C -0.25 -0.03982 -0.25538 -0.03912 -0.26076 -0.03449 C -0.26302 -0.02755 -0.26423 -0.02153 -0.26823 -0.0162 C -0.26961 -0.01019 -0.27274 0.00185 -0.27274 0.00185 C -0.27222 0.01343 -0.27239 0.025 -0.27118 0.03634 C -0.27083 0.03981 -0.26684 0.04398 -0.2651 0.0463 C -0.25573 0.0588 -0.23836 0.06042 -0.22586 0.0625 C -0.20816 0.06088 -0.20156 0.0669 -0.19843 0.0463 C -0.19913 0.03333 -0.19809 0.01412 -0.20607 0.00393 C -0.20954 -0.00972 -0.21892 -0.01806 -0.22882 -0.02222 C -0.23784 -0.03056 -0.24843 -0.03195 -0.25902 -0.03449 C -0.27326 -0.0338 -0.2875 -0.03426 -0.30156 -0.03241 C -0.30764 -0.03171 -0.31371 -0.01667 -0.31823 -0.01227 C -0.32118 -0.00949 -0.32725 -0.00417 -0.32725 -0.00417 C -0.32777 -0.00208 -0.32899 -0.00023 -0.32899 0.00185 C -0.32899 0.01134 -0.32847 0.02083 -0.32725 0.03009 C -0.32552 0.04282 -0.31163 0.04421 -0.30451 0.0463 C -0.29288 0.04444 -0.28906 0.04838 -0.28628 0.03426 C -0.2868 0.02338 -0.28698 0.0125 -0.28784 0.00185 C -0.28889 -0.00833 -0.29253 -0.00347 -0.29687 -0.01435 C -0.30086 -0.02407 -0.30555 -0.02963 -0.31354 -0.03241 C -0.3177 -0.03796 -0.32152 -0.03843 -0.32725 -0.04051 C -0.33611 -0.04815 -0.34618 -0.04838 -0.35607 -0.05255 C -0.37691 -0.05116 -0.39027 -0.05255 -0.40451 -0.03241 C -0.40868 -0.01111 -0.40486 -0.00324 -0.39687 0.01204 C -0.39357 0.02616 -0.38368 0.02778 -0.3743 0.03218 C -0.35364 0.03009 -0.35121 0.0368 -0.34687 0.01412 C -0.34739 0.00718 -0.34704 -0.00463 -0.35 -0.01227 C -0.36093 -0.04144 -0.39704 -0.04745 -0.41823 -0.0507 C -0.42882 -0.05394 -0.43941 -0.05671 -0.45 -0.0588 C -0.67152 -0.05648 -0.58472 -0.06157 -0.67725 -0.05255 C -0.68628 -0.04977 -0.69566 -0.04861 -0.70451 -0.04445 C -0.70902 -0.03866 -0.71441 -0.0331 -0.71961 -0.02847 C -0.72014 -0.01968 -0.72014 -0.01088 -0.72118 -0.00208 C -0.7217 0.00255 -0.72864 0.01991 -0.7243 0.01412 " pathEditMode="relative" ptsTypes="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59259E-6 C 0.00243 -0.00926 0.00295 -0.01875 0.00469 -0.02824 C 0.0033 -0.05092 0.00348 -0.0743 -0.00902 -0.09097 C -0.0118 -0.10139 -0.01736 -0.11088 -0.02274 -0.11921 C -0.025 -0.12268 -0.02673 -0.12824 -0.03021 -0.1294 C -0.03229 -0.13009 -0.0342 -0.13055 -0.03628 -0.13125 C -0.04687 -0.14537 -0.0684 -0.14537 -0.08333 -0.14953 C -0.09236 -0.14884 -0.10156 -0.14861 -0.11059 -0.14745 C -0.12586 -0.1456 -0.1408 -0.13634 -0.15607 -0.13333 C -0.16146 -0.13078 -0.16371 -0.12731 -0.16805 -0.12315 C -0.171 -0.12014 -0.17725 -0.11528 -0.17725 -0.11504 C -0.18159 -0.10602 -0.18316 -0.09606 -0.18784 -0.0868 C -0.18923 -0.07801 -0.19097 -0.06944 -0.19236 -0.06065 C -0.19027 -0.02986 -0.18663 -0.00254 -0.16059 0.00394 C -0.14548 0.01435 -0.12552 0.01644 -0.10902 0.01806 C -0.10121 0.01991 -0.09409 0.02246 -0.08628 0.02431 C -0.05034 0.02315 -0.01961 0.02385 0.01372 0.01019 C 0.02483 -0.00023 0.02014 0.00672 0.01667 -0.02824 C 0.0158 -0.0375 0.01441 -0.03727 0.01059 -0.04236 C 0.00052 -0.05578 0.00035 -0.05393 -0.01354 -0.05856 C -0.04253 -0.05694 -0.06597 -0.05208 -0.09392 -0.04861 C -0.1125 -0.04352 -0.0908 -0.04907 -0.12864 -0.04444 C -0.14583 -0.04236 -0.16302 -0.03541 -0.18021 -0.0324 C -0.19132 -0.02731 -0.20347 -0.02546 -0.2151 -0.02222 C -0.23802 -0.01597 -0.26076 -0.01111 -0.28333 -0.00416 C -0.28854 0.0007 -0.29218 0.00209 -0.29843 0.00394 C -0.31267 0.01366 -0.32951 0.01713 -0.34548 0.02014 C -0.35885 0.02616 -0.35121 0.02385 -0.36805 0.02616 C -0.38055 0.03172 -0.40746 0.03241 -0.40746 0.03264 C -0.41545 0.03565 -0.42361 0.03681 -0.43177 0.03843 C -0.43333 0.03912 -0.43472 0.04005 -0.43628 0.04028 C -0.4408 0.04121 -0.44548 0.04097 -0.45 0.04236 C -0.45225 0.04306 -0.45382 0.04584 -0.45607 0.04653 C -0.46041 0.04792 -0.4651 0.04769 -0.46961 0.04838 C -0.48142 0.05394 -0.49496 0.05672 -0.50746 0.05857 C -0.51718 0.06297 -0.52777 0.06389 -0.53784 0.06667 C -0.56389 0.06505 -0.5776 0.06111 -0.60139 0.05648 C -0.6085 0.05047 -0.61649 0.04954 -0.62413 0.04653 C -0.64583 0.03797 -0.66475 0.03426 -0.68784 0.03241 C -0.70711 0.02361 -0.72916 0.0294 -0.74843 0.03033 C -0.76527 0.03797 -0.78402 0.03727 -0.80139 0.03843 C -0.80955 0.04005 -0.81788 0.04306 -0.82413 0.03426 C -0.82361 0.02755 -0.82343 0.02084 -0.82274 0.01412 C -0.82257 0.01204 -0.82048 0.00996 -0.82118 0.0081 C -0.82187 0.00625 -0.82413 0.00672 -0.82569 0.00602 C -0.82812 0.00718 -0.84652 0.01019 -0.83628 0.01019 " pathEditMode="relative" rAng="0" ptsTypes="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094" y="-4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7.40741E-7 C -0.00677 0.0088 -0.01458 0.01389 -0.02326 0.01829 C -0.02639 0.01991 -0.03264 0.02222 -0.03264 0.02245 C -0.0434 0.03194 -0.03003 0.02106 -0.04496 0.02824 C -0.0467 0.02917 -0.04792 0.03125 -0.04965 0.03241 C -0.05503 0.03588 -0.06128 0.03565 -0.06667 0.03843 C -0.09878 0.05417 -0.13246 0.05972 -0.16562 0.07083 C -0.17691 0.07014 -0.18854 0.0713 -0.19965 0.06875 C -0.20121 0.06829 -0.20035 0.06458 -0.20121 0.06273 C -0.20191 0.06111 -0.20347 0.05995 -0.20434 0.05856 C -0.20555 0.05671 -0.2066 0.05463 -0.20746 0.05255 C -0.21719 0.03055 -0.22205 0.00278 -0.22448 -0.02222 C -0.22604 -0.01551 -0.22726 -0.0088 -0.22917 -0.00208 C -0.2309 0.01435 -0.23368 0.05833 -0.24913 0.06458 C -0.25382 0.0706 -0.25677 0.07268 -0.26319 0.07477 C -0.27778 0.07361 -0.28628 0.07407 -0.29878 0.06875 C -0.30069 0.06597 -0.3033 0.06389 -0.30503 0.06065 C -0.31128 0.04676 -0.30104 0.06157 -0.30955 0.05046 C -0.31007 0.04768 -0.31007 0.04491 -0.31094 0.04236 C -0.31163 0.04074 -0.31371 0.04028 -0.31423 0.03843 C -0.31667 0.03032 -0.31701 0.01875 -0.31875 0.01018 C -0.31927 -0.00139 -0.3191 -0.01296 -0.32031 -0.02431 C -0.32048 -0.02639 -0.3217 -0.02014 -0.32205 -0.01806 C -0.32413 -0.00579 -0.32517 0.00278 -0.32795 0.01412 C -0.3309 0.02523 -0.33576 0.04606 -0.34496 0.05046 C -0.34913 0.05231 -0.3533 0.05324 -0.35746 0.05463 C -0.35955 0.05532 -0.36371 0.05671 -0.36371 0.05694 C -0.37604 0.05602 -0.38854 0.05625 -0.40087 0.05463 C -0.40399 0.05417 -0.41007 0.05046 -0.41007 0.05069 C -0.425 0.03611 -0.41996 0.04352 -0.42864 0.02639 C -0.42969 0.0243 -0.43073 0.02222 -0.43177 0.02014 C -0.43281 0.01805 -0.43489 0.01412 -0.43489 0.01435 C -0.43663 0.00648 -0.44028 0.0037 -0.44253 -0.00394 C -0.44601 -0.01574 -0.44878 -0.02824 -0.45191 -0.04028 C -0.45885 -0.0662 -0.4941 -0.04167 -0.51528 -0.04236 C -0.54514 -0.05556 -0.52118 -0.04653 -0.58941 -0.04838 C -0.59167 -0.04907 -0.59358 -0.05046 -0.59566 -0.05046 C -0.63437 -0.05046 -0.67344 -0.05556 -0.7118 -0.04838 C -0.71684 -0.04745 -0.71267 -0.03495 -0.71337 -0.02824 C -0.71441 -0.01759 -0.71979 -0.01227 -0.72413 -0.00394 C -0.72552 0.01088 -0.72552 0.00532 -0.72552 0.01227 L -0.72101 7.40741E-7 " pathEditMode="relative" rAng="0" ptsTypes="ffffffffffffffffffffffffffffffffffffffffAA">
                                      <p:cBhvr>
                                        <p:cTn id="3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285" y="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8 0.00648 C -0.01927 0.01088 -0.02361 0.01366 -0.02657 0.01852 C -0.02969 0.02361 -0.03195 0.02801 -0.03559 0.03264 C -0.03837 0.04352 -0.04462 0.04421 -0.05226 0.04676 C -0.06893 0.04606 -0.08559 0.04583 -0.10243 0.04467 C -0.12865 0.04305 -0.12934 0.02523 -0.14618 0.01041 C -0.15105 0.00185 -0.15278 -0.00093 -0.1599 -0.00579 C -0.16563 -0.01736 -0.17431 -0.0257 -0.18247 -0.03403 C -0.1849 -0.03634 -0.18611 -0.04051 -0.18855 -0.04213 C -0.1974 -0.04746 -0.20764 -0.04514 -0.21736 -0.04607 C -0.22084 -0.04676 -0.22431 -0.04838 -0.22795 -0.04815 C -0.23264 -0.04769 -0.2375 -0.04722 -0.24167 -0.04421 C -0.24427 -0.04236 -0.24532 -0.03079 -0.24636 -0.02801 C -0.24792 -0.02246 -0.25052 -0.01597 -0.25382 -0.01181 C -0.25782 0.00532 -0.26858 0.01111 -0.27952 0.01852 C -0.28837 0.0243 -0.2974 0.03032 -0.30677 0.03472 C -0.3125 0.03727 -0.31771 0.04213 -0.32344 0.04467 C -0.32743 0.04653 -0.33559 0.04884 -0.33559 0.04907 C -0.34323 0.04699 -0.3507 0.04514 -0.35834 0.04282 C -0.37396 0.02129 -0.35157 0.05 -0.36893 0.03472 C -0.37275 0.03148 -0.38091 0.01829 -0.38247 0.0125 C -0.38594 -0.0007 -0.39028 -0.02246 -0.39775 -0.03195 C -0.40243 -0.05185 -0.42188 -0.0544 -0.43403 -0.06227 C -0.454 -0.05972 -0.44966 -0.06181 -0.46285 -0.05023 C -0.46441 -0.04421 -0.4658 -0.03796 -0.46736 -0.03195 C -0.47049 -0.00324 -0.47587 0.03611 -0.49775 0.05092 C -0.50573 0.05625 -0.51355 0.05903 -0.52188 0.06296 C -0.53299 0.07685 -0.52483 0.06852 -0.55834 0.06504 C -0.57118 0.06366 -0.58559 0.0544 -0.59775 0.04884 C -0.60452 0.03935 -0.59584 0.05 -0.60677 0.04282 C -0.61355 0.03842 -0.61667 0.03148 -0.62344 0.0287 C -0.63386 0.01944 -0.629 0.02222 -0.63716 0.01852 C -0.65087 0.00602 -0.64775 -0.00556 -0.64775 -0.02801 " pathEditMode="relative" rAng="0" ptsTypes="ffffffffffffffffffffffffffffffffA">
                                      <p:cBhvr>
                                        <p:cTn id="3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753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8 0.00162 C 0.00104 0.0051 -0.00017 0.01019 -0.00295 0.01181 C -0.00434 0.01274 -0.00364 0.00741 -0.00469 0.00579 C -0.0059 0.00394 -0.00764 0.00278 -0.00903 0.00162 C -0.01354 -0.00138 -0.01962 -0.00277 -0.02448 -0.00439 C -0.03316 -0.01203 -0.0434 -0.01134 -0.05295 -0.01643 C -0.06354 -0.02175 -0.07205 -0.02615 -0.08333 -0.02847 C -0.09479 -0.02731 -0.10451 -0.02708 -0.1151 -0.02245 C -0.12066 -0.02013 -0.13177 -0.01643 -0.13177 -0.0162 C -0.13611 -0.01088 -0.14132 -0.0081 -0.14566 -0.00231 C -0.14496 0.00579 -0.14531 0.01412 -0.14392 0.022 C -0.14323 0.02709 -0.13923 0.02963 -0.13646 0.03195 C -0.12726 0.03889 -0.12239 0.04468 -0.11232 0.04815 C -0.10173 0.05787 -0.08993 0.05926 -0.07726 0.06227 C -0.07274 0.06158 -0.0684 0.06135 -0.06389 0.06042 C -0.06215 0.05996 -0.0592 0.06042 -0.0592 0.05834 C -0.05694 0.03704 -0.06354 0.01181 -0.07587 -0.00231 C -0.0868 -0.01504 -0.10139 -0.01828 -0.1151 -0.0206 C -0.14844 -0.01898 -0.18316 -0.01713 -0.2151 -0.00231 C -0.21979 0.00348 -0.22101 0.00533 -0.22274 0.01389 C -0.22135 0.02662 -0.22222 0.03612 -0.21215 0.04005 C -0.20729 0.04468 -0.20295 0.04607 -0.19722 0.04815 C -0.1901 0.04746 -0.18264 0.04885 -0.17569 0.04607 C -0.17361 0.04514 -0.17291 0.04121 -0.17274 0.0382 C -0.17205 0.02292 -0.17482 0.0213 -0.18038 0.00973 C -0.19271 -0.01527 -0.2092 -0.02824 -0.23055 -0.03657 C -0.23646 -0.03634 -0.30226 -0.04282 -0.32882 -0.03055 C -0.38837 -0.03194 -0.39948 -0.02847 -0.43941 -0.03657 C -0.45555 -0.04398 -0.43767 -0.03634 -0.47882 -0.04074 C -0.48489 -0.04143 -0.49097 -0.04375 -0.49705 -0.04467 C -0.52621 -0.05486 -0.50503 -0.04907 -0.56215 -0.04675 C -0.56371 -0.04606 -0.56528 -0.0456 -0.56666 -0.04467 C -0.56823 -0.04351 -0.56944 -0.04166 -0.57118 -0.04074 C -0.57552 -0.03865 -0.58038 -0.03819 -0.58489 -0.03657 C -0.59097 -0.03125 -0.59479 -0.02986 -0.6 -0.02245 C -0.60017 -0.02199 -0.60295 -0.01111 -0.60295 -0.01041 C -0.60243 -0.00601 -0.59948 -0.00254 -0.59844 0.00162 C -0.60191 0.00857 -0.60017 0.00602 -0.60295 0.00973 " pathEditMode="relative" rAng="0" ptsTypes="fffffffffffffffffffffffffffffffffffffA">
                                      <p:cBhvr>
                                        <p:cTn id="4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95" y="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229600" cy="11849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ZDROJ: </a:t>
            </a:r>
          </a:p>
          <a:p>
            <a:r>
              <a:rPr lang="cs-CZ" sz="1200" dirty="0" smtClean="0"/>
              <a:t>Text : autor</a:t>
            </a:r>
          </a:p>
          <a:p>
            <a:r>
              <a:rPr lang="cs-CZ" sz="1200" dirty="0" smtClean="0"/>
              <a:t>Obrázky : kliparty  </a:t>
            </a:r>
            <a:r>
              <a:rPr lang="cs-CZ" sz="1200" dirty="0" smtClean="0">
                <a:hlinkClick r:id="rId2"/>
              </a:rPr>
              <a:t>www.office.com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480388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603</Words>
  <Application>Microsoft Office PowerPoint</Application>
  <PresentationFormat>Předvádění na obrazovce (4:3)</PresentationFormat>
  <Paragraphs>133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4.ročník, lekce 3</vt:lpstr>
      <vt:lpstr>CONTROL</vt:lpstr>
      <vt:lpstr>4.ročník, lekce 3  2.ČÁST</vt:lpstr>
      <vt:lpstr>4.roč., 2.ČÁST.CONTROL.</vt:lpstr>
      <vt:lpstr>Prezentace aplikace PowerPoint</vt:lpstr>
      <vt:lpstr>Prezentace aplikace PowerPoint</vt:lpstr>
      <vt:lpstr>Jim likes football.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Škola: Základní škola a Mateřská škola Halže, příspěvková organizace Název: VY_12_INOVACE_04_Aj_5_Překlad_vět_3.osoba Číslo projektu: Jarmila Kočandrlová </dc:title>
  <dc:creator>Kočandrlová Jarmila</dc:creator>
  <cp:lastModifiedBy>Kočandrlová Jarmila</cp:lastModifiedBy>
  <cp:revision>30</cp:revision>
  <dcterms:created xsi:type="dcterms:W3CDTF">2012-11-06T12:07:40Z</dcterms:created>
  <dcterms:modified xsi:type="dcterms:W3CDTF">2013-04-17T12:46:10Z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