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0"/>
  </p:handoutMasterIdLst>
  <p:sldIdLst>
    <p:sldId id="256" r:id="rId2"/>
    <p:sldId id="262" r:id="rId3"/>
    <p:sldId id="259" r:id="rId4"/>
    <p:sldId id="257" r:id="rId5"/>
    <p:sldId id="261" r:id="rId6"/>
    <p:sldId id="263" r:id="rId7"/>
    <p:sldId id="260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379588-AC3D-4A07-A1D3-4FA363C9B703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737ED9-BA7B-4D67-87BA-BC54D871D2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3074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png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png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18" Type="http://schemas.openxmlformats.org/officeDocument/2006/relationships/image" Target="../media/image1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17" Type="http://schemas.openxmlformats.org/officeDocument/2006/relationships/image" Target="../media/image17.wmf"/><Relationship Id="rId2" Type="http://schemas.openxmlformats.org/officeDocument/2006/relationships/image" Target="../media/image2.png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19" Type="http://schemas.openxmlformats.org/officeDocument/2006/relationships/image" Target="../media/image19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492896"/>
            <a:ext cx="864096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ANOTACE: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Určeno žákům 1.stupně ZŠ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Doplněk k učebnici ENGLISH 4 (lekce 11), ENGLISH 5 ( lekce 11) Milena </a:t>
            </a:r>
            <a:r>
              <a:rPr lang="cs-CZ" sz="2000" dirty="0" err="1" smtClean="0">
                <a:solidFill>
                  <a:schemeClr val="tx1"/>
                </a:solidFill>
              </a:rPr>
              <a:t>Kelly</a:t>
            </a:r>
            <a:r>
              <a:rPr lang="cs-CZ" sz="2000" dirty="0" smtClean="0">
                <a:solidFill>
                  <a:schemeClr val="tx1"/>
                </a:solidFill>
              </a:rPr>
              <a:t>, ANGLIČTINA EXPRES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Příprava rozhovoru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4. </a:t>
            </a:r>
            <a:r>
              <a:rPr lang="cs-CZ" sz="2000" dirty="0">
                <a:solidFill>
                  <a:schemeClr val="tx1"/>
                </a:solidFill>
              </a:rPr>
              <a:t>r</a:t>
            </a:r>
            <a:r>
              <a:rPr lang="cs-CZ" sz="2000" dirty="0" smtClean="0">
                <a:solidFill>
                  <a:schemeClr val="tx1"/>
                </a:solidFill>
              </a:rPr>
              <a:t>očník - Procvičení orientace – on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left</a:t>
            </a:r>
            <a:r>
              <a:rPr lang="cs-CZ" sz="2000" dirty="0" smtClean="0">
                <a:solidFill>
                  <a:schemeClr val="tx1"/>
                </a:solidFill>
              </a:rPr>
              <a:t>, on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right</a:t>
            </a:r>
            <a:r>
              <a:rPr lang="cs-CZ" sz="2000" dirty="0" smtClean="0">
                <a:solidFill>
                  <a:schemeClr val="tx1"/>
                </a:solidFill>
              </a:rPr>
              <a:t>, in </a:t>
            </a:r>
            <a:r>
              <a:rPr lang="cs-CZ" sz="2000" dirty="0" err="1" smtClean="0">
                <a:solidFill>
                  <a:schemeClr val="tx1"/>
                </a:solidFill>
              </a:rPr>
              <a:t>the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middle</a:t>
            </a:r>
            <a:r>
              <a:rPr lang="cs-CZ" sz="2000" dirty="0" smtClean="0">
                <a:solidFill>
                  <a:schemeClr val="tx1"/>
                </a:solidFill>
              </a:rPr>
              <a:t>. Odpovědi na otázky </a:t>
            </a:r>
            <a:r>
              <a:rPr lang="cs-CZ" sz="2000" dirty="0" err="1" smtClean="0">
                <a:solidFill>
                  <a:schemeClr val="tx1"/>
                </a:solidFill>
              </a:rPr>
              <a:t>Where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is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err="1" smtClean="0">
                <a:solidFill>
                  <a:schemeClr val="tx1"/>
                </a:solidFill>
              </a:rPr>
              <a:t>it</a:t>
            </a:r>
            <a:r>
              <a:rPr lang="cs-CZ" sz="2000" dirty="0" smtClean="0">
                <a:solidFill>
                  <a:schemeClr val="tx1"/>
                </a:solidFill>
              </a:rPr>
              <a:t>? </a:t>
            </a:r>
            <a:r>
              <a:rPr lang="cs-CZ" sz="2000" dirty="0" err="1" smtClean="0">
                <a:solidFill>
                  <a:schemeClr val="tx1"/>
                </a:solidFill>
              </a:rPr>
              <a:t>Where</a:t>
            </a:r>
            <a:r>
              <a:rPr lang="cs-CZ" sz="2000" dirty="0" smtClean="0">
                <a:solidFill>
                  <a:schemeClr val="tx1"/>
                </a:solidFill>
              </a:rPr>
              <a:t> are </a:t>
            </a:r>
            <a:r>
              <a:rPr lang="cs-CZ" sz="2000" dirty="0" err="1" smtClean="0">
                <a:solidFill>
                  <a:schemeClr val="tx1"/>
                </a:solidFill>
              </a:rPr>
              <a:t>you</a:t>
            </a:r>
            <a:r>
              <a:rPr lang="cs-CZ" sz="2000" dirty="0" smtClean="0">
                <a:solidFill>
                  <a:schemeClr val="tx1"/>
                </a:solidFill>
              </a:rPr>
              <a:t>? Rozlišení jednotného a množného čísla pod. jmen.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5.ročník – Money, </a:t>
            </a:r>
            <a:r>
              <a:rPr lang="cs-CZ" sz="2000" dirty="0" err="1" smtClean="0">
                <a:solidFill>
                  <a:schemeClr val="tx1"/>
                </a:solidFill>
              </a:rPr>
              <a:t>How</a:t>
            </a:r>
            <a:r>
              <a:rPr lang="cs-CZ" sz="2000" dirty="0" smtClean="0">
                <a:solidFill>
                  <a:schemeClr val="tx1"/>
                </a:solidFill>
              </a:rPr>
              <a:t> much? </a:t>
            </a:r>
            <a:r>
              <a:rPr lang="cs-CZ" sz="2000" dirty="0" err="1" smtClean="0">
                <a:solidFill>
                  <a:schemeClr val="tx1"/>
                </a:solidFill>
              </a:rPr>
              <a:t>How</a:t>
            </a:r>
            <a:r>
              <a:rPr lang="cs-CZ" sz="2000" dirty="0" smtClean="0">
                <a:solidFill>
                  <a:schemeClr val="tx1"/>
                </a:solidFill>
              </a:rPr>
              <a:t> many?</a:t>
            </a:r>
          </a:p>
          <a:p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7175351" cy="1793167"/>
          </a:xfrm>
        </p:spPr>
        <p:txBody>
          <a:bodyPr/>
          <a:lstStyle/>
          <a:p>
            <a:pPr marL="0" lvl="0" indent="0">
              <a:spcBef>
                <a:spcPct val="20000"/>
              </a:spcBef>
              <a:buNone/>
            </a:pPr>
            <a:r>
              <a:rPr lang="cs-CZ" sz="200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  <a:t>Škola: Základní škola a Mateřská škola Halže, příspěvková organizace</a:t>
            </a:r>
            <a:br>
              <a:rPr lang="cs-CZ" sz="200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</a:br>
            <a:r>
              <a:rPr lang="cs-CZ" sz="200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  <a:t>Název: </a:t>
            </a:r>
            <a:r>
              <a:rPr lang="cs-CZ" sz="2000" dirty="0" smtClean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  <a:t>VY_32_INOVACE_16_AJ_Shop</a:t>
            </a:r>
            <a:r>
              <a:rPr lang="cs-CZ" sz="200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  <a:t/>
            </a:r>
            <a:br>
              <a:rPr lang="cs-CZ" sz="200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</a:br>
            <a:r>
              <a:rPr lang="cs-CZ" sz="200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  <a:t>Číslo projektu: CZ.1.07/1.4.00/21.3551</a:t>
            </a:r>
            <a:br>
              <a:rPr lang="cs-CZ" sz="200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</a:br>
            <a:r>
              <a:rPr lang="cs-CZ" sz="200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  <a:t>Autor: Mgr. Jarmila Kočandrlová</a:t>
            </a:r>
            <a:r>
              <a:rPr lang="cs-CZ" sz="3200" b="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  <a:t/>
            </a:r>
            <a:br>
              <a:rPr lang="cs-CZ" sz="3200" b="0" dirty="0">
                <a:solidFill>
                  <a:srgbClr val="FF0000"/>
                </a:solidFill>
                <a:effectLst/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4956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207" y="2550935"/>
            <a:ext cx="27350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Where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it</a:t>
            </a:r>
            <a:r>
              <a:rPr lang="cs-CZ" sz="3600" b="1" dirty="0" smtClean="0">
                <a:solidFill>
                  <a:srgbClr val="FF0000"/>
                </a:solidFill>
              </a:rPr>
              <a:t>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38904" y="2442557"/>
            <a:ext cx="37561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Where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are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they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R1452KA2\MC900438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77507"/>
            <a:ext cx="143827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kocandrlova\AppData\Local\Microsoft\Windows\Temporary Internet Files\Content.IE5\R1452KA2\MC900438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1120" y="3154449"/>
            <a:ext cx="143827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R1452KA2\MC900438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3262" y="3154449"/>
            <a:ext cx="143827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014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342494165"/>
              </p:ext>
            </p:extLst>
          </p:nvPr>
        </p:nvGraphicFramePr>
        <p:xfrm>
          <a:off x="155905" y="814259"/>
          <a:ext cx="8712969" cy="5943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04323"/>
                <a:gridCol w="2904323"/>
                <a:gridCol w="2904323"/>
              </a:tblGrid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jkocandrlova\AppData\Local\Microsoft\Windows\Temporary Internet Files\Content.IE5\3NU7GTTO\MC90044175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576" y="953324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3NU7GTTO\MC9002326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054" y="1876070"/>
            <a:ext cx="838200" cy="1277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R1452KA2\MC900112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634" y="2164421"/>
            <a:ext cx="504056" cy="93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NL7VJJA8\MC9004417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593" y="317226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10" y="5631462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079" y="5784117"/>
            <a:ext cx="976082" cy="86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074" y="5847566"/>
            <a:ext cx="976082" cy="86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kocandrlova\AppData\Local\Microsoft\Windows\Temporary Internet Files\Content.IE5\3NU7GTTO\MC90044177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892" y="4112079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904" y="1042137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kocandrlova\AppData\Local\Microsoft\Windows\Temporary Internet Files\Content.IE5\R1452KA2\MC9002377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664" y="1881477"/>
            <a:ext cx="1012479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jkocandrlova\AppData\Local\Microsoft\Windows\Temporary Internet Files\Content.IE5\R1452KA2\MC9002377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136" y="1919838"/>
            <a:ext cx="995710" cy="125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jkocandrlova\AppData\Local\Microsoft\Windows\Temporary Internet Files\Content.IE5\R1452KA2\MC9003054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482" y="3168022"/>
            <a:ext cx="1033498" cy="117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jkocandrlova\AppData\Local\Microsoft\Windows\Temporary Internet Files\Content.IE5\R1452KA2\MC90030986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850" y="4362754"/>
            <a:ext cx="1521080" cy="114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jkocandrlova\AppData\Local\Microsoft\Windows\Temporary Internet Files\Content.IE5\3NU7GTTO\MC90019229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841" y="5780430"/>
            <a:ext cx="1006983" cy="93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811" y="5777203"/>
            <a:ext cx="1006475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 descr="C:\Users\jkocandrlova\AppData\Local\Microsoft\Windows\Temporary Internet Files\Content.IE5\SFZ87J2Q\MC90001930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711" y="2046523"/>
            <a:ext cx="1349354" cy="117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jkocandrlova\AppData\Local\Microsoft\Windows\Temporary Internet Files\Content.IE5\R1452KA2\MC90019935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898" y="882705"/>
            <a:ext cx="1764522" cy="1152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jkocandrlova\AppData\Local\Microsoft\Windows\Temporary Internet Files\Content.IE5\SFZ87J2Q\MC900250299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640" y="4600523"/>
            <a:ext cx="1240441" cy="105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jkocandrlova\AppData\Local\Microsoft\Windows\Temporary Internet Files\Content.IE5\NL7VJJA8\MC90039657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4530" y="4399851"/>
            <a:ext cx="1056715" cy="114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jkocandrlova\AppData\Local\Microsoft\Windows\Temporary Internet Files\Content.IE5\R1452KA2\MC90028159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1355" y="5631462"/>
            <a:ext cx="589387" cy="108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jkocandrlova\AppData\Local\Microsoft\Windows\Temporary Internet Files\Content.IE5\SFZ87J2Q\MC90037109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985" y="3230352"/>
            <a:ext cx="1770739" cy="116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17421" y="116632"/>
            <a:ext cx="253947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</a:rPr>
              <a:t>on </a:t>
            </a:r>
            <a:r>
              <a:rPr lang="cs-CZ" sz="3600" b="1" dirty="0" err="1" smtClean="0">
                <a:solidFill>
                  <a:srgbClr val="FF0000"/>
                </a:solidFill>
              </a:rPr>
              <a:t>the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left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25004" y="94719"/>
            <a:ext cx="306045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in </a:t>
            </a:r>
            <a:r>
              <a:rPr lang="cs-CZ" sz="3600" b="1" dirty="0" err="1" smtClean="0">
                <a:solidFill>
                  <a:srgbClr val="0070C0"/>
                </a:solidFill>
              </a:rPr>
              <a:t>the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middle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31179" y="108571"/>
            <a:ext cx="27446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FF0000"/>
                </a:solidFill>
              </a:rPr>
              <a:t>o</a:t>
            </a:r>
            <a:r>
              <a:rPr lang="cs-CZ" sz="3600" b="1" dirty="0" smtClean="0">
                <a:solidFill>
                  <a:srgbClr val="FF0000"/>
                </a:solidFill>
              </a:rPr>
              <a:t>n </a:t>
            </a:r>
            <a:r>
              <a:rPr lang="cs-CZ" sz="3600" b="1" dirty="0" err="1" smtClean="0">
                <a:solidFill>
                  <a:srgbClr val="FF0000"/>
                </a:solidFill>
              </a:rPr>
              <a:t>the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right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3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97922409"/>
              </p:ext>
            </p:extLst>
          </p:nvPr>
        </p:nvGraphicFramePr>
        <p:xfrm>
          <a:off x="179512" y="188640"/>
          <a:ext cx="8712969" cy="5943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04323"/>
                <a:gridCol w="2904323"/>
                <a:gridCol w="2904323"/>
              </a:tblGrid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jkocandrlova\AppData\Local\Microsoft\Windows\Temporary Internet Files\Content.IE5\3NU7GTTO\MC90044175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3NU7GTTO\MC9002326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08" y="1268760"/>
            <a:ext cx="838200" cy="1277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R1452KA2\MC900112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80739"/>
            <a:ext cx="504056" cy="93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NL7VJJA8\MC9004417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53" y="2546053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233" y="5013176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7782" y="5123331"/>
            <a:ext cx="976082" cy="86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732" y="5258848"/>
            <a:ext cx="976082" cy="86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kocandrlova\AppData\Local\Microsoft\Windows\Temporary Internet Files\Content.IE5\3NU7GTTO\MC90044177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056" y="3425552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746" y="381412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kocandrlova\AppData\Local\Microsoft\Windows\Temporary Internet Files\Content.IE5\R1452KA2\MC9002377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814" y="1317427"/>
            <a:ext cx="1012479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jkocandrlova\AppData\Local\Microsoft\Windows\Temporary Internet Files\Content.IE5\R1452KA2\MC9002377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854" y="1338519"/>
            <a:ext cx="995710" cy="125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jkocandrlova\AppData\Local\Microsoft\Windows\Temporary Internet Files\Content.IE5\R1452KA2\MC9003054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305" y="2590948"/>
            <a:ext cx="1033498" cy="117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jkocandrlova\AppData\Local\Microsoft\Windows\Temporary Internet Files\Content.IE5\R1452KA2\MC90030986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514" y="3763749"/>
            <a:ext cx="1521080" cy="114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jkocandrlova\AppData\Local\Microsoft\Windows\Temporary Internet Files\Content.IE5\3NU7GTTO\MC90019229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269" y="5123331"/>
            <a:ext cx="1006983" cy="93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514" y="5088150"/>
            <a:ext cx="1006475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 descr="C:\Users\jkocandrlova\AppData\Local\Microsoft\Windows\Temporary Internet Files\Content.IE5\SFZ87J2Q\MC90001930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1375863"/>
            <a:ext cx="1349354" cy="117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jkocandrlova\AppData\Local\Microsoft\Windows\Temporary Internet Files\Content.IE5\R1452KA2\MC90019935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44385"/>
            <a:ext cx="1764522" cy="1152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jkocandrlova\AppData\Local\Microsoft\Windows\Temporary Internet Files\Content.IE5\SFZ87J2Q\MC900250299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641" y="3949381"/>
            <a:ext cx="1240441" cy="105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jkocandrlova\AppData\Local\Microsoft\Windows\Temporary Internet Files\Content.IE5\NL7VJJA8\MC90039657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6050" y="3773637"/>
            <a:ext cx="1056715" cy="114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jkocandrlova\AppData\Local\Microsoft\Windows\Temporary Internet Files\Content.IE5\R1452KA2\MC90028159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663" y="4993442"/>
            <a:ext cx="589387" cy="108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jkocandrlova\AppData\Local\Microsoft\Windows\Temporary Internet Files\Content.IE5\SFZ87J2Q\MC90037109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986" y="2575095"/>
            <a:ext cx="1770739" cy="116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50640" y="6121935"/>
            <a:ext cx="27350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Where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it</a:t>
            </a:r>
            <a:r>
              <a:rPr lang="cs-CZ" sz="3600" b="1" dirty="0" smtClean="0">
                <a:solidFill>
                  <a:srgbClr val="FF0000"/>
                </a:solidFill>
              </a:rPr>
              <a:t>?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58239" y="6120161"/>
            <a:ext cx="37561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Where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are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they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150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38944" y="548680"/>
            <a:ext cx="3284984" cy="5372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teddy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377858" y="1459005"/>
            <a:ext cx="3996680" cy="537240"/>
          </a:xfrm>
          <a:prstGeom prst="rect">
            <a:avLst/>
          </a:prstGeom>
          <a:solidFill>
            <a:srgbClr val="FFFF66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83568" y="2320574"/>
            <a:ext cx="2549121" cy="537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11560" y="3212976"/>
            <a:ext cx="3996680" cy="537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rolls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60376" y="4221088"/>
            <a:ext cx="3996680" cy="537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squirrels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670185" y="5185644"/>
            <a:ext cx="3996680" cy="537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331180" y="548680"/>
            <a:ext cx="3996680" cy="537240"/>
          </a:xfrm>
          <a:prstGeom prst="rect">
            <a:avLst/>
          </a:prstGeom>
          <a:solidFill>
            <a:srgbClr val="FFFF66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1560" y="1415302"/>
            <a:ext cx="3996680" cy="537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chair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388977" y="2320574"/>
            <a:ext cx="3996680" cy="537240"/>
          </a:xfrm>
          <a:prstGeom prst="rect">
            <a:avLst/>
          </a:prstGeom>
          <a:solidFill>
            <a:srgbClr val="FFFF66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4411362" y="3211697"/>
            <a:ext cx="3996680" cy="5372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4377858" y="4247519"/>
            <a:ext cx="3996680" cy="5372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411362" y="5155913"/>
            <a:ext cx="3996680" cy="5372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5618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/>
      <p:bldP spid="7" grpId="0"/>
      <p:bldP spid="8" grpId="0"/>
      <p:bldP spid="9" grpId="0" animBg="1"/>
      <p:bldP spid="10" grpId="0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20134637">
            <a:off x="351908" y="1002293"/>
            <a:ext cx="4647182" cy="1143000"/>
          </a:xfrm>
        </p:spPr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much 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92080" y="3241149"/>
            <a:ext cx="27838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Kč   </a:t>
            </a:r>
            <a:r>
              <a:rPr lang="cs-CZ" sz="1600" b="1" dirty="0" smtClean="0">
                <a:solidFill>
                  <a:srgbClr val="0070C0"/>
                </a:solidFill>
              </a:rPr>
              <a:t>CZECH  CROWNS</a:t>
            </a:r>
            <a:endParaRPr lang="cs-CZ" sz="1600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34839" y="4237026"/>
            <a:ext cx="191970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>
                <a:solidFill>
                  <a:srgbClr val="7030A0"/>
                </a:solidFill>
              </a:rPr>
              <a:t>£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1600" b="1" dirty="0" smtClean="0">
                <a:solidFill>
                  <a:srgbClr val="7030A0"/>
                </a:solidFill>
              </a:rPr>
              <a:t>POUNDS</a:t>
            </a:r>
            <a:endParaRPr lang="cs-CZ" sz="1600" b="1" dirty="0"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40318" y="5412125"/>
            <a:ext cx="15087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$ </a:t>
            </a:r>
            <a:r>
              <a:rPr lang="cs-CZ" sz="1600" b="1" dirty="0" smtClean="0">
                <a:solidFill>
                  <a:srgbClr val="FF0000"/>
                </a:solidFill>
              </a:rPr>
              <a:t>DOLLARS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 rot="1168260">
            <a:off x="4046419" y="1836134"/>
            <a:ext cx="4896544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err="1" smtClean="0"/>
              <a:t>How</a:t>
            </a:r>
            <a:r>
              <a:rPr lang="cs-CZ" dirty="0" smtClean="0"/>
              <a:t> many ….?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81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91499708"/>
              </p:ext>
            </p:extLst>
          </p:nvPr>
        </p:nvGraphicFramePr>
        <p:xfrm>
          <a:off x="155905" y="814259"/>
          <a:ext cx="8712969" cy="5943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04323"/>
                <a:gridCol w="2904323"/>
                <a:gridCol w="2904323"/>
              </a:tblGrid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04867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jkocandrlova\AppData\Local\Microsoft\Windows\Temporary Internet Files\Content.IE5\3NU7GTTO\MC90044175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576" y="953324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3NU7GTTO\MC9002326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74" y="1807871"/>
            <a:ext cx="838200" cy="1277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R1452KA2\MC9001124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2357" y="2153595"/>
            <a:ext cx="504056" cy="93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NL7VJJA8\MC90044177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593" y="3172267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10" y="5631462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2079" y="5784117"/>
            <a:ext cx="976082" cy="86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kocandrlova\AppData\Local\Microsoft\Windows\Temporary Internet Files\Content.IE5\SFZ87J2Q\MC9002900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686" y="5631462"/>
            <a:ext cx="976082" cy="86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kocandrlova\AppData\Local\Microsoft\Windows\Temporary Internet Files\Content.IE5\3NU7GTTO\MC90044177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50" y="4069158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Program Files (x86)\Microsoft Office\MEDIA\CAGCAT10\j0216858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664" y="979387"/>
            <a:ext cx="1826971" cy="833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kocandrlova\AppData\Local\Microsoft\Windows\Temporary Internet Files\Content.IE5\R1452KA2\MC9002377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1664" y="1881477"/>
            <a:ext cx="1012479" cy="127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jkocandrlova\AppData\Local\Microsoft\Windows\Temporary Internet Files\Content.IE5\R1452KA2\MC9002377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230" y="1832735"/>
            <a:ext cx="995710" cy="1252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jkocandrlova\AppData\Local\Microsoft\Windows\Temporary Internet Files\Content.IE5\R1452KA2\MC90030546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482" y="3168022"/>
            <a:ext cx="1033498" cy="117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jkocandrlova\AppData\Local\Microsoft\Windows\Temporary Internet Files\Content.IE5\R1452KA2\MC90030986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900" y="4362754"/>
            <a:ext cx="1521080" cy="114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jkocandrlova\AppData\Local\Microsoft\Windows\Temporary Internet Files\Content.IE5\3NU7GTTO\MC90019229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1841" y="5780430"/>
            <a:ext cx="1006983" cy="93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811" y="5777203"/>
            <a:ext cx="1006475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 descr="C:\Users\jkocandrlova\AppData\Local\Microsoft\Windows\Temporary Internet Files\Content.IE5\SFZ87J2Q\MC90001930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711" y="2046523"/>
            <a:ext cx="1349354" cy="117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jkocandrlova\AppData\Local\Microsoft\Windows\Temporary Internet Files\Content.IE5\R1452KA2\MC90019935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457" y="842154"/>
            <a:ext cx="1764522" cy="1152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jkocandrlova\AppData\Local\Microsoft\Windows\Temporary Internet Files\Content.IE5\SFZ87J2Q\MC900250299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640" y="4600523"/>
            <a:ext cx="1240441" cy="1056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jkocandrlova\AppData\Local\Microsoft\Windows\Temporary Internet Files\Content.IE5\NL7VJJA8\MC900396570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727" y="4373232"/>
            <a:ext cx="1056715" cy="1145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jkocandrlova\AppData\Local\Microsoft\Windows\Temporary Internet Files\Content.IE5\R1452KA2\MC90028159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123" y="5670981"/>
            <a:ext cx="589387" cy="108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jkocandrlova\AppData\Local\Microsoft\Windows\Temporary Internet Files\Content.IE5\SFZ87J2Q\MC900371096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985" y="3230352"/>
            <a:ext cx="1770739" cy="116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96682" y="1595552"/>
            <a:ext cx="518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/>
              <a:t>15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3160999" y="114672"/>
            <a:ext cx="27838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0070C0"/>
                </a:solidFill>
              </a:rPr>
              <a:t>Kč </a:t>
            </a:r>
            <a:r>
              <a:rPr lang="cs-CZ" sz="1600" b="1" dirty="0" smtClean="0">
                <a:solidFill>
                  <a:srgbClr val="0070C0"/>
                </a:solidFill>
              </a:rPr>
              <a:t>CZECH  CROWNS</a:t>
            </a:r>
            <a:endParaRPr lang="cs-CZ" sz="1600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637711" y="22340"/>
            <a:ext cx="150874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$ </a:t>
            </a:r>
            <a:r>
              <a:rPr lang="cs-CZ" sz="1600" b="1" dirty="0" smtClean="0">
                <a:solidFill>
                  <a:srgbClr val="FF0000"/>
                </a:solidFill>
              </a:rPr>
              <a:t>DOLLARS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06115" y="269814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06115" y="4005064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96682" y="512865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0460" y="6359236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3,50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77044" y="151898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98873" y="271583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78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98873" y="388449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99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58200" y="5176062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236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516497" y="6292796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16065" y="1525817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419585" y="2715832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412923" y="3931713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325690" y="5149443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370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195018" y="6359236"/>
            <a:ext cx="671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1000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639174" y="53117"/>
            <a:ext cx="191970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400" b="1" dirty="0">
                <a:solidFill>
                  <a:srgbClr val="7030A0"/>
                </a:solidFill>
              </a:rPr>
              <a:t>£</a:t>
            </a:r>
            <a:r>
              <a:rPr lang="cs-CZ" sz="4400" b="1" dirty="0" smtClean="0">
                <a:solidFill>
                  <a:srgbClr val="7030A0"/>
                </a:solidFill>
              </a:rPr>
              <a:t> </a:t>
            </a:r>
            <a:r>
              <a:rPr lang="cs-CZ" sz="1600" b="1" dirty="0" smtClean="0">
                <a:solidFill>
                  <a:srgbClr val="7030A0"/>
                </a:solidFill>
              </a:rPr>
              <a:t>POUNDS</a:t>
            </a:r>
            <a:endParaRPr lang="cs-CZ" sz="1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577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2797696" cy="1143000"/>
          </a:xfrm>
        </p:spPr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484784"/>
            <a:ext cx="6400800" cy="3474720"/>
          </a:xfrm>
        </p:spPr>
        <p:txBody>
          <a:bodyPr/>
          <a:lstStyle/>
          <a:p>
            <a:r>
              <a:rPr lang="cs-CZ" dirty="0" smtClean="0"/>
              <a:t>Kliparty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265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</TotalTime>
  <Words>219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Škola: Základní škola a Mateřská škola Halže, příspěvková organizace Název: VY_32_INOVACE_16_AJ_Shop Číslo projektu: CZ.1.07/1.4.00/21.3551 Autor: Mgr. Jarmila Kočandrlová </vt:lpstr>
      <vt:lpstr>Prezentace aplikace PowerPoint</vt:lpstr>
      <vt:lpstr>Prezentace aplikace PowerPoint</vt:lpstr>
      <vt:lpstr>Prezentace aplikace PowerPoint</vt:lpstr>
      <vt:lpstr>Prezentace aplikace PowerPoint</vt:lpstr>
      <vt:lpstr>How much ?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12</cp:revision>
  <dcterms:created xsi:type="dcterms:W3CDTF">2013-03-14T11:20:12Z</dcterms:created>
  <dcterms:modified xsi:type="dcterms:W3CDTF">2013-04-17T12:47:58Z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