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0" r:id="rId4"/>
    <p:sldId id="262" r:id="rId5"/>
    <p:sldId id="265" r:id="rId6"/>
    <p:sldId id="264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4704" y="404665"/>
            <a:ext cx="8287776" cy="2664296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z="20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Škola: Základní škola a Mateřská škola Halže, příspěvková organizace</a:t>
            </a:r>
            <a:br>
              <a:rPr lang="cs-CZ" sz="20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2000" b="1" cap="none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VY_32_INOVACE_17_AJ_To </a:t>
            </a:r>
            <a:r>
              <a:rPr lang="cs-CZ" sz="2000" b="1" cap="none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000" b="1" cap="none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Test</a:t>
            </a:r>
            <a:r>
              <a:rPr lang="cs-CZ" sz="20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CZ.1.07/1.4.00/21.3551</a:t>
            </a:r>
            <a:br>
              <a:rPr lang="cs-CZ" sz="20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Mgr. Jarmila Kočandrlová</a:t>
            </a:r>
            <a:r>
              <a:rPr lang="cs-CZ" sz="32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cap="none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solidFill>
                <a:schemeClr val="accent4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3140968"/>
            <a:ext cx="6912768" cy="125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1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1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Určeno žákům 1.stupně </a:t>
            </a:r>
            <a:r>
              <a:rPr lang="cs-CZ" sz="1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ZŠ. Procvičení tvarů </a:t>
            </a:r>
            <a:r>
              <a:rPr lang="cs-CZ" sz="1600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– has, vyhledání a opis správných vět k obrázkům. </a:t>
            </a:r>
            <a:r>
              <a:rPr lang="cs-CZ" sz="160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Snímky </a:t>
            </a:r>
            <a:r>
              <a:rPr lang="cs-CZ" sz="1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6, 7 - kontrola.</a:t>
            </a:r>
            <a:endParaRPr lang="cs-CZ" sz="16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1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Doplněk k učebnici ENGLISH </a:t>
            </a:r>
            <a:r>
              <a:rPr lang="cs-CZ" sz="1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3, </a:t>
            </a:r>
            <a:r>
              <a:rPr lang="cs-CZ" sz="1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Milena </a:t>
            </a:r>
            <a:r>
              <a:rPr lang="cs-CZ" sz="1600" dirty="0" err="1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Kelly</a:t>
            </a:r>
            <a:r>
              <a:rPr lang="cs-CZ" sz="1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ANGLIČTINA EXPRES</a:t>
            </a:r>
          </a:p>
        </p:txBody>
      </p:sp>
    </p:spTree>
    <p:extLst>
      <p:ext uri="{BB962C8B-B14F-4D97-AF65-F5344CB8AC3E}">
        <p14:creationId xmlns:p14="http://schemas.microsoft.com/office/powerpoint/2010/main" val="419676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1440160"/>
          </a:xfrm>
          <a:solidFill>
            <a:schemeClr val="bg2"/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KDO CO MÁ ?</a:t>
            </a:r>
            <a:br>
              <a:rPr lang="cs-CZ" sz="4000" dirty="0" smtClean="0"/>
            </a:br>
            <a:r>
              <a:rPr lang="cs-CZ" sz="4000" dirty="0" smtClean="0"/>
              <a:t>Sloveso </a:t>
            </a:r>
            <a:r>
              <a:rPr lang="cs-CZ" sz="4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</a:t>
            </a:r>
            <a:r>
              <a:rPr lang="cs-CZ" sz="40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sz="4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smtClean="0"/>
              <a:t>- test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52600"/>
            <a:ext cx="8712968" cy="4988768"/>
          </a:xfrm>
        </p:spPr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cs-CZ" sz="4800" dirty="0" smtClean="0">
                <a:latin typeface="Comic Sans MS" pitchFamily="66" charset="0"/>
              </a:rPr>
              <a:t>Vyber větu, která je správně a hodí se </a:t>
            </a:r>
          </a:p>
          <a:p>
            <a:pPr marL="114300" indent="0" algn="ctr">
              <a:buNone/>
            </a:pPr>
            <a:r>
              <a:rPr lang="cs-CZ" sz="4800" dirty="0" smtClean="0">
                <a:latin typeface="Comic Sans MS" pitchFamily="66" charset="0"/>
              </a:rPr>
              <a:t>k obrázku. </a:t>
            </a:r>
          </a:p>
          <a:p>
            <a:pPr marL="114300" indent="0" algn="ctr">
              <a:buNone/>
            </a:pPr>
            <a:r>
              <a:rPr lang="cs-CZ" sz="4800" dirty="0">
                <a:latin typeface="Comic Sans MS" pitchFamily="66" charset="0"/>
              </a:rPr>
              <a:t>O</a:t>
            </a:r>
            <a:r>
              <a:rPr lang="cs-CZ" sz="4800" dirty="0" smtClean="0">
                <a:latin typeface="Comic Sans MS" pitchFamily="66" charset="0"/>
              </a:rPr>
              <a:t>piš ji bez chyb do  sešitu.</a:t>
            </a:r>
          </a:p>
          <a:p>
            <a:pPr marL="114300" indent="0" algn="ctr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114300" indent="0" algn="ctr">
              <a:buNone/>
            </a:pPr>
            <a:r>
              <a:rPr lang="cs-CZ" sz="2000" dirty="0" smtClean="0">
                <a:latin typeface="Comic Sans MS" pitchFamily="66" charset="0"/>
              </a:rPr>
              <a:t>POZOR!</a:t>
            </a:r>
          </a:p>
          <a:p>
            <a:pPr marL="114300" indent="0" algn="ctr">
              <a:buNone/>
            </a:pPr>
            <a:r>
              <a:rPr lang="cs-CZ" sz="2000" dirty="0" smtClean="0">
                <a:latin typeface="Comic Sans MS" pitchFamily="66" charset="0"/>
              </a:rPr>
              <a:t>4 věty jsou o chlapcích, další 4 o dívkách.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30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kocandrlova\AppData\Local\Microsoft\Windows\Temporary Internet Files\Content.IE5\NL7VJJA8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1447800" cy="1828800"/>
          </a:xfrm>
          <a:prstGeom prst="rect">
            <a:avLst/>
          </a:prstGeom>
          <a:noFill/>
          <a:ln w="762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R1452KA2\MP9002628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82951"/>
            <a:ext cx="1937083" cy="1288160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3NU7GTTO\MP900430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1368152" cy="1368152"/>
          </a:xfrm>
          <a:prstGeom prst="rect">
            <a:avLst/>
          </a:prstGeom>
          <a:noFill/>
          <a:ln w="762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kocandrlova\AppData\Local\Microsoft\Windows\Temporary Internet Files\Content.IE5\SFZ87J2Q\MP9003999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5289267"/>
            <a:ext cx="968541" cy="1452102"/>
          </a:xfrm>
          <a:prstGeom prst="rect">
            <a:avLst/>
          </a:prstGeom>
          <a:noFill/>
          <a:ln w="762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056" y="692696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kocandrlova\AppData\Local\Microsoft\Windows\Temporary Internet Files\Content.IE5\R1452KA2\MC90044170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237" y="2057400"/>
            <a:ext cx="1413711" cy="141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kocandrlova\AppData\Local\Microsoft\Windows\Temporary Internet Files\Content.IE5\R1452KA2\MM91000112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056" y="3645024"/>
            <a:ext cx="1311179" cy="1512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kocandrlova\AppData\Local\Microsoft\Windows\Temporary Internet Files\Content.IE5\3NU7GTTO\MP90040524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175" y="5263935"/>
            <a:ext cx="2068408" cy="147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48318" y="302509"/>
            <a:ext cx="2996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She</a:t>
            </a:r>
            <a:r>
              <a:rPr lang="cs-CZ" sz="3200" b="1" dirty="0" smtClean="0">
                <a:solidFill>
                  <a:srgbClr val="00B050"/>
                </a:solidFill>
              </a:rPr>
              <a:t> has a </a:t>
            </a:r>
            <a:r>
              <a:rPr lang="cs-CZ" sz="3200" b="1" dirty="0" err="1" smtClean="0">
                <a:solidFill>
                  <a:srgbClr val="00B050"/>
                </a:solidFill>
              </a:rPr>
              <a:t>cat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48318" y="847890"/>
            <a:ext cx="2826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He has a car.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48318" y="1432665"/>
            <a:ext cx="3134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He </a:t>
            </a:r>
            <a:r>
              <a:rPr lang="cs-CZ" sz="3200" b="1" dirty="0" err="1" smtClean="0">
                <a:solidFill>
                  <a:srgbClr val="00B050"/>
                </a:solidFill>
              </a:rPr>
              <a:t>have</a:t>
            </a:r>
            <a:r>
              <a:rPr lang="cs-CZ" sz="3200" b="1" dirty="0" smtClean="0">
                <a:solidFill>
                  <a:srgbClr val="00B050"/>
                </a:solidFill>
              </a:rPr>
              <a:t> a car.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34710" y="1915670"/>
            <a:ext cx="38892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He </a:t>
            </a:r>
            <a:r>
              <a:rPr lang="cs-CZ" sz="3200" b="1" dirty="0" err="1" smtClean="0">
                <a:solidFill>
                  <a:srgbClr val="FF0000"/>
                </a:solidFill>
              </a:rPr>
              <a:t>have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apple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55583" y="2471867"/>
            <a:ext cx="35782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He has </a:t>
            </a:r>
            <a:r>
              <a:rPr lang="cs-CZ" sz="3200" b="1" dirty="0" err="1" smtClean="0">
                <a:solidFill>
                  <a:srgbClr val="FF0000"/>
                </a:solidFill>
              </a:rPr>
              <a:t>an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apple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10007" y="3041182"/>
            <a:ext cx="3275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She</a:t>
            </a:r>
            <a:r>
              <a:rPr lang="cs-CZ" sz="3200" b="1" dirty="0" smtClean="0">
                <a:solidFill>
                  <a:srgbClr val="FF0000"/>
                </a:solidFill>
              </a:rPr>
              <a:t> has a </a:t>
            </a:r>
            <a:r>
              <a:rPr lang="cs-CZ" sz="3200" b="1" dirty="0" err="1" smtClean="0">
                <a:solidFill>
                  <a:srgbClr val="FF0000"/>
                </a:solidFill>
              </a:rPr>
              <a:t>pear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73532" y="3635878"/>
            <a:ext cx="33249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He has a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teddy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84227" y="4161510"/>
            <a:ext cx="29049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He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teddy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84227" y="4704492"/>
            <a:ext cx="38170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She</a:t>
            </a:r>
            <a:r>
              <a:rPr lang="cs-CZ" sz="3200" b="1" dirty="0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 </a:t>
            </a:r>
            <a:r>
              <a:rPr lang="cs-CZ" sz="3200" b="1" dirty="0" err="1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have</a:t>
            </a:r>
            <a:r>
              <a:rPr lang="cs-CZ" sz="3200" b="1" dirty="0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 </a:t>
            </a:r>
            <a:r>
              <a:rPr lang="cs-CZ" sz="3200" b="1" dirty="0">
                <a:solidFill>
                  <a:srgbClr val="00349E">
                    <a:lumMod val="60000"/>
                    <a:lumOff val="40000"/>
                  </a:srgbClr>
                </a:solidFill>
              </a:rPr>
              <a:t>a </a:t>
            </a:r>
            <a:r>
              <a:rPr lang="cs-CZ" sz="3200" b="1" dirty="0" err="1">
                <a:solidFill>
                  <a:srgbClr val="00349E">
                    <a:lumMod val="60000"/>
                    <a:lumOff val="40000"/>
                  </a:srgbClr>
                </a:solidFill>
              </a:rPr>
              <a:t>teddy</a:t>
            </a:r>
            <a:r>
              <a:rPr lang="cs-CZ" sz="3200" b="1" dirty="0">
                <a:solidFill>
                  <a:srgbClr val="00349E">
                    <a:lumMod val="60000"/>
                    <a:lumOff val="40000"/>
                  </a:srgbClr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675113" y="5276162"/>
            <a:ext cx="27238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C000"/>
                </a:solidFill>
              </a:rPr>
              <a:t>He </a:t>
            </a:r>
            <a:r>
              <a:rPr lang="cs-CZ" sz="3200" b="1" dirty="0" err="1" smtClean="0">
                <a:solidFill>
                  <a:srgbClr val="FFC000"/>
                </a:solidFill>
              </a:rPr>
              <a:t>have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fish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75113" y="5755461"/>
            <a:ext cx="25939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FFC000"/>
                </a:solidFill>
              </a:rPr>
              <a:t>She</a:t>
            </a:r>
            <a:r>
              <a:rPr lang="cs-CZ" sz="3200" b="1" dirty="0" smtClean="0">
                <a:solidFill>
                  <a:srgbClr val="FFC000"/>
                </a:solidFill>
              </a:rPr>
              <a:t> has </a:t>
            </a:r>
            <a:r>
              <a:rPr lang="cs-CZ" sz="3200" b="1" dirty="0" err="1" smtClean="0">
                <a:solidFill>
                  <a:srgbClr val="FFC000"/>
                </a:solidFill>
              </a:rPr>
              <a:t>fish</a:t>
            </a:r>
            <a:r>
              <a:rPr lang="cs-CZ" sz="3200" b="1" dirty="0">
                <a:solidFill>
                  <a:srgbClr val="FFC000"/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75113" y="6270341"/>
            <a:ext cx="27991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C000"/>
                </a:solidFill>
              </a:rPr>
              <a:t>He </a:t>
            </a:r>
            <a:r>
              <a:rPr lang="cs-CZ" sz="3200" b="1" dirty="0" smtClean="0">
                <a:solidFill>
                  <a:srgbClr val="FFC000"/>
                </a:solidFill>
              </a:rPr>
              <a:t>has a </a:t>
            </a:r>
            <a:r>
              <a:rPr lang="cs-CZ" sz="3200" b="1" dirty="0" err="1">
                <a:solidFill>
                  <a:srgbClr val="FFC000"/>
                </a:solidFill>
              </a:rPr>
              <a:t>fish</a:t>
            </a:r>
            <a:r>
              <a:rPr lang="cs-CZ" sz="3200" b="1" dirty="0">
                <a:solidFill>
                  <a:srgbClr val="FFC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0012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56334" y="116632"/>
            <a:ext cx="4262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50"/>
                </a:solidFill>
              </a:rPr>
              <a:t>H</a:t>
            </a:r>
            <a:r>
              <a:rPr lang="cs-CZ" sz="3200" b="1" dirty="0" smtClean="0">
                <a:solidFill>
                  <a:srgbClr val="00B050"/>
                </a:solidFill>
              </a:rPr>
              <a:t>e has a </a:t>
            </a:r>
            <a:r>
              <a:rPr lang="cs-CZ" sz="3200" b="1" dirty="0" err="1" smtClean="0">
                <a:solidFill>
                  <a:srgbClr val="00B050"/>
                </a:solidFill>
              </a:rPr>
              <a:t>mushroom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76956" y="704170"/>
            <a:ext cx="3950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She</a:t>
            </a:r>
            <a:r>
              <a:rPr lang="cs-CZ" sz="3200" b="1" dirty="0" smtClean="0">
                <a:solidFill>
                  <a:srgbClr val="00B050"/>
                </a:solidFill>
              </a:rPr>
              <a:t> has a </a:t>
            </a:r>
            <a:r>
              <a:rPr lang="cs-CZ" sz="3200" b="1" dirty="0" err="1" smtClean="0">
                <a:solidFill>
                  <a:srgbClr val="00B050"/>
                </a:solidFill>
              </a:rPr>
              <a:t>butterfly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48318" y="1288945"/>
            <a:ext cx="4261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She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have</a:t>
            </a:r>
            <a:r>
              <a:rPr lang="cs-CZ" sz="3200" b="1" dirty="0" smtClean="0">
                <a:solidFill>
                  <a:srgbClr val="00B050"/>
                </a:solidFill>
              </a:rPr>
              <a:t> a </a:t>
            </a:r>
            <a:r>
              <a:rPr lang="cs-CZ" sz="3200" b="1" dirty="0" err="1" smtClean="0">
                <a:solidFill>
                  <a:srgbClr val="00B050"/>
                </a:solidFill>
              </a:rPr>
              <a:t>butterfly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88763" y="1805236"/>
            <a:ext cx="40479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They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have</a:t>
            </a:r>
            <a:r>
              <a:rPr lang="cs-CZ" sz="3200" b="1" dirty="0" smtClean="0">
                <a:solidFill>
                  <a:srgbClr val="FF0000"/>
                </a:solidFill>
              </a:rPr>
              <a:t> a </a:t>
            </a:r>
            <a:r>
              <a:rPr lang="cs-CZ" sz="3200" b="1" dirty="0" err="1" smtClean="0">
                <a:solidFill>
                  <a:srgbClr val="FF0000"/>
                </a:solidFill>
              </a:rPr>
              <a:t>flower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18213" y="2265174"/>
            <a:ext cx="35381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She</a:t>
            </a:r>
            <a:r>
              <a:rPr lang="cs-CZ" sz="3200" b="1" dirty="0" smtClean="0">
                <a:solidFill>
                  <a:srgbClr val="FF0000"/>
                </a:solidFill>
              </a:rPr>
              <a:t> has a </a:t>
            </a:r>
            <a:r>
              <a:rPr lang="cs-CZ" sz="3200" b="1" dirty="0" err="1" smtClean="0">
                <a:solidFill>
                  <a:srgbClr val="FF0000"/>
                </a:solidFill>
              </a:rPr>
              <a:t>flower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10007" y="2748794"/>
            <a:ext cx="33570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He has a </a:t>
            </a:r>
            <a:r>
              <a:rPr lang="cs-CZ" sz="3200" b="1" dirty="0" err="1" smtClean="0">
                <a:solidFill>
                  <a:srgbClr val="FF0000"/>
                </a:solidFill>
              </a:rPr>
              <a:t>flower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29578" y="3333569"/>
            <a:ext cx="32095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teddy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29578" y="3869121"/>
            <a:ext cx="4023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mushroom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29578" y="4406051"/>
            <a:ext cx="44438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She</a:t>
            </a:r>
            <a:r>
              <a:rPr lang="cs-CZ" sz="3200" b="1" dirty="0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 has </a:t>
            </a:r>
            <a:r>
              <a:rPr lang="cs-CZ" sz="3200" b="1" dirty="0">
                <a:solidFill>
                  <a:srgbClr val="00349E">
                    <a:lumMod val="60000"/>
                    <a:lumOff val="40000"/>
                  </a:srgbClr>
                </a:solidFill>
              </a:rPr>
              <a:t>a </a:t>
            </a:r>
            <a:r>
              <a:rPr lang="cs-CZ" sz="3200" b="1" dirty="0" err="1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mushroom</a:t>
            </a:r>
            <a:r>
              <a:rPr lang="cs-CZ" sz="3200" b="1" dirty="0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.</a:t>
            </a:r>
            <a:endParaRPr lang="cs-CZ" sz="3200" b="1" dirty="0">
              <a:solidFill>
                <a:srgbClr val="00349E">
                  <a:lumMod val="60000"/>
                  <a:lumOff val="40000"/>
                </a:srgb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74033" y="5057173"/>
            <a:ext cx="35397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FFC000"/>
                </a:solidFill>
              </a:rPr>
              <a:t>She</a:t>
            </a:r>
            <a:r>
              <a:rPr lang="cs-CZ" sz="3200" b="1" dirty="0" smtClean="0">
                <a:solidFill>
                  <a:srgbClr val="FFC000"/>
                </a:solidFill>
              </a:rPr>
              <a:t> has a house.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75113" y="5568548"/>
            <a:ext cx="35782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C000"/>
                </a:solidFill>
              </a:rPr>
              <a:t>He </a:t>
            </a:r>
            <a:r>
              <a:rPr lang="cs-CZ" sz="3200" b="1" dirty="0" smtClean="0">
                <a:solidFill>
                  <a:srgbClr val="FFC000"/>
                </a:solidFill>
              </a:rPr>
              <a:t>has a </a:t>
            </a:r>
            <a:r>
              <a:rPr lang="cs-CZ" sz="3200" b="1" dirty="0" err="1" smtClean="0">
                <a:solidFill>
                  <a:srgbClr val="FFC000"/>
                </a:solidFill>
              </a:rPr>
              <a:t>squirrel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74033" y="6077505"/>
            <a:ext cx="37593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FFC000"/>
                </a:solidFill>
              </a:rPr>
              <a:t>She</a:t>
            </a:r>
            <a:r>
              <a:rPr lang="cs-CZ" sz="3200" b="1" dirty="0" smtClean="0">
                <a:solidFill>
                  <a:srgbClr val="FFC000"/>
                </a:solidFill>
              </a:rPr>
              <a:t> has a </a:t>
            </a:r>
            <a:r>
              <a:rPr lang="cs-CZ" sz="3200" b="1" dirty="0" err="1" smtClean="0">
                <a:solidFill>
                  <a:srgbClr val="FFC000"/>
                </a:solidFill>
              </a:rPr>
              <a:t>squirrel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SFZ87J2Q\MP900442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07" y="280447"/>
            <a:ext cx="2016078" cy="1344052"/>
          </a:xfrm>
          <a:prstGeom prst="rect">
            <a:avLst/>
          </a:prstGeom>
          <a:noFill/>
          <a:ln w="762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NL7VJJA8\MC9004406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07" y="3450399"/>
            <a:ext cx="1422221" cy="1422221"/>
          </a:xfrm>
          <a:prstGeom prst="rect">
            <a:avLst/>
          </a:prstGeom>
          <a:noFill/>
          <a:ln w="76200">
            <a:solidFill>
              <a:schemeClr val="accent5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3NU7GTTO\MC9004403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93" y="1801880"/>
            <a:ext cx="1397130" cy="1397130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R1452KA2\MP9004018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27" y="5059593"/>
            <a:ext cx="1068980" cy="1602687"/>
          </a:xfrm>
          <a:prstGeom prst="rect">
            <a:avLst/>
          </a:prstGeom>
          <a:noFill/>
          <a:ln w="762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kocandrlova\AppData\Local\Microsoft\Windows\Temporary Internet Files\Content.IE5\NL7VJJA8\MC9001922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08460"/>
            <a:ext cx="1382007" cy="127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kocandrlova\AppData\Local\Microsoft\Windows\Temporary Internet Files\Content.IE5\3NU7GTTO\MC900331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24" y="3625956"/>
            <a:ext cx="1204782" cy="116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kocandrlova\AppData\Local\Microsoft\Windows\Temporary Internet Files\Content.IE5\NL7VJJA8\MC90044179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971" y="1838817"/>
            <a:ext cx="1437488" cy="143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kocandrlova\AppData\Local\Microsoft\Windows\Temporary Internet Files\Content.IE5\R1452KA2\MC90043804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8781" y="158148"/>
            <a:ext cx="1588650" cy="158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88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988840"/>
            <a:ext cx="55290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Check</a:t>
            </a:r>
            <a:r>
              <a:rPr lang="cs-CZ" sz="9600" b="1" dirty="0" smtClean="0">
                <a:solidFill>
                  <a:srgbClr val="FF0000"/>
                </a:solidFill>
              </a:rPr>
              <a:t> </a:t>
            </a:r>
            <a:r>
              <a:rPr lang="cs-CZ" sz="9600" b="1" smtClean="0">
                <a:solidFill>
                  <a:srgbClr val="FF0000"/>
                </a:solidFill>
              </a:rPr>
              <a:t>it.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42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kocandrlova\AppData\Local\Microsoft\Windows\Temporary Internet Files\Content.IE5\NL7VJJA8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1447800" cy="1828800"/>
          </a:xfrm>
          <a:prstGeom prst="rect">
            <a:avLst/>
          </a:prstGeom>
          <a:noFill/>
          <a:ln w="762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R1452KA2\MP9002628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82951"/>
            <a:ext cx="1937083" cy="1288160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3NU7GTTO\MP900430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1368152" cy="1368152"/>
          </a:xfrm>
          <a:prstGeom prst="rect">
            <a:avLst/>
          </a:prstGeom>
          <a:noFill/>
          <a:ln w="762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kocandrlova\AppData\Local\Microsoft\Windows\Temporary Internet Files\Content.IE5\SFZ87J2Q\MP9003999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5289267"/>
            <a:ext cx="968541" cy="1452102"/>
          </a:xfrm>
          <a:prstGeom prst="rect">
            <a:avLst/>
          </a:prstGeom>
          <a:noFill/>
          <a:ln w="762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056" y="692696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kocandrlova\AppData\Local\Microsoft\Windows\Temporary Internet Files\Content.IE5\R1452KA2\MC90044170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237" y="2057400"/>
            <a:ext cx="1413711" cy="141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kocandrlova\AppData\Local\Microsoft\Windows\Temporary Internet Files\Content.IE5\R1452KA2\MM91000112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056" y="3645024"/>
            <a:ext cx="1311179" cy="1512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kocandrlova\AppData\Local\Microsoft\Windows\Temporary Internet Files\Content.IE5\3NU7GTTO\MP90040524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175" y="5263935"/>
            <a:ext cx="2068408" cy="147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48318" y="302509"/>
            <a:ext cx="2996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She</a:t>
            </a:r>
            <a:r>
              <a:rPr lang="cs-CZ" sz="3200" b="1" dirty="0" smtClean="0">
                <a:solidFill>
                  <a:srgbClr val="00B050"/>
                </a:solidFill>
              </a:rPr>
              <a:t> has a </a:t>
            </a:r>
            <a:r>
              <a:rPr lang="cs-CZ" sz="3200" b="1" dirty="0" err="1" smtClean="0">
                <a:solidFill>
                  <a:srgbClr val="00B050"/>
                </a:solidFill>
              </a:rPr>
              <a:t>cat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48318" y="847890"/>
            <a:ext cx="2826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He has a car.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48318" y="1432665"/>
            <a:ext cx="3134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He </a:t>
            </a:r>
            <a:r>
              <a:rPr lang="cs-CZ" sz="3200" b="1" dirty="0" err="1" smtClean="0">
                <a:solidFill>
                  <a:srgbClr val="00B050"/>
                </a:solidFill>
              </a:rPr>
              <a:t>have</a:t>
            </a:r>
            <a:r>
              <a:rPr lang="cs-CZ" sz="3200" b="1" dirty="0" smtClean="0">
                <a:solidFill>
                  <a:srgbClr val="00B050"/>
                </a:solidFill>
              </a:rPr>
              <a:t> a car.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34710" y="1915670"/>
            <a:ext cx="38892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He </a:t>
            </a:r>
            <a:r>
              <a:rPr lang="cs-CZ" sz="3200" b="1" dirty="0" err="1" smtClean="0">
                <a:solidFill>
                  <a:srgbClr val="FF0000"/>
                </a:solidFill>
              </a:rPr>
              <a:t>have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apple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55583" y="2471867"/>
            <a:ext cx="35782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He has </a:t>
            </a:r>
            <a:r>
              <a:rPr lang="cs-CZ" sz="3200" b="1" dirty="0" err="1" smtClean="0">
                <a:solidFill>
                  <a:srgbClr val="FF0000"/>
                </a:solidFill>
              </a:rPr>
              <a:t>an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apple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10007" y="3041182"/>
            <a:ext cx="3275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She</a:t>
            </a:r>
            <a:r>
              <a:rPr lang="cs-CZ" sz="3200" b="1" dirty="0" smtClean="0">
                <a:solidFill>
                  <a:srgbClr val="FF0000"/>
                </a:solidFill>
              </a:rPr>
              <a:t> has a </a:t>
            </a:r>
            <a:r>
              <a:rPr lang="cs-CZ" sz="3200" b="1" dirty="0" err="1" smtClean="0">
                <a:solidFill>
                  <a:srgbClr val="FF0000"/>
                </a:solidFill>
              </a:rPr>
              <a:t>pear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73532" y="3635878"/>
            <a:ext cx="33249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He has a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teddy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84227" y="4161510"/>
            <a:ext cx="29049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He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teddy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84227" y="4704492"/>
            <a:ext cx="38170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She</a:t>
            </a:r>
            <a:r>
              <a:rPr lang="cs-CZ" sz="3200" b="1" dirty="0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 </a:t>
            </a:r>
            <a:r>
              <a:rPr lang="cs-CZ" sz="3200" b="1" dirty="0" err="1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have</a:t>
            </a:r>
            <a:r>
              <a:rPr lang="cs-CZ" sz="3200" b="1" dirty="0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 </a:t>
            </a:r>
            <a:r>
              <a:rPr lang="cs-CZ" sz="3200" b="1" dirty="0">
                <a:solidFill>
                  <a:srgbClr val="00349E">
                    <a:lumMod val="60000"/>
                    <a:lumOff val="40000"/>
                  </a:srgbClr>
                </a:solidFill>
              </a:rPr>
              <a:t>a </a:t>
            </a:r>
            <a:r>
              <a:rPr lang="cs-CZ" sz="3200" b="1" dirty="0" err="1">
                <a:solidFill>
                  <a:srgbClr val="00349E">
                    <a:lumMod val="60000"/>
                    <a:lumOff val="40000"/>
                  </a:srgbClr>
                </a:solidFill>
              </a:rPr>
              <a:t>teddy</a:t>
            </a:r>
            <a:r>
              <a:rPr lang="cs-CZ" sz="3200" b="1" dirty="0">
                <a:solidFill>
                  <a:srgbClr val="00349E">
                    <a:lumMod val="60000"/>
                    <a:lumOff val="40000"/>
                  </a:srgbClr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675113" y="5276162"/>
            <a:ext cx="27238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C000"/>
                </a:solidFill>
              </a:rPr>
              <a:t>He </a:t>
            </a:r>
            <a:r>
              <a:rPr lang="cs-CZ" sz="3200" b="1" dirty="0" err="1" smtClean="0">
                <a:solidFill>
                  <a:srgbClr val="FFC000"/>
                </a:solidFill>
              </a:rPr>
              <a:t>have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fish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75113" y="5755461"/>
            <a:ext cx="25939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FFC000"/>
                </a:solidFill>
              </a:rPr>
              <a:t>She</a:t>
            </a:r>
            <a:r>
              <a:rPr lang="cs-CZ" sz="3200" b="1" dirty="0" smtClean="0">
                <a:solidFill>
                  <a:srgbClr val="FFC000"/>
                </a:solidFill>
              </a:rPr>
              <a:t> has </a:t>
            </a:r>
            <a:r>
              <a:rPr lang="cs-CZ" sz="3200" b="1" dirty="0" err="1" smtClean="0">
                <a:solidFill>
                  <a:srgbClr val="FFC000"/>
                </a:solidFill>
              </a:rPr>
              <a:t>fish</a:t>
            </a:r>
            <a:r>
              <a:rPr lang="cs-CZ" sz="3200" b="1" dirty="0">
                <a:solidFill>
                  <a:srgbClr val="FFC000"/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75113" y="6270341"/>
            <a:ext cx="27991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C000"/>
                </a:solidFill>
              </a:rPr>
              <a:t>He </a:t>
            </a:r>
            <a:r>
              <a:rPr lang="cs-CZ" sz="3200" b="1" dirty="0" smtClean="0">
                <a:solidFill>
                  <a:srgbClr val="FFC000"/>
                </a:solidFill>
              </a:rPr>
              <a:t>has a </a:t>
            </a:r>
            <a:r>
              <a:rPr lang="cs-CZ" sz="3200" b="1" dirty="0" err="1">
                <a:solidFill>
                  <a:srgbClr val="FFC000"/>
                </a:solidFill>
              </a:rPr>
              <a:t>fish</a:t>
            </a:r>
            <a:r>
              <a:rPr lang="cs-CZ" sz="3200" b="1" dirty="0">
                <a:solidFill>
                  <a:srgbClr val="FFC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955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/>
      <p:bldP spid="19" grpId="0"/>
      <p:bldP spid="21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56334" y="116632"/>
            <a:ext cx="4262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50"/>
                </a:solidFill>
              </a:rPr>
              <a:t>H</a:t>
            </a:r>
            <a:r>
              <a:rPr lang="cs-CZ" sz="3200" b="1" dirty="0" smtClean="0">
                <a:solidFill>
                  <a:srgbClr val="00B050"/>
                </a:solidFill>
              </a:rPr>
              <a:t>e has a </a:t>
            </a:r>
            <a:r>
              <a:rPr lang="cs-CZ" sz="3200" b="1" dirty="0" err="1" smtClean="0">
                <a:solidFill>
                  <a:srgbClr val="00B050"/>
                </a:solidFill>
              </a:rPr>
              <a:t>mushroom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76956" y="704170"/>
            <a:ext cx="3950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She</a:t>
            </a:r>
            <a:r>
              <a:rPr lang="cs-CZ" sz="3200" b="1" dirty="0" smtClean="0">
                <a:solidFill>
                  <a:srgbClr val="00B050"/>
                </a:solidFill>
              </a:rPr>
              <a:t> has a </a:t>
            </a:r>
            <a:r>
              <a:rPr lang="cs-CZ" sz="3200" b="1" dirty="0" err="1" smtClean="0">
                <a:solidFill>
                  <a:srgbClr val="00B050"/>
                </a:solidFill>
              </a:rPr>
              <a:t>butterfly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48318" y="1288945"/>
            <a:ext cx="4261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She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have</a:t>
            </a:r>
            <a:r>
              <a:rPr lang="cs-CZ" sz="3200" b="1" dirty="0" smtClean="0">
                <a:solidFill>
                  <a:srgbClr val="00B050"/>
                </a:solidFill>
              </a:rPr>
              <a:t> a </a:t>
            </a:r>
            <a:r>
              <a:rPr lang="cs-CZ" sz="3200" b="1" dirty="0" err="1" smtClean="0">
                <a:solidFill>
                  <a:srgbClr val="00B050"/>
                </a:solidFill>
              </a:rPr>
              <a:t>butterfly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88763" y="1805236"/>
            <a:ext cx="40479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They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have</a:t>
            </a:r>
            <a:r>
              <a:rPr lang="cs-CZ" sz="3200" b="1" dirty="0" smtClean="0">
                <a:solidFill>
                  <a:srgbClr val="FF0000"/>
                </a:solidFill>
              </a:rPr>
              <a:t> a </a:t>
            </a:r>
            <a:r>
              <a:rPr lang="cs-CZ" sz="3200" b="1" dirty="0" err="1" smtClean="0">
                <a:solidFill>
                  <a:srgbClr val="FF0000"/>
                </a:solidFill>
              </a:rPr>
              <a:t>flower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18213" y="2265174"/>
            <a:ext cx="35381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She</a:t>
            </a:r>
            <a:r>
              <a:rPr lang="cs-CZ" sz="3200" b="1" dirty="0" smtClean="0">
                <a:solidFill>
                  <a:srgbClr val="FF0000"/>
                </a:solidFill>
              </a:rPr>
              <a:t> has a </a:t>
            </a:r>
            <a:r>
              <a:rPr lang="cs-CZ" sz="3200" b="1" dirty="0" err="1" smtClean="0">
                <a:solidFill>
                  <a:srgbClr val="FF0000"/>
                </a:solidFill>
              </a:rPr>
              <a:t>flower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10007" y="2748794"/>
            <a:ext cx="33570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He has a </a:t>
            </a:r>
            <a:r>
              <a:rPr lang="cs-CZ" sz="3200" b="1" dirty="0" err="1" smtClean="0">
                <a:solidFill>
                  <a:srgbClr val="FF0000"/>
                </a:solidFill>
              </a:rPr>
              <a:t>flower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29578" y="3333569"/>
            <a:ext cx="32095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teddy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29578" y="3869121"/>
            <a:ext cx="4023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mushroom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29578" y="4406051"/>
            <a:ext cx="44438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She</a:t>
            </a:r>
            <a:r>
              <a:rPr lang="cs-CZ" sz="3200" b="1" dirty="0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 has </a:t>
            </a:r>
            <a:r>
              <a:rPr lang="cs-CZ" sz="3200" b="1" dirty="0">
                <a:solidFill>
                  <a:srgbClr val="00349E">
                    <a:lumMod val="60000"/>
                    <a:lumOff val="40000"/>
                  </a:srgbClr>
                </a:solidFill>
              </a:rPr>
              <a:t>a </a:t>
            </a:r>
            <a:r>
              <a:rPr lang="cs-CZ" sz="3200" b="1" dirty="0" err="1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mushroom</a:t>
            </a:r>
            <a:r>
              <a:rPr lang="cs-CZ" sz="3200" b="1" dirty="0" smtClean="0">
                <a:solidFill>
                  <a:srgbClr val="00349E">
                    <a:lumMod val="60000"/>
                    <a:lumOff val="40000"/>
                  </a:srgbClr>
                </a:solidFill>
              </a:rPr>
              <a:t>.</a:t>
            </a:r>
            <a:endParaRPr lang="cs-CZ" sz="3200" b="1" dirty="0">
              <a:solidFill>
                <a:srgbClr val="00349E">
                  <a:lumMod val="60000"/>
                  <a:lumOff val="40000"/>
                </a:srgb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74033" y="5057173"/>
            <a:ext cx="35397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FFC000"/>
                </a:solidFill>
              </a:rPr>
              <a:t>She</a:t>
            </a:r>
            <a:r>
              <a:rPr lang="cs-CZ" sz="3200" b="1" dirty="0" smtClean="0">
                <a:solidFill>
                  <a:srgbClr val="FFC000"/>
                </a:solidFill>
              </a:rPr>
              <a:t> has a house.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75113" y="5568548"/>
            <a:ext cx="35782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C000"/>
                </a:solidFill>
              </a:rPr>
              <a:t>He </a:t>
            </a:r>
            <a:r>
              <a:rPr lang="cs-CZ" sz="3200" b="1" dirty="0" smtClean="0">
                <a:solidFill>
                  <a:srgbClr val="FFC000"/>
                </a:solidFill>
              </a:rPr>
              <a:t>has a </a:t>
            </a:r>
            <a:r>
              <a:rPr lang="cs-CZ" sz="3200" b="1" dirty="0" err="1" smtClean="0">
                <a:solidFill>
                  <a:srgbClr val="FFC000"/>
                </a:solidFill>
              </a:rPr>
              <a:t>squirrel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74033" y="6077505"/>
            <a:ext cx="37593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FFC000"/>
                </a:solidFill>
              </a:rPr>
              <a:t>She</a:t>
            </a:r>
            <a:r>
              <a:rPr lang="cs-CZ" sz="3200" b="1" dirty="0" smtClean="0">
                <a:solidFill>
                  <a:srgbClr val="FFC000"/>
                </a:solidFill>
              </a:rPr>
              <a:t> has a </a:t>
            </a:r>
            <a:r>
              <a:rPr lang="cs-CZ" sz="3200" b="1" dirty="0" err="1" smtClean="0">
                <a:solidFill>
                  <a:srgbClr val="FFC000"/>
                </a:solidFill>
              </a:rPr>
              <a:t>squirrel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SFZ87J2Q\MP900442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07" y="280447"/>
            <a:ext cx="2016078" cy="1344052"/>
          </a:xfrm>
          <a:prstGeom prst="rect">
            <a:avLst/>
          </a:prstGeom>
          <a:noFill/>
          <a:ln w="7620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NL7VJJA8\MC9004406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07" y="3450399"/>
            <a:ext cx="1422221" cy="1422221"/>
          </a:xfrm>
          <a:prstGeom prst="rect">
            <a:avLst/>
          </a:prstGeom>
          <a:noFill/>
          <a:ln w="76200">
            <a:solidFill>
              <a:schemeClr val="accent5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3NU7GTTO\MC9004403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93" y="1801880"/>
            <a:ext cx="1397130" cy="1397130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R1452KA2\MP9004018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27" y="5059593"/>
            <a:ext cx="1068980" cy="1602687"/>
          </a:xfrm>
          <a:prstGeom prst="rect">
            <a:avLst/>
          </a:prstGeom>
          <a:noFill/>
          <a:ln w="762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kocandrlova\AppData\Local\Microsoft\Windows\Temporary Internet Files\Content.IE5\NL7VJJA8\MC9001922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08460"/>
            <a:ext cx="1382007" cy="127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kocandrlova\AppData\Local\Microsoft\Windows\Temporary Internet Files\Content.IE5\3NU7GTTO\MC900331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24" y="3625956"/>
            <a:ext cx="1204782" cy="116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kocandrlova\AppData\Local\Microsoft\Windows\Temporary Internet Files\Content.IE5\NL7VJJA8\MC90044179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971" y="1838817"/>
            <a:ext cx="1437488" cy="143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kocandrlova\AppData\Local\Microsoft\Windows\Temporary Internet Files\Content.IE5\R1452KA2\MC90043804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8781" y="158148"/>
            <a:ext cx="1588650" cy="158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55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/>
      <p:bldP spid="19" grpId="0"/>
      <p:bldP spid="20" grpId="0"/>
      <p:bldP spid="21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32015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Kliparty z webu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46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62</TotalTime>
  <Words>331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Lékárna</vt:lpstr>
      <vt:lpstr>Škola: Základní škola a Mateřská škola Halže, příspěvková organizace Název: VY_32_INOVACE_17_AJ_To have Test Číslo projektu: CZ.1.07/1.4.00/21.3551 Autor: Mgr. Jarmila Kočandrlová </vt:lpstr>
      <vt:lpstr>KDO CO MÁ ? Sloveso to have - 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12</cp:revision>
  <dcterms:created xsi:type="dcterms:W3CDTF">2013-03-20T20:15:12Z</dcterms:created>
  <dcterms:modified xsi:type="dcterms:W3CDTF">2013-04-17T12:48:17Z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