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65" r:id="rId9"/>
    <p:sldId id="260" r:id="rId10"/>
    <p:sldId id="267" r:id="rId11"/>
    <p:sldId id="266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q8PqZJZr8g&amp;list=PLFV9iYVn5cGPRYCUFi2wRtrYPQgcWYf1W&amp;index=11" TargetMode="External"/><Relationship Id="rId2" Type="http://schemas.openxmlformats.org/officeDocument/2006/relationships/hyperlink" Target="http://www.youtube.com/watch?v=IVJD3dL4diY&amp;list=PLFV9iYVn5cGPRYCUFi2wRtrYPQgcWYf1W&amp;index=8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Yamaha_P-140S_top_view.jpg" TargetMode="External"/><Relationship Id="rId3" Type="http://schemas.openxmlformats.org/officeDocument/2006/relationships/hyperlink" Target="http://cs.wikipedia.org/wiki/Soubor:Clavecin_flamand.png" TargetMode="External"/><Relationship Id="rId7" Type="http://schemas.openxmlformats.org/officeDocument/2006/relationships/hyperlink" Target="http://cs.wikipedia.org/wiki/Akordeon" TargetMode="External"/><Relationship Id="rId12" Type="http://schemas.openxmlformats.org/officeDocument/2006/relationships/hyperlink" Target="http://www.youtube.com/watch?v=IVJD3dL4diY&amp;list=PLFV9iYVn5cGPRYCUFi2wRtrYPQgcWYf1W&amp;index=8" TargetMode="External"/><Relationship Id="rId2" Type="http://schemas.openxmlformats.org/officeDocument/2006/relationships/hyperlink" Target="http://cs.wikipedia.org/wiki/Soubor:Bach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lav&#237;r" TargetMode="External"/><Relationship Id="rId11" Type="http://schemas.openxmlformats.org/officeDocument/2006/relationships/hyperlink" Target="http://www.youtube.com/watch?v=jq8PqZJZr8g&amp;list=PLFV9iYVn5cGPRYCUFi2wRtrYPQgcWYf1W&amp;index=11" TargetMode="External"/><Relationship Id="rId5" Type="http://schemas.openxmlformats.org/officeDocument/2006/relationships/hyperlink" Target="http://cs.wikipedia.org/wiki/Varhany" TargetMode="External"/><Relationship Id="rId10" Type="http://schemas.openxmlformats.org/officeDocument/2006/relationships/hyperlink" Target="http://upload.wikimedia.org/wikipedia/commons/e/e2/BWV1001-cropped.jpg" TargetMode="External"/><Relationship Id="rId4" Type="http://schemas.openxmlformats.org/officeDocument/2006/relationships/hyperlink" Target="http://cs.wikipedia.org/wiki/Soubor:Clavicorde_L&#233;pante.JPG" TargetMode="External"/><Relationship Id="rId9" Type="http://schemas.openxmlformats.org/officeDocument/2006/relationships/hyperlink" Target="http://cs.wikipedia.org/wiki/Soubor:YamahaKeyboar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501008"/>
            <a:ext cx="8305800" cy="2664296"/>
          </a:xfrm>
        </p:spPr>
        <p:txBody>
          <a:bodyPr/>
          <a:lstStyle/>
          <a:p>
            <a:pPr algn="l"/>
            <a:r>
              <a:rPr lang="cs-CZ" dirty="0" smtClean="0"/>
              <a:t>Anotace: </a:t>
            </a:r>
          </a:p>
          <a:p>
            <a:pPr algn="l"/>
            <a:r>
              <a:rPr lang="cs-CZ" sz="1800" dirty="0" smtClean="0"/>
              <a:t>Určeno žákům 1.stupně ZŠ. </a:t>
            </a:r>
          </a:p>
          <a:p>
            <a:pPr algn="l"/>
            <a:r>
              <a:rPr lang="cs-CZ" sz="1800" dirty="0" smtClean="0"/>
              <a:t>Prvotní seznámení s osobností </a:t>
            </a:r>
            <a:r>
              <a:rPr lang="cs-CZ" sz="1800" dirty="0" smtClean="0"/>
              <a:t>a dílem </a:t>
            </a:r>
            <a:r>
              <a:rPr lang="cs-CZ" sz="1800" dirty="0" err="1" smtClean="0"/>
              <a:t>J.S.Bacha</a:t>
            </a:r>
            <a:r>
              <a:rPr lang="cs-CZ" sz="1800" dirty="0" smtClean="0"/>
              <a:t>. Obsahuje odkazy na videa.</a:t>
            </a:r>
            <a:endParaRPr lang="cs-CZ" sz="1800" dirty="0" smtClean="0"/>
          </a:p>
          <a:p>
            <a:pPr algn="l"/>
            <a:r>
              <a:rPr lang="cs-CZ" sz="1800" dirty="0" smtClean="0"/>
              <a:t>Klávesové nástroje</a:t>
            </a:r>
            <a:r>
              <a:rPr lang="cs-CZ" sz="1800" dirty="0" smtClean="0"/>
              <a:t>.</a:t>
            </a:r>
          </a:p>
          <a:p>
            <a:pPr algn="l"/>
            <a:r>
              <a:rPr lang="cs-CZ" sz="1800" dirty="0" smtClean="0"/>
              <a:t>Po kliknutí na notičky se objeví otázky k textu.</a:t>
            </a:r>
          </a:p>
          <a:p>
            <a:pPr algn="l"/>
            <a:r>
              <a:rPr lang="cs-CZ" sz="1800" dirty="0" smtClean="0"/>
              <a:t>Na závěr je </a:t>
            </a:r>
            <a:r>
              <a:rPr lang="cs-CZ" sz="1800" dirty="0" err="1" smtClean="0"/>
              <a:t>osmisměrka</a:t>
            </a:r>
            <a:r>
              <a:rPr lang="cs-CZ" sz="1800" dirty="0" smtClean="0"/>
              <a:t>  a její řešení.</a:t>
            </a:r>
            <a:endParaRPr lang="cs-CZ" sz="18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sz="1800" spc="0" dirty="0">
                <a:ln>
                  <a:noFill/>
                </a:ln>
                <a:solidFill>
                  <a:srgbClr val="FFFF00"/>
                </a:solidFill>
                <a:effectLst/>
                <a:latin typeface="Calibri"/>
              </a:rPr>
              <a:t>Škola: Základní škola a Mateřská škola Halže, příspěvková organizace</a:t>
            </a:r>
            <a:br>
              <a:rPr lang="cs-CZ" sz="1800" spc="0" dirty="0">
                <a:ln>
                  <a:noFill/>
                </a:ln>
                <a:solidFill>
                  <a:srgbClr val="FFFF00"/>
                </a:solidFill>
                <a:effectLst/>
                <a:latin typeface="Calibri"/>
              </a:rPr>
            </a:br>
            <a:r>
              <a:rPr lang="cs-CZ" sz="1800" spc="0" dirty="0">
                <a:ln>
                  <a:noFill/>
                </a:ln>
                <a:solidFill>
                  <a:srgbClr val="FFFF00"/>
                </a:solidFill>
                <a:effectLst/>
                <a:latin typeface="Calibri"/>
              </a:rPr>
              <a:t>Název</a:t>
            </a:r>
            <a:r>
              <a:rPr lang="cs-CZ" sz="1800" spc="0">
                <a:ln>
                  <a:noFill/>
                </a:ln>
                <a:solidFill>
                  <a:srgbClr val="FFFF00"/>
                </a:solidFill>
                <a:effectLst/>
                <a:latin typeface="Calibri"/>
              </a:rPr>
              <a:t>: </a:t>
            </a:r>
            <a:r>
              <a:rPr lang="cs-CZ" sz="1800" spc="0" smtClean="0">
                <a:ln>
                  <a:noFill/>
                </a:ln>
                <a:solidFill>
                  <a:srgbClr val="FFFF00"/>
                </a:solidFill>
                <a:effectLst/>
                <a:latin typeface="Calibri"/>
              </a:rPr>
              <a:t>VY_32_INOVACE_02_HV_J.S.Bach</a:t>
            </a:r>
            <a:r>
              <a:rPr lang="cs-CZ" sz="1800" spc="0" dirty="0">
                <a:ln>
                  <a:noFill/>
                </a:ln>
                <a:solidFill>
                  <a:srgbClr val="FFFF00"/>
                </a:solidFill>
                <a:effectLst/>
                <a:latin typeface="Calibri"/>
              </a:rPr>
              <a:t/>
            </a:r>
            <a:br>
              <a:rPr lang="cs-CZ" sz="1800" spc="0" dirty="0">
                <a:ln>
                  <a:noFill/>
                </a:ln>
                <a:solidFill>
                  <a:srgbClr val="FFFF00"/>
                </a:solidFill>
                <a:effectLst/>
                <a:latin typeface="Calibri"/>
              </a:rPr>
            </a:br>
            <a:r>
              <a:rPr lang="cs-CZ" sz="1800" spc="0" dirty="0">
                <a:ln>
                  <a:noFill/>
                </a:ln>
                <a:solidFill>
                  <a:srgbClr val="FFFF00"/>
                </a:solidFill>
                <a:effectLst/>
                <a:latin typeface="Calibri"/>
              </a:rPr>
              <a:t>Číslo projektu: CZ.1.07/1.4.00/21.3551</a:t>
            </a:r>
            <a:br>
              <a:rPr lang="cs-CZ" sz="1800" spc="0" dirty="0">
                <a:ln>
                  <a:noFill/>
                </a:ln>
                <a:solidFill>
                  <a:srgbClr val="FFFF00"/>
                </a:solidFill>
                <a:effectLst/>
                <a:latin typeface="Calibri"/>
              </a:rPr>
            </a:br>
            <a:r>
              <a:rPr lang="cs-CZ" sz="1800" spc="0" dirty="0">
                <a:ln>
                  <a:noFill/>
                </a:ln>
                <a:solidFill>
                  <a:srgbClr val="FFFF00"/>
                </a:solidFill>
                <a:effectLst/>
                <a:latin typeface="Calibri"/>
              </a:rPr>
              <a:t>Autor: Mgr. Jarmila Kočandrlová</a:t>
            </a:r>
            <a:br>
              <a:rPr lang="cs-CZ" sz="1800" spc="0" dirty="0">
                <a:ln>
                  <a:noFill/>
                </a:ln>
                <a:solidFill>
                  <a:srgbClr val="FFFF00"/>
                </a:solidFill>
                <a:effectLst/>
                <a:latin typeface="Calibri"/>
              </a:rPr>
            </a:b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265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3914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44008" y="1524000"/>
            <a:ext cx="4042792" cy="9688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        1685 -1750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Johann Sebastian Bach</a:t>
            </a:r>
            <a:endParaRPr lang="cs-CZ" sz="6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12775"/>
            <a:ext cx="4200525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276872"/>
            <a:ext cx="2180492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5126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496944" cy="25202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Johann Sebastian Bach byl německý hudební skladatel a virtuóz hry na klávesové nástroje. Narodil se roku 1685     v </a:t>
            </a:r>
            <a:r>
              <a:rPr lang="cs-CZ" dirty="0" err="1" smtClean="0"/>
              <a:t>Eisenachu</a:t>
            </a:r>
            <a:r>
              <a:rPr lang="cs-CZ" dirty="0" smtClean="0"/>
              <a:t> a zemřel roku 1750 v Lipsku.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4119463"/>
            <a:ext cx="15733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 které země </a:t>
            </a:r>
            <a:r>
              <a:rPr lang="cs-CZ" dirty="0" err="1" smtClean="0"/>
              <a:t>J.S.Bach</a:t>
            </a:r>
            <a:r>
              <a:rPr lang="cs-CZ" dirty="0" smtClean="0"/>
              <a:t> pocházel?</a:t>
            </a:r>
            <a:endParaRPr lang="cs-CZ" dirty="0"/>
          </a:p>
        </p:txBody>
      </p:sp>
      <p:pic>
        <p:nvPicPr>
          <p:cNvPr id="2050" name="Picture 2" descr="C:\Users\jkocandrlova\AppData\Local\Microsoft\Windows\Temporary Internet Files\Content.IE5\JWBRB41N\MC900442148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844" y="3114278"/>
            <a:ext cx="2819400" cy="293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38915" y="4850576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Vysvětli slovo VIRTUÓZ.</a:t>
            </a:r>
            <a:endParaRPr lang="cs-CZ" dirty="0"/>
          </a:p>
        </p:txBody>
      </p:sp>
      <p:pic>
        <p:nvPicPr>
          <p:cNvPr id="2052" name="Picture 4" descr="C:\Users\jkocandrlova\AppData\Local\Microsoft\Windows\Temporary Internet Files\Content.IE5\JWBRB41N\MC90044214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9244" y="3959746"/>
            <a:ext cx="2819400" cy="293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092280" y="3963660"/>
            <a:ext cx="11521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které nástroje uměl výborně hrát?</a:t>
            </a:r>
            <a:endParaRPr lang="cs-CZ" dirty="0"/>
          </a:p>
        </p:txBody>
      </p:sp>
      <p:pic>
        <p:nvPicPr>
          <p:cNvPr id="2051" name="Picture 3" descr="C:\Users\jkocandrlova\AppData\Local\Microsoft\Windows\Temporary Internet Files\Content.IE5\JWBRB41N\MC90044214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8644" y="3575943"/>
            <a:ext cx="2819400" cy="293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0728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395192"/>
          </a:xfrm>
        </p:spPr>
        <p:txBody>
          <a:bodyPr/>
          <a:lstStyle/>
          <a:p>
            <a:r>
              <a:rPr lang="cs-CZ" dirty="0"/>
              <a:t>Nejstarším klávesovým nástrojem jsou </a:t>
            </a:r>
            <a:r>
              <a:rPr lang="cs-CZ" dirty="0">
                <a:solidFill>
                  <a:srgbClr val="FFFF00"/>
                </a:solidFill>
              </a:rPr>
              <a:t>varhany, </a:t>
            </a:r>
            <a:r>
              <a:rPr lang="cs-CZ" dirty="0"/>
              <a:t>známé již více než 2000 let. 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260648"/>
            <a:ext cx="8856984" cy="129614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KLÁVESOVÉ  NÁSTROJE</a:t>
            </a:r>
            <a:br>
              <a:rPr lang="cs-CZ" dirty="0" smtClean="0"/>
            </a:br>
            <a:r>
              <a:rPr lang="cs-CZ" dirty="0" smtClean="0"/>
              <a:t>jsou hudební nástroje, které mají klaviaturu.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36912"/>
            <a:ext cx="5240277" cy="3930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442795"/>
            <a:ext cx="2857500" cy="412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9556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260648"/>
            <a:ext cx="8856984" cy="6480720"/>
          </a:xfrm>
        </p:spPr>
        <p:txBody>
          <a:bodyPr/>
          <a:lstStyle/>
          <a:p>
            <a:r>
              <a:rPr lang="cs-CZ" dirty="0"/>
              <a:t>Předchůdce dnešního klavíru se jmenoval </a:t>
            </a:r>
            <a:r>
              <a:rPr lang="cs-CZ" dirty="0">
                <a:solidFill>
                  <a:srgbClr val="FFFF00"/>
                </a:solidFill>
              </a:rPr>
              <a:t>klavichord</a:t>
            </a:r>
            <a:r>
              <a:rPr lang="cs-CZ" dirty="0"/>
              <a:t>. 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Ve 14.století  vzniklo  </a:t>
            </a:r>
            <a:r>
              <a:rPr lang="cs-CZ" dirty="0" smtClean="0">
                <a:solidFill>
                  <a:srgbClr val="FFFF00"/>
                </a:solidFill>
              </a:rPr>
              <a:t>cembalo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24944"/>
            <a:ext cx="2931542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2165" y="658283"/>
            <a:ext cx="4892300" cy="366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0620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332656"/>
            <a:ext cx="8291264" cy="576064"/>
          </a:xfrm>
        </p:spPr>
        <p:txBody>
          <a:bodyPr/>
          <a:lstStyle/>
          <a:p>
            <a:r>
              <a:rPr lang="cs-CZ" dirty="0" smtClean="0"/>
              <a:t>Tyto klávesové nástroje jistě poznáte.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908720"/>
            <a:ext cx="4316879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860715"/>
            <a:ext cx="3600400" cy="4800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5675760"/>
            <a:ext cx="19650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KLAVÍR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5717533"/>
            <a:ext cx="23499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PIANINO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12898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99592" y="5968231"/>
            <a:ext cx="3024336" cy="692696"/>
          </a:xfrm>
        </p:spPr>
        <p:txBody>
          <a:bodyPr>
            <a:noAutofit/>
          </a:bodyPr>
          <a:lstStyle/>
          <a:p>
            <a:r>
              <a:rPr lang="cs-CZ" sz="4000" dirty="0" smtClean="0"/>
              <a:t>AKORDEON</a:t>
            </a:r>
            <a:endParaRPr lang="cs-CZ" sz="40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6632"/>
            <a:ext cx="6933579" cy="5818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4197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508104" y="6021288"/>
            <a:ext cx="3560021" cy="6088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smtClean="0"/>
              <a:t>  KEYBOARD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-171400"/>
            <a:ext cx="8445624" cy="2088232"/>
          </a:xfrm>
        </p:spPr>
        <p:txBody>
          <a:bodyPr>
            <a:noAutofit/>
          </a:bodyPr>
          <a:lstStyle/>
          <a:p>
            <a:r>
              <a:rPr lang="cs-CZ" sz="4000" dirty="0" smtClean="0"/>
              <a:t>ELEKTRONICKÉ PIÁNO </a:t>
            </a:r>
            <a:r>
              <a:rPr lang="cs-CZ" sz="3200" dirty="0" smtClean="0"/>
              <a:t>je </a:t>
            </a:r>
            <a:r>
              <a:rPr lang="cs-CZ" sz="3200" dirty="0"/>
              <a:t>klávesový nástroj napodobující zvuk </a:t>
            </a:r>
            <a:r>
              <a:rPr lang="cs-CZ" sz="3200" dirty="0" smtClean="0"/>
              <a:t>klavíru. Zvuk </a:t>
            </a:r>
            <a:r>
              <a:rPr lang="cs-CZ" sz="3200" dirty="0"/>
              <a:t>je tvořen elektronicky a </a:t>
            </a:r>
            <a:r>
              <a:rPr lang="cs-CZ" sz="3200" dirty="0" smtClean="0"/>
              <a:t>ne </a:t>
            </a:r>
            <a:r>
              <a:rPr lang="cs-CZ" sz="3200" dirty="0"/>
              <a:t>kmitáním </a:t>
            </a:r>
            <a:r>
              <a:rPr lang="cs-CZ" sz="3200" dirty="0" smtClean="0"/>
              <a:t>strun jako u klavíru.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916832"/>
            <a:ext cx="6336704" cy="2135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789040"/>
            <a:ext cx="5400600" cy="29500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97636" y="4609611"/>
            <a:ext cx="18348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Mohl </a:t>
            </a:r>
            <a:r>
              <a:rPr lang="cs-CZ" dirty="0" err="1" smtClean="0"/>
              <a:t>J.S.Bach</a:t>
            </a:r>
            <a:r>
              <a:rPr lang="cs-CZ" dirty="0" smtClean="0"/>
              <a:t> hrát na </a:t>
            </a:r>
            <a:r>
              <a:rPr lang="cs-CZ" dirty="0" err="1" smtClean="0"/>
              <a:t>keyboard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8239" y="4034681"/>
            <a:ext cx="1991250" cy="2073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2150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2189" y="332656"/>
            <a:ext cx="8496944" cy="30243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Johann Sebastian Bach tvořil v době, které říkáme </a:t>
            </a:r>
            <a:r>
              <a:rPr lang="cs-CZ" dirty="0" smtClean="0">
                <a:solidFill>
                  <a:srgbClr val="FFFF00"/>
                </a:solidFill>
              </a:rPr>
              <a:t>baroko</a:t>
            </a:r>
            <a:r>
              <a:rPr lang="cs-CZ" dirty="0" smtClean="0"/>
              <a:t>. Za svého života byl uznáván jako  virtuóz. Jako skladatel se  proslavil až dlouho po smrti. Složil okolo 1400 hudebních děl.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4119463"/>
            <a:ext cx="15733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Který klávesový nástroj je nejstarší??</a:t>
            </a:r>
            <a:endParaRPr lang="cs-CZ" dirty="0"/>
          </a:p>
        </p:txBody>
      </p:sp>
      <p:pic>
        <p:nvPicPr>
          <p:cNvPr id="2050" name="Picture 2" descr="C:\Users\jkocandrlova\AppData\Local\Microsoft\Windows\Temporary Internet Files\Content.IE5\JWBRB41N\MC900442148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83726"/>
            <a:ext cx="2819400" cy="293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38915" y="4850576"/>
            <a:ext cx="1656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Jak říkáme době, ve které Bach tvořil?</a:t>
            </a:r>
          </a:p>
        </p:txBody>
      </p:sp>
      <p:pic>
        <p:nvPicPr>
          <p:cNvPr id="2052" name="Picture 4" descr="C:\Users\jkocandrlova\AppData\Local\Microsoft\Windows\Temporary Internet Files\Content.IE5\JWBRB41N\MC90044214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926" y="3924300"/>
            <a:ext cx="2819400" cy="293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092280" y="3963660"/>
            <a:ext cx="15841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Kdy se proslavil jako </a:t>
            </a:r>
            <a:r>
              <a:rPr lang="cs-CZ" dirty="0"/>
              <a:t>skladatel 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1" name="Picture 3" descr="C:\Users\jkocandrlova\AppData\Local\Microsoft\Windows\Temporary Internet Files\Content.IE5\JWBRB41N\MC90044214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264" y="2958475"/>
            <a:ext cx="2819400" cy="293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6556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164738" y="1052736"/>
            <a:ext cx="4738086" cy="5472608"/>
          </a:xfrm>
        </p:spPr>
        <p:txBody>
          <a:bodyPr/>
          <a:lstStyle/>
          <a:p>
            <a:r>
              <a:rPr lang="cs-CZ" dirty="0" smtClean="0"/>
              <a:t>Klávesové skladby </a:t>
            </a:r>
            <a:r>
              <a:rPr lang="cs-CZ" dirty="0"/>
              <a:t>-            fugy </a:t>
            </a:r>
            <a:r>
              <a:rPr lang="cs-CZ" dirty="0" smtClean="0">
                <a:hlinkClick r:id="rId2"/>
              </a:rPr>
              <a:t>-</a:t>
            </a:r>
            <a:r>
              <a:rPr lang="cs-CZ" dirty="0" smtClean="0">
                <a:solidFill>
                  <a:srgbClr val="FFFF00"/>
                </a:solidFill>
                <a:hlinkClick r:id="rId2"/>
              </a:rPr>
              <a:t>Tokáta </a:t>
            </a:r>
            <a:r>
              <a:rPr lang="cs-CZ" dirty="0">
                <a:solidFill>
                  <a:srgbClr val="FFFF00"/>
                </a:solidFill>
                <a:hlinkClick r:id="rId2"/>
              </a:rPr>
              <a:t>a fuga </a:t>
            </a:r>
            <a:r>
              <a:rPr lang="cs-CZ" dirty="0" smtClean="0">
                <a:solidFill>
                  <a:srgbClr val="FFFF00"/>
                </a:solidFill>
                <a:hlinkClick r:id="rId2"/>
              </a:rPr>
              <a:t>d-mol  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preludia, tokáty</a:t>
            </a:r>
          </a:p>
          <a:p>
            <a:r>
              <a:rPr lang="cs-CZ" dirty="0" smtClean="0"/>
              <a:t>Duchovní hudba -             mše, oratoria</a:t>
            </a:r>
          </a:p>
          <a:p>
            <a:r>
              <a:rPr lang="cs-CZ" dirty="0"/>
              <a:t>Koncertní a orchestrální </a:t>
            </a:r>
            <a:r>
              <a:rPr lang="cs-CZ" dirty="0" smtClean="0"/>
              <a:t>skladby – varhanní koncerty</a:t>
            </a:r>
          </a:p>
          <a:p>
            <a:r>
              <a:rPr lang="cs-CZ" dirty="0"/>
              <a:t>Suity a </a:t>
            </a:r>
            <a:r>
              <a:rPr lang="cs-CZ" dirty="0" smtClean="0"/>
              <a:t>sonáty                             </a:t>
            </a:r>
            <a:r>
              <a:rPr lang="cs-CZ" dirty="0" smtClean="0">
                <a:solidFill>
                  <a:srgbClr val="FFFF00"/>
                </a:solidFill>
                <a:hlinkClick r:id="rId3"/>
              </a:rPr>
              <a:t>Rondo ze Suity h-moll</a:t>
            </a:r>
            <a:r>
              <a:rPr lang="cs-CZ" dirty="0" smtClean="0">
                <a:hlinkClick r:id="rId3"/>
              </a:rPr>
              <a:t> </a:t>
            </a:r>
            <a:r>
              <a:rPr lang="cs-CZ" dirty="0" smtClean="0"/>
              <a:t>                                   </a:t>
            </a:r>
          </a:p>
          <a:p>
            <a:r>
              <a:rPr lang="cs-CZ" dirty="0"/>
              <a:t>Skladby pro sólové </a:t>
            </a:r>
            <a:r>
              <a:rPr lang="cs-CZ" dirty="0" smtClean="0"/>
              <a:t>nástroje</a:t>
            </a:r>
          </a:p>
          <a:p>
            <a:r>
              <a:rPr lang="cs-CZ" dirty="0" smtClean="0"/>
              <a:t>Ostatní - písně, kánony,…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76056" y="277385"/>
            <a:ext cx="1512168" cy="756320"/>
          </a:xfrm>
        </p:spPr>
        <p:txBody>
          <a:bodyPr/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3985226" cy="6309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9870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9905" y="188640"/>
            <a:ext cx="3956071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Vyhledejte  11 slov: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1577963"/>
              </p:ext>
            </p:extLst>
          </p:nvPr>
        </p:nvGraphicFramePr>
        <p:xfrm>
          <a:off x="1524000" y="1397000"/>
          <a:ext cx="6095999" cy="29667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8852742"/>
              </p:ext>
            </p:extLst>
          </p:nvPr>
        </p:nvGraphicFramePr>
        <p:xfrm>
          <a:off x="755576" y="980728"/>
          <a:ext cx="7632848" cy="5472608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954106"/>
                <a:gridCol w="954106"/>
                <a:gridCol w="954106"/>
                <a:gridCol w="954106"/>
                <a:gridCol w="954106"/>
                <a:gridCol w="954106"/>
                <a:gridCol w="954106"/>
                <a:gridCol w="954106"/>
              </a:tblGrid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V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U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Ó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Z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B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U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H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B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Č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H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X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Q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Á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B</a:t>
                      </a:r>
                      <a:endParaRPr lang="cs-CZ" sz="3600" b="1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CH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F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U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G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J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H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Á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V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Y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1635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2371895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4313936"/>
              </p:ext>
            </p:extLst>
          </p:nvPr>
        </p:nvGraphicFramePr>
        <p:xfrm>
          <a:off x="1524000" y="1397000"/>
          <a:ext cx="6095999" cy="29667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5286225"/>
              </p:ext>
            </p:extLst>
          </p:nvPr>
        </p:nvGraphicFramePr>
        <p:xfrm>
          <a:off x="755576" y="980728"/>
          <a:ext cx="7632848" cy="5472608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954106"/>
                <a:gridCol w="954106"/>
                <a:gridCol w="954106"/>
                <a:gridCol w="954106"/>
                <a:gridCol w="954106"/>
                <a:gridCol w="954106"/>
                <a:gridCol w="954106"/>
                <a:gridCol w="954106"/>
              </a:tblGrid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600" b="1" u="sng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sz="3600" b="1" u="sng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Ó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Z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u="sng" dirty="0" smtClean="0">
                          <a:solidFill>
                            <a:srgbClr val="92D050"/>
                          </a:solidFill>
                        </a:rPr>
                        <a:t>A</a:t>
                      </a:r>
                      <a:endParaRPr lang="cs-CZ" sz="3600" b="1" u="sng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92D050"/>
                          </a:solidFill>
                        </a:rPr>
                        <a:t>B</a:t>
                      </a:r>
                      <a:endParaRPr lang="cs-CZ" sz="3600" b="1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92D050"/>
                          </a:solidFill>
                        </a:rPr>
                        <a:t>D</a:t>
                      </a:r>
                      <a:endParaRPr lang="cs-CZ" sz="3600" b="1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92D050"/>
                          </a:solidFill>
                        </a:rPr>
                        <a:t>U</a:t>
                      </a:r>
                      <a:endParaRPr lang="cs-CZ" sz="3600" b="1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92D050"/>
                          </a:solidFill>
                        </a:rPr>
                        <a:t>H</a:t>
                      </a:r>
                      <a:endParaRPr lang="cs-CZ" sz="3600" b="1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36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600" b="0" i="1" u="sng" dirty="0" smtClean="0">
                          <a:solidFill>
                            <a:srgbClr val="FFC000"/>
                          </a:solidFill>
                        </a:rPr>
                        <a:t>B</a:t>
                      </a:r>
                      <a:endParaRPr lang="cs-CZ" sz="3600" b="0" i="1" u="sng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C000"/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u="sng" dirty="0" smtClean="0">
                          <a:solidFill>
                            <a:srgbClr val="FFC000"/>
                          </a:solidFill>
                        </a:rPr>
                        <a:t>R</a:t>
                      </a:r>
                      <a:endParaRPr lang="cs-CZ" sz="3600" b="1" u="sng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C000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C000"/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C000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600" b="0" i="1" u="sng" dirty="0" smtClean="0"/>
                        <a:t>A</a:t>
                      </a:r>
                      <a:endParaRPr lang="cs-CZ" sz="3600" b="0" i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Č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u="sng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sz="3600" b="1" u="sng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X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Q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Á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sz="36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600" b="0" i="1" u="sng" dirty="0" smtClean="0"/>
                        <a:t>CH</a:t>
                      </a:r>
                      <a:endParaRPr lang="cs-CZ" sz="3600" b="0" i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F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U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G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u="sng" dirty="0" smtClean="0">
                          <a:solidFill>
                            <a:srgbClr val="00B050"/>
                          </a:solidFill>
                        </a:rPr>
                        <a:t>A</a:t>
                      </a:r>
                      <a:endParaRPr lang="cs-CZ" sz="3600" b="1" u="sng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I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sz="36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J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H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u="sng" dirty="0" smtClean="0">
                          <a:solidFill>
                            <a:srgbClr val="FFFF00"/>
                          </a:solidFill>
                        </a:rPr>
                        <a:t>N</a:t>
                      </a:r>
                      <a:endParaRPr lang="cs-CZ" sz="3600" b="1" u="sng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36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F0"/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F0"/>
                          </a:solidFill>
                        </a:rPr>
                        <a:t>L</a:t>
                      </a:r>
                      <a:endParaRPr lang="cs-CZ" sz="3600" b="1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F0"/>
                          </a:solidFill>
                        </a:rPr>
                        <a:t>Á</a:t>
                      </a:r>
                      <a:endParaRPr lang="cs-CZ" sz="3600" b="1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F0"/>
                          </a:solidFill>
                        </a:rPr>
                        <a:t>V</a:t>
                      </a:r>
                      <a:endParaRPr lang="cs-CZ" sz="3600" b="1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F0"/>
                          </a:solidFill>
                        </a:rPr>
                        <a:t>E</a:t>
                      </a:r>
                      <a:endParaRPr lang="cs-CZ" sz="3600" b="1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F0"/>
                          </a:solidFill>
                        </a:rPr>
                        <a:t>S</a:t>
                      </a:r>
                      <a:endParaRPr lang="cs-CZ" sz="3600" b="1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u="sng" dirty="0" smtClean="0">
                          <a:solidFill>
                            <a:srgbClr val="00B0F0"/>
                          </a:solidFill>
                        </a:rPr>
                        <a:t>Y</a:t>
                      </a:r>
                      <a:endParaRPr lang="cs-CZ" sz="3600" b="1" u="sng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C</a:t>
                      </a:r>
                      <a:endParaRPr lang="cs-CZ" sz="36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555776" y="188640"/>
            <a:ext cx="54005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Virtuóz, hudba, baroko, fuga, Johann, klávesy, akordeon, cembalo, </a:t>
            </a:r>
            <a:r>
              <a:rPr lang="cs-CZ" dirty="0" err="1" smtClean="0"/>
              <a:t>piáno</a:t>
            </a:r>
            <a:r>
              <a:rPr lang="cs-CZ" dirty="0" smtClean="0"/>
              <a:t>, varhany, Bach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484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FF00"/>
                </a:solidFill>
                <a:hlinkClick r:id="rId2"/>
              </a:rPr>
              <a:t>Obrázky:</a:t>
            </a:r>
          </a:p>
          <a:p>
            <a:r>
              <a:rPr lang="cs-CZ" sz="1600" dirty="0" smtClean="0">
                <a:solidFill>
                  <a:srgbClr val="FFFF00"/>
                </a:solidFill>
                <a:hlinkClick r:id="rId2"/>
              </a:rPr>
              <a:t>http</a:t>
            </a:r>
            <a:r>
              <a:rPr lang="cs-CZ" sz="1600" dirty="0">
                <a:solidFill>
                  <a:srgbClr val="FFFF00"/>
                </a:solidFill>
                <a:hlinkClick r:id="rId2"/>
              </a:rPr>
              <a:t>://</a:t>
            </a:r>
            <a:r>
              <a:rPr lang="cs-CZ" sz="1600" dirty="0" smtClean="0">
                <a:solidFill>
                  <a:srgbClr val="FFFF00"/>
                </a:solidFill>
                <a:hlinkClick r:id="rId2"/>
              </a:rPr>
              <a:t>cs.wikipedia.org/wiki/Soubor:Bach.jpg</a:t>
            </a:r>
            <a:endParaRPr lang="cs-CZ" sz="1600" dirty="0" smtClean="0">
              <a:solidFill>
                <a:srgbClr val="FFFF00"/>
              </a:solidFill>
            </a:endParaRPr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cs.wikipedia.org/wiki/Soubor:Clavecin_flamand.png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</a:t>
            </a:r>
            <a:r>
              <a:rPr lang="cs-CZ" sz="1600" dirty="0" err="1" smtClean="0">
                <a:hlinkClick r:id="rId4"/>
              </a:rPr>
              <a:t>Soubor:Clavicorde_Lépante.JPG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cs.wikipedia.org/wiki/Varhany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cs.wikipedia.org/wiki/Klavír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cs.wikipedia.org/wiki/Akordeon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cs.wikipedia.org/wiki/Soubor:Yamaha_P-140S_top_view.jpg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cs.wikipedia.org/wiki/Soubor:YamahaKeyboard.jpg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upload.wikimedia.org/wikipedia/commons/e/e2/BWV1001-cropped.jpg</a:t>
            </a:r>
            <a:endParaRPr lang="cs-CZ" sz="1600" dirty="0" smtClean="0"/>
          </a:p>
          <a:p>
            <a:pPr marL="0" indent="0">
              <a:buNone/>
            </a:pPr>
            <a:r>
              <a:rPr lang="cs-CZ" sz="2400" dirty="0" smtClean="0"/>
              <a:t>Odkazy na videa:</a:t>
            </a:r>
          </a:p>
          <a:p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www.youtube.com/watch?v=jq8PqZJZr8g&amp;list=PLFV9iYVn5cGPRYCUFi2wRtrYPQgcWYf1W&amp;index=11</a:t>
            </a:r>
            <a:endParaRPr lang="cs-CZ" sz="1600" dirty="0" smtClean="0"/>
          </a:p>
          <a:p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www.youtube.com/watch?v=IVJD3dL4diY&amp;list=PLFV9iYVn5cGPRYCUFi2wRtrYPQgcWYf1W&amp;index=8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3655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289</TotalTime>
  <Words>463</Words>
  <Application>Microsoft Office PowerPoint</Application>
  <PresentationFormat>Předvádění na obrazovce (4:3)</PresentationFormat>
  <Paragraphs>194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Papír</vt:lpstr>
      <vt:lpstr>Škola: Základní škola a Mateřská škola Halže, příspěvková organizace Název: VY_32_INOVACE_02_HV_J.S.Bach Číslo projektu: CZ.1.07/1.4.00/21.3551 Autor: Mgr. Jarmila Kočandrlová </vt:lpstr>
      <vt:lpstr>Johann Sebastian Bach</vt:lpstr>
      <vt:lpstr>Johann Sebastian Bach byl německý hudební skladatel a virtuóz hry na klávesové nástroje. Narodil se roku 1685     v Eisenachu a zemřel roku 1750 v Lipsku.</vt:lpstr>
      <vt:lpstr>KLÁVESOVÉ  NÁSTROJE jsou hudební nástroje, které mají klaviaturu.</vt:lpstr>
      <vt:lpstr>Prezentace aplikace PowerPoint</vt:lpstr>
      <vt:lpstr>Prezentace aplikace PowerPoint</vt:lpstr>
      <vt:lpstr>AKORDEON</vt:lpstr>
      <vt:lpstr>ELEKTRONICKÉ PIÁNO je klávesový nástroj napodobující zvuk klavíru. Zvuk je tvořen elektronicky a ne kmitáním strun jako u klavíru.</vt:lpstr>
      <vt:lpstr>Johann Sebastian Bach tvořil v době, které říkáme baroko. Za svého života byl uznáván jako  virtuóz. Jako skladatel se  proslavil až dlouho po smrti. Složil okolo 1400 hudebních děl.</vt:lpstr>
      <vt:lpstr>Dílo:</vt:lpstr>
      <vt:lpstr>Vyhledejte  11 slov:</vt:lpstr>
      <vt:lpstr>ŘEŠENÍ: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Kočandrlová Jarmila</cp:lastModifiedBy>
  <cp:revision>29</cp:revision>
  <dcterms:created xsi:type="dcterms:W3CDTF">2013-01-04T15:23:40Z</dcterms:created>
  <dcterms:modified xsi:type="dcterms:W3CDTF">2013-04-09T18:11:55Z</dcterms:modified>
</cp:coreProperties>
</file>