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8" r:id="rId4"/>
    <p:sldId id="268" r:id="rId5"/>
    <p:sldId id="270" r:id="rId6"/>
    <p:sldId id="271" r:id="rId7"/>
    <p:sldId id="272" r:id="rId8"/>
    <p:sldId id="273" r:id="rId9"/>
    <p:sldId id="274" r:id="rId10"/>
    <p:sldId id="275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2A86-2B9D-4377-98B2-53C6DB5A9AA1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2E75-232D-41B0-B23E-F4A1D8D8A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2746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2A86-2B9D-4377-98B2-53C6DB5A9AA1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2E75-232D-41B0-B23E-F4A1D8D8A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176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2A86-2B9D-4377-98B2-53C6DB5A9AA1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2E75-232D-41B0-B23E-F4A1D8D8A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777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2A86-2B9D-4377-98B2-53C6DB5A9AA1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2E75-232D-41B0-B23E-F4A1D8D8A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242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2A86-2B9D-4377-98B2-53C6DB5A9AA1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2E75-232D-41B0-B23E-F4A1D8D8A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734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2A86-2B9D-4377-98B2-53C6DB5A9AA1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2E75-232D-41B0-B23E-F4A1D8D8A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653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2A86-2B9D-4377-98B2-53C6DB5A9AA1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2E75-232D-41B0-B23E-F4A1D8D8A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551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2A86-2B9D-4377-98B2-53C6DB5A9AA1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2E75-232D-41B0-B23E-F4A1D8D8A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433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2A86-2B9D-4377-98B2-53C6DB5A9AA1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2E75-232D-41B0-B23E-F4A1D8D8A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18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2A86-2B9D-4377-98B2-53C6DB5A9AA1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2E75-232D-41B0-B23E-F4A1D8D8A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480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2A86-2B9D-4377-98B2-53C6DB5A9AA1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22E75-232D-41B0-B23E-F4A1D8D8A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74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2A86-2B9D-4377-98B2-53C6DB5A9AA1}" type="datetimeFigureOut">
              <a:rPr lang="cs-CZ" smtClean="0"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22E75-232D-41B0-B23E-F4A1D8D8A4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431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df" TargetMode="External"/><Relationship Id="rId7" Type="http://schemas.openxmlformats.org/officeDocument/2006/relationships/hyperlink" Target="http://cs.wikipedia.org/w/index.php?title=Zoner_Media_Files&amp;action=edit&amp;redlink=1" TargetMode="External"/><Relationship Id="rId2" Type="http://schemas.openxmlformats.org/officeDocument/2006/relationships/hyperlink" Target="http://cs.wikipedia.org/wiki/PostScript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s.wikipedia.org/wiki/Scalable_Vector_Graphics" TargetMode="External"/><Relationship Id="rId5" Type="http://schemas.openxmlformats.org/officeDocument/2006/relationships/hyperlink" Target="http://cs.wikipedia.org/w/index.php?title=.cdr&amp;action=edit&amp;redlink=1" TargetMode="External"/><Relationship Id="rId4" Type="http://schemas.openxmlformats.org/officeDocument/2006/relationships/hyperlink" Target="http://cs.wikipedia.org/w/index.php?title=Adobe_Illustrator_Artwork&amp;action=edit&amp;redlink=1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Multiple-image_Network_Graphics" TargetMode="External"/><Relationship Id="rId13" Type="http://schemas.openxmlformats.org/officeDocument/2006/relationships/hyperlink" Target="http://cs.wikipedia.org/wiki/X_PixMap" TargetMode="External"/><Relationship Id="rId3" Type="http://schemas.openxmlformats.org/officeDocument/2006/relationships/hyperlink" Target="http://cs.wikipedia.org/wiki/BMP" TargetMode="External"/><Relationship Id="rId7" Type="http://schemas.openxmlformats.org/officeDocument/2006/relationships/hyperlink" Target="http://cs.wikipedia.org/wiki/JPEG_2000" TargetMode="External"/><Relationship Id="rId12" Type="http://schemas.openxmlformats.org/officeDocument/2006/relationships/hyperlink" Target="http://cs.wikipedia.org/wiki/Wireless_Application_Protocol_Bitmap_Format" TargetMode="External"/><Relationship Id="rId2" Type="http://schemas.openxmlformats.org/officeDocument/2006/relationships/hyperlink" Target="http://cs.wikipedia.org/wiki/APN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s.wikipedia.org/wiki/JPEG" TargetMode="External"/><Relationship Id="rId11" Type="http://schemas.openxmlformats.org/officeDocument/2006/relationships/hyperlink" Target="http://cs.wikipedia.org/wiki/TIFF" TargetMode="External"/><Relationship Id="rId5" Type="http://schemas.openxmlformats.org/officeDocument/2006/relationships/hyperlink" Target="http://cs.wikipedia.org/wiki/HD_Photo" TargetMode="External"/><Relationship Id="rId10" Type="http://schemas.openxmlformats.org/officeDocument/2006/relationships/hyperlink" Target="http://cs.wikipedia.org/wiki/Portable_Network_Graphics" TargetMode="External"/><Relationship Id="rId4" Type="http://schemas.openxmlformats.org/officeDocument/2006/relationships/hyperlink" Target="http://cs.wikipedia.org/wiki/GIF" TargetMode="External"/><Relationship Id="rId9" Type="http://schemas.openxmlformats.org/officeDocument/2006/relationships/hyperlink" Target="http://cs.wikipedia.org/wiki/PC_Paintbrush_File_Format" TargetMode="External"/><Relationship Id="rId14" Type="http://schemas.openxmlformats.org/officeDocument/2006/relationships/image" Target="../media/image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hone.svg" TargetMode="External"/><Relationship Id="rId7" Type="http://schemas.openxmlformats.org/officeDocument/2006/relationships/hyperlink" Target="http://cs.wikipedia.org/wiki/Vektorov%C3%A1_grafika" TargetMode="External"/><Relationship Id="rId2" Type="http://schemas.openxmlformats.org/officeDocument/2006/relationships/hyperlink" Target="http://upload.wikimedia.org/wikipedia/commons/7/75/Ange_photo_b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s.wikipedia.org/wiki/Rastrov%C3%A1_grafika" TargetMode="External"/><Relationship Id="rId5" Type="http://schemas.openxmlformats.org/officeDocument/2006/relationships/hyperlink" Target="http://upload.wikimedia.org/wikipedia/commons/c/ca/Rastervrp.png" TargetMode="External"/><Relationship Id="rId4" Type="http://schemas.openxmlformats.org/officeDocument/2006/relationships/hyperlink" Target="http://upload.wikimedia.org/wikipedia/commons/8/87/Bezierova_krivka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7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0339971"/>
              </p:ext>
            </p:extLst>
          </p:nvPr>
        </p:nvGraphicFramePr>
        <p:xfrm>
          <a:off x="539552" y="836712"/>
          <a:ext cx="8136904" cy="5594180"/>
        </p:xfrm>
        <a:graphic>
          <a:graphicData uri="http://schemas.openxmlformats.org/drawingml/2006/table">
            <a:tbl>
              <a:tblPr/>
              <a:tblGrid>
                <a:gridCol w="1910790"/>
                <a:gridCol w="6226114"/>
              </a:tblGrid>
              <a:tr h="659982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Ing. Ladislav Novák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51614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vytvoření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duben 2013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659982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6.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1571687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oblast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Informační a komunikační technologie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Informatika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Počítačová </a:t>
                      </a: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grafika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896898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 – název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učebního materiálu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Počítačová grafika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951896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Pomocí prezentace s výkladem se seznámí s prací s počítačovou grafikou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00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2591" y="188640"/>
            <a:ext cx="7772400" cy="122413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Počítačová grafika</a:t>
            </a:r>
            <a:endParaRPr lang="cs-CZ" sz="8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6021288"/>
            <a:ext cx="6400800" cy="697632"/>
          </a:xfrm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Ing. Ladislav Novák - 2013</a:t>
            </a:r>
            <a:endParaRPr lang="cs-CZ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04644" y="2204864"/>
            <a:ext cx="8136904" cy="249299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 hodiny:</a:t>
            </a:r>
          </a:p>
          <a:p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85800" indent="-685800">
              <a:buFontTx/>
              <a:buChar char="-"/>
            </a:pP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Seznámit s  významem 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počítačové 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grafiky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960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925" y="115277"/>
            <a:ext cx="3683463" cy="1938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Počítačová grafika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835436" y="159522"/>
            <a:ext cx="5182781" cy="64633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to je ?</a:t>
            </a:r>
          </a:p>
          <a:p>
            <a:endParaRPr lang="cs-CZ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571500">
              <a:buFontTx/>
              <a:buChar char="-"/>
            </a:pPr>
            <a:r>
              <a:rPr lang="cs-CZ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počítačového hlediska je to určitý obor </a:t>
            </a:r>
            <a:r>
              <a:rPr lang="cs-CZ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informatiky</a:t>
            </a:r>
          </a:p>
          <a:p>
            <a:pPr marL="571500" indent="-571500">
              <a:buFontTx/>
              <a:buChar char="-"/>
            </a:pPr>
            <a:endParaRPr lang="cs-CZ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571500">
              <a:buFontTx/>
              <a:buChar char="-"/>
            </a:pPr>
            <a:r>
              <a:rPr lang="cs-CZ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používá </a:t>
            </a:r>
            <a:r>
              <a:rPr lang="cs-CZ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k tvorbě umělých grafických objektů</a:t>
            </a:r>
          </a:p>
          <a:p>
            <a:pPr marL="571500" indent="-571500">
              <a:buFontTx/>
              <a:buChar char="-"/>
            </a:pPr>
            <a:endParaRPr lang="cs-CZ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Soubor:Phone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00966">
            <a:off x="611560" y="2276872"/>
            <a:ext cx="2592287" cy="4066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6156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72000" y="26408"/>
            <a:ext cx="4320480" cy="1938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Počítačová grafika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4" y="548680"/>
            <a:ext cx="4320480" cy="544764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čemu </a:t>
            </a:r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?</a:t>
            </a:r>
          </a:p>
          <a:p>
            <a:endParaRPr lang="cs-CZ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571500">
              <a:buFontTx/>
              <a:buChar char="-"/>
            </a:pPr>
            <a:r>
              <a:rPr lang="cs-CZ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úpravu zobrazitelných a prostorových informací, nasnímaných z reálného 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světa</a:t>
            </a:r>
            <a:endParaRPr lang="cs-CZ" sz="4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http://upload.wikimedia.org/wikipedia/commons/7/75/Ange_photo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636" y="2852936"/>
            <a:ext cx="440865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07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se objevila poprvé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04435" y="1733756"/>
            <a:ext cx="875149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první film se považuje 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Vesmírná odysea</a:t>
            </a:r>
          </a:p>
          <a:p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Všechny efekty byly ovšem namalované ručně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56835" y="4005064"/>
            <a:ext cx="8301311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Ovšem prvním filmem kde byla využita byl</a:t>
            </a:r>
          </a:p>
          <a:p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Andromeda </a:t>
            </a:r>
            <a:r>
              <a:rPr lang="cs-CZ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Strain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323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Jakou známe grafiku</a:t>
            </a:r>
            <a:endParaRPr lang="cs-CZ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2D grafika</a:t>
            </a:r>
            <a:endParaRPr lang="cs-C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636911"/>
            <a:ext cx="4040188" cy="3489251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Vektorová</a:t>
            </a:r>
          </a:p>
          <a:p>
            <a:r>
              <a:rPr lang="cs-CZ" sz="2800" dirty="0" smtClean="0"/>
              <a:t>rastrová</a:t>
            </a:r>
            <a:endParaRPr lang="cs-CZ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3D grafika</a:t>
            </a:r>
            <a:endParaRPr lang="cs-C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64903"/>
            <a:ext cx="4041775" cy="3561259"/>
          </a:xfrm>
        </p:spPr>
        <p:txBody>
          <a:bodyPr>
            <a:normAutofit/>
          </a:bodyPr>
          <a:lstStyle/>
          <a:p>
            <a:r>
              <a:rPr lang="pl-PL" sz="2800" dirty="0"/>
              <a:t>3D grafika je příbuzná vektorové 2D grafice</a:t>
            </a:r>
            <a:endParaRPr lang="cs-CZ" sz="2800" dirty="0"/>
          </a:p>
        </p:txBody>
      </p:sp>
      <p:pic>
        <p:nvPicPr>
          <p:cNvPr id="3074" name="Picture 2" descr="Soubor:Utah teapot simple 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261281"/>
            <a:ext cx="3600400" cy="2385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upload.wikimedia.org/wikipedia/commons/a/ac/VectorGraphicsExamp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84602" y="3559384"/>
            <a:ext cx="2177621" cy="3789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68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Vektorová grafika</a:t>
            </a:r>
            <a:endParaRPr lang="cs-CZ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http://upload.wikimedia.org/wikipedia/commons/8/87/Bezierova_krivk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28800"/>
            <a:ext cx="641685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627784" y="5461749"/>
            <a:ext cx="39471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Bezbariérová křivka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825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Formáty vektorové grafiky</a:t>
            </a:r>
            <a:endParaRPr lang="cs-CZ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55576" y="1916832"/>
            <a:ext cx="770485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tooltip="PostScript"/>
              </a:rPr>
              <a:t>.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tooltip="PostScript"/>
              </a:rPr>
              <a:t>eps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tooltip="PostScript"/>
              </a:rPr>
              <a:t>, .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tooltip="PostScript"/>
              </a:rPr>
              <a:t>ps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– 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PostScript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tooltip="Pdf"/>
              </a:rPr>
              <a:t>.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tooltip="Pdf"/>
              </a:rPr>
              <a:t>pdf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– Portable 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Document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tooltip="Adobe Illustrator Artwork (stránka neexistuje)"/>
              </a:rPr>
              <a:t>.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tooltip="Adobe Illustrator Artwork (stránka neexistuje)"/>
              </a:rPr>
              <a:t>adp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– Adobe 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Illustrator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Artwork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 tooltip=".cdr (stránka neexistuje)"/>
              </a:rPr>
              <a:t>.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 tooltip=".cdr (stránka neexistuje)"/>
              </a:rPr>
              <a:t>cdr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– Corel 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Draw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 tooltip="Scalable Vector Graphics"/>
              </a:rPr>
              <a:t>.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 tooltip="Scalable Vector Graphics"/>
              </a:rPr>
              <a:t>svg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– 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Scalable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Vector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Graphics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 tooltip="Zoner Media Files (stránka neexistuje)"/>
              </a:rPr>
              <a:t>.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 tooltip="Zoner Media Files (stránka neexistuje)"/>
              </a:rPr>
              <a:t>zmf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– 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Zoner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Callisto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569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Rastrová grafika</a:t>
            </a:r>
            <a:endParaRPr lang="cs-CZ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520" y="1660292"/>
            <a:ext cx="85689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Bitmapová grafika (rastrová grafika) je jeden ze dvou základních způsobů,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jakým počítače ukládají </a:t>
            </a:r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zpracovávají obrazové informace. </a:t>
            </a:r>
            <a:endParaRPr lang="cs-CZ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Spolu s vektorovou grafikou představují </a:t>
            </a:r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dva základní způsoby ukládání obrázků.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896" y="3370775"/>
            <a:ext cx="61722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255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3204" y="116632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Formáty souborů</a:t>
            </a:r>
            <a:endParaRPr lang="cs-CZ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45670" y="1340768"/>
            <a:ext cx="885698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rozlišujeme jako nekomprimované a komprimované,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komprimované</a:t>
            </a:r>
          </a:p>
          <a:p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tooltip="APNG"/>
              </a:rPr>
              <a:t>APNG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tooltip="BMP"/>
              </a:rPr>
              <a:t>BMP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tooltip="GIF"/>
              </a:rPr>
              <a:t>GIF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 tooltip="HD Photo"/>
              </a:rPr>
              <a:t>HDP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 tooltip="JPEG"/>
              </a:rPr>
              <a:t>JPEG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 tooltip="JPEG 2000"/>
              </a:rPr>
              <a:t>JPEG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 tooltip="JPEG 2000"/>
              </a:rPr>
              <a:t> 2000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 tooltip="Multiple-image Network Graphics"/>
              </a:rPr>
              <a:t>MNG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9" tooltip="PC Paintbrush File Format"/>
              </a:rPr>
              <a:t>PCX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0" tooltip="Portable Network Graphics"/>
              </a:rPr>
              <a:t>PNG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1" tooltip="TIFF"/>
              </a:rPr>
              <a:t>TIFF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2" tooltip="Wireless Application Protocol Bitmap Format"/>
              </a:rPr>
              <a:t>WBMP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3" tooltip="X PixMap"/>
              </a:rPr>
              <a:t>XPM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708920"/>
            <a:ext cx="2846962" cy="2135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13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Odkazy</a:t>
            </a:r>
            <a:endParaRPr lang="cs-CZ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7828" y="2060848"/>
            <a:ext cx="88569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hlinkClick r:id="rId2"/>
              </a:rPr>
              <a:t>http://</a:t>
            </a:r>
            <a:r>
              <a:rPr lang="cs-CZ" sz="2400" dirty="0" smtClean="0">
                <a:hlinkClick r:id="rId2"/>
              </a:rPr>
              <a:t>upload.wikimedia.org/wikipedia/commons/7/75/Ange_photo_b.jpg</a:t>
            </a:r>
            <a:endParaRPr lang="cs-CZ" sz="2400" dirty="0" smtClean="0"/>
          </a:p>
          <a:p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cs.wikipedia.org/wiki/Soubor:Phone.svg</a:t>
            </a:r>
            <a:endParaRPr lang="cs-CZ" sz="2400" dirty="0" smtClean="0"/>
          </a:p>
          <a:p>
            <a:r>
              <a:rPr lang="cs-CZ" sz="2400" dirty="0">
                <a:hlinkClick r:id="rId4"/>
              </a:rPr>
              <a:t>http://</a:t>
            </a:r>
            <a:r>
              <a:rPr lang="cs-CZ" sz="2400" dirty="0" smtClean="0">
                <a:hlinkClick r:id="rId4"/>
              </a:rPr>
              <a:t>upload.wikimedia.org/wikipedia/commons/8/87/Bezierova_krivka.png</a:t>
            </a:r>
            <a:endParaRPr lang="cs-CZ" sz="2400" dirty="0" smtClean="0"/>
          </a:p>
          <a:p>
            <a:r>
              <a:rPr lang="cs-CZ" sz="2400" dirty="0">
                <a:hlinkClick r:id="rId5"/>
              </a:rPr>
              <a:t>http://</a:t>
            </a:r>
            <a:r>
              <a:rPr lang="cs-CZ" sz="2400" dirty="0" smtClean="0">
                <a:hlinkClick r:id="rId5"/>
              </a:rPr>
              <a:t>upload.wikimedia.org/wikipedia/commons/c/ca/Rastervrp.png</a:t>
            </a:r>
            <a:endParaRPr lang="cs-CZ" sz="2400" dirty="0" smtClean="0"/>
          </a:p>
          <a:p>
            <a:r>
              <a:rPr lang="cs-CZ" sz="2400" dirty="0">
                <a:hlinkClick r:id="rId6"/>
              </a:rPr>
              <a:t>http://</a:t>
            </a:r>
            <a:r>
              <a:rPr lang="cs-CZ" sz="2400" dirty="0" smtClean="0">
                <a:hlinkClick r:id="rId6"/>
              </a:rPr>
              <a:t>cs.wikipedia.org/wiki/Rastrov%C3%A1_grafika</a:t>
            </a:r>
            <a:endParaRPr lang="cs-CZ" sz="2400" dirty="0" smtClean="0"/>
          </a:p>
          <a:p>
            <a:r>
              <a:rPr lang="cs-CZ" sz="2400" dirty="0">
                <a:hlinkClick r:id="rId7"/>
              </a:rPr>
              <a:t>http://cs.wikipedia.org/wiki/Vektorov%C3%A1_grafika</a:t>
            </a:r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8790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184</Words>
  <Application>Microsoft Office PowerPoint</Application>
  <PresentationFormat>Předvádění na obrazovce (4:3)</PresentationFormat>
  <Paragraphs>78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Počítačová grafika</vt:lpstr>
      <vt:lpstr>Prezentace aplikace PowerPoint</vt:lpstr>
      <vt:lpstr>Prezentace aplikace PowerPoint</vt:lpstr>
      <vt:lpstr>Kde se objevila poprvé</vt:lpstr>
      <vt:lpstr>Jakou známe grafiku</vt:lpstr>
      <vt:lpstr>Vektorová grafika</vt:lpstr>
      <vt:lpstr>Formáty vektorové grafiky</vt:lpstr>
      <vt:lpstr>Rastrová grafika</vt:lpstr>
      <vt:lpstr>Formáty souborů</vt:lpstr>
      <vt:lpstr>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Administrator</cp:lastModifiedBy>
  <cp:revision>18</cp:revision>
  <dcterms:created xsi:type="dcterms:W3CDTF">2013-04-06T14:53:13Z</dcterms:created>
  <dcterms:modified xsi:type="dcterms:W3CDTF">2013-04-18T03:16:57Z</dcterms:modified>
</cp:coreProperties>
</file>