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71" r:id="rId2"/>
  </p:sldMasterIdLst>
  <p:notesMasterIdLst>
    <p:notesMasterId r:id="rId11"/>
  </p:notesMasterIdLst>
  <p:handoutMasterIdLst>
    <p:handoutMasterId r:id="rId12"/>
  </p:handoutMasterIdLst>
  <p:sldIdLst>
    <p:sldId id="344" r:id="rId3"/>
    <p:sldId id="351" r:id="rId4"/>
    <p:sldId id="343" r:id="rId5"/>
    <p:sldId id="352" r:id="rId6"/>
    <p:sldId id="346" r:id="rId7"/>
    <p:sldId id="349" r:id="rId8"/>
    <p:sldId id="353" r:id="rId9"/>
    <p:sldId id="345" r:id="rId10"/>
  </p:sldIdLst>
  <p:sldSz cx="9144000" cy="6858000" type="screen4x3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94C2"/>
    <a:srgbClr val="663300"/>
    <a:srgbClr val="CC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807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smtClean="0"/>
            <a:t>NÁZEV</a:t>
          </a:r>
          <a:r>
            <a:rPr lang="cs-CZ" sz="1400" smtClean="0"/>
            <a:t>: </a:t>
          </a:r>
          <a:r>
            <a:rPr lang="cs-CZ" sz="1400" b="1" smtClean="0"/>
            <a:t>VY_32_INOVACE_03_ČJ_05</a:t>
          </a:r>
          <a:endParaRPr lang="cs-CZ" sz="1400" dirty="0" smtClean="0"/>
        </a:p>
        <a:p>
          <a:pPr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 ČJ – 7.B -  Slova jednoznačná a mnohoznačná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54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A4B74-24DB-40D5-812E-46C2250C1E6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FC1955-4662-4F5A-A01D-8D3E2983DE8F}" type="presOf" srcId="{D1D4F407-5343-4D3F-B5B9-D407B03CAEB4}" destId="{D005CE8C-CC26-4C3E-AC11-E15060ECD759}" srcOrd="0" destOrd="0" presId="urn:microsoft.com/office/officeart/2005/8/layout/target3"/>
    <dgm:cxn modelId="{37E6E5F9-3313-4813-B7CE-D883384BEBE5}" type="presOf" srcId="{D8197B8C-B260-4A16-BDF4-0947B075E274}" destId="{25B08C86-7E15-44DC-BE7F-FFB55DD49D12}" srcOrd="0" destOrd="0" presId="urn:microsoft.com/office/officeart/2005/8/layout/target3"/>
    <dgm:cxn modelId="{BAE1CA4A-4459-4D85-9AC2-945EA80B3FD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001CCF1-6939-41F5-B87F-2B3DDDB6C3F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A753D6-B02E-4132-BCBB-4051F51FF4A3}" type="presOf" srcId="{D8197B8C-B260-4A16-BDF4-0947B075E274}" destId="{5A5FFA88-C948-4069-8E93-59FA12366E83}" srcOrd="1" destOrd="0" presId="urn:microsoft.com/office/officeart/2005/8/layout/target3"/>
    <dgm:cxn modelId="{45659D34-A3B3-4844-A0AB-C169B5581A09}" type="presOf" srcId="{4C35D32F-0EAB-4CD7-82EE-45574DC2A586}" destId="{8BEBB6EC-1DAA-4CAC-8A25-BC0FCBD5DBD5}" srcOrd="0" destOrd="0" presId="urn:microsoft.com/office/officeart/2005/8/layout/target3"/>
    <dgm:cxn modelId="{225ACDCF-DEE4-40B1-8454-921615A9B271}" type="presOf" srcId="{D1B46980-6531-4606-95E6-44980827E919}" destId="{2BE915AB-18AA-4053-B92C-3BFC9ED204BB}" srcOrd="1" destOrd="0" presId="urn:microsoft.com/office/officeart/2005/8/layout/target3"/>
    <dgm:cxn modelId="{9D19678F-468D-4B97-81EB-96FB6425A406}" type="presOf" srcId="{B651F6E3-6281-48DB-9319-2AEAFDAE7572}" destId="{619D679B-A015-4ECF-8348-D1034C574F40}" srcOrd="0" destOrd="0" presId="urn:microsoft.com/office/officeart/2005/8/layout/target3"/>
    <dgm:cxn modelId="{6C9F8609-2E9B-430D-B763-CE9A29168561}" type="presOf" srcId="{4C35D32F-0EAB-4CD7-82EE-45574DC2A586}" destId="{890E4F0B-2866-4A3F-A3C7-2A14B1797930}" srcOrd="1" destOrd="0" presId="urn:microsoft.com/office/officeart/2005/8/layout/target3"/>
    <dgm:cxn modelId="{10EF1730-1E7D-40DC-B842-FEEC6C7987B0}" type="presOf" srcId="{D1D4F407-5343-4D3F-B5B9-D407B03CAEB4}" destId="{AED2198E-93D5-4001-81B4-73124B309672}" srcOrd="1" destOrd="0" presId="urn:microsoft.com/office/officeart/2005/8/layout/target3"/>
    <dgm:cxn modelId="{C51A1D8B-DEE6-4698-BA9C-EA7FD861E2F1}" type="presParOf" srcId="{333A1088-737F-45CB-B68E-254E46348037}" destId="{F5ABB229-8D3B-4694-996A-96F23CF14429}" srcOrd="0" destOrd="0" presId="urn:microsoft.com/office/officeart/2005/8/layout/target3"/>
    <dgm:cxn modelId="{8DDBF784-E686-4CA3-BA54-1424742EA0B6}" type="presParOf" srcId="{333A1088-737F-45CB-B68E-254E46348037}" destId="{F41139FD-01EE-4571-8B17-4FB00FC51163}" srcOrd="1" destOrd="0" presId="urn:microsoft.com/office/officeart/2005/8/layout/target3"/>
    <dgm:cxn modelId="{2E251076-345D-49AE-A5D7-68198F7D6CC5}" type="presParOf" srcId="{333A1088-737F-45CB-B68E-254E46348037}" destId="{D005CE8C-CC26-4C3E-AC11-E15060ECD759}" srcOrd="2" destOrd="0" presId="urn:microsoft.com/office/officeart/2005/8/layout/target3"/>
    <dgm:cxn modelId="{84E89300-4D23-4550-9A9A-2A8ECCBF12E7}" type="presParOf" srcId="{333A1088-737F-45CB-B68E-254E46348037}" destId="{2C702D82-9B77-49B7-9568-BB8EB47C3372}" srcOrd="3" destOrd="0" presId="urn:microsoft.com/office/officeart/2005/8/layout/target3"/>
    <dgm:cxn modelId="{AED914FC-785C-483F-96A0-A2FDE083708F}" type="presParOf" srcId="{333A1088-737F-45CB-B68E-254E46348037}" destId="{A52A0455-90FF-4808-ABD0-F02540D31D5A}" srcOrd="4" destOrd="0" presId="urn:microsoft.com/office/officeart/2005/8/layout/target3"/>
    <dgm:cxn modelId="{D97E43D1-0DBA-4CEC-9E8E-CF8338DC7EED}" type="presParOf" srcId="{333A1088-737F-45CB-B68E-254E46348037}" destId="{6140AFEC-043D-4C43-A2F9-D0F5331DF3A3}" srcOrd="5" destOrd="0" presId="urn:microsoft.com/office/officeart/2005/8/layout/target3"/>
    <dgm:cxn modelId="{D7BEE179-443B-436F-9F32-985141575C20}" type="presParOf" srcId="{333A1088-737F-45CB-B68E-254E46348037}" destId="{9358AC05-5D7D-4327-9F80-1AD486AEA664}" srcOrd="6" destOrd="0" presId="urn:microsoft.com/office/officeart/2005/8/layout/target3"/>
    <dgm:cxn modelId="{450BA629-FE72-48AA-A34C-6DECD4BA9D59}" type="presParOf" srcId="{333A1088-737F-45CB-B68E-254E46348037}" destId="{313FC574-E1CD-4FB4-B054-0B805CE0447D}" srcOrd="7" destOrd="0" presId="urn:microsoft.com/office/officeart/2005/8/layout/target3"/>
    <dgm:cxn modelId="{118F2A7E-E053-4C70-BE05-62458E0ADC4C}" type="presParOf" srcId="{333A1088-737F-45CB-B68E-254E46348037}" destId="{619D679B-A015-4ECF-8348-D1034C574F40}" srcOrd="8" destOrd="0" presId="urn:microsoft.com/office/officeart/2005/8/layout/target3"/>
    <dgm:cxn modelId="{A0A485D0-E0E0-4AB6-A26A-C643EDF73CF7}" type="presParOf" srcId="{333A1088-737F-45CB-B68E-254E46348037}" destId="{322283A8-4A27-4CDA-BAE3-F381106A9174}" srcOrd="9" destOrd="0" presId="urn:microsoft.com/office/officeart/2005/8/layout/target3"/>
    <dgm:cxn modelId="{1FDC7E5A-1955-4333-95E9-0180BCE9CAEF}" type="presParOf" srcId="{333A1088-737F-45CB-B68E-254E46348037}" destId="{FFC9F71D-1B4F-4AD9-A4A6-86ADEFC8AF5C}" srcOrd="10" destOrd="0" presId="urn:microsoft.com/office/officeart/2005/8/layout/target3"/>
    <dgm:cxn modelId="{D34DC0BE-D611-4BDD-A865-A79C84358965}" type="presParOf" srcId="{333A1088-737F-45CB-B68E-254E46348037}" destId="{25B08C86-7E15-44DC-BE7F-FFB55DD49D12}" srcOrd="11" destOrd="0" presId="urn:microsoft.com/office/officeart/2005/8/layout/target3"/>
    <dgm:cxn modelId="{A9584A61-63FB-48A2-A25D-D3569D583AF2}" type="presParOf" srcId="{333A1088-737F-45CB-B68E-254E46348037}" destId="{76644BE8-9D7C-4C09-B250-3D10AF48CBB7}" srcOrd="12" destOrd="0" presId="urn:microsoft.com/office/officeart/2005/8/layout/target3"/>
    <dgm:cxn modelId="{5ED5ACE5-8EA8-4390-AFDD-912C6468AD12}" type="presParOf" srcId="{333A1088-737F-45CB-B68E-254E46348037}" destId="{EE85B701-7295-41C0-BA7A-34D3756A2AE6}" srcOrd="13" destOrd="0" presId="urn:microsoft.com/office/officeart/2005/8/layout/target3"/>
    <dgm:cxn modelId="{12200AD1-404D-4B30-9A89-526F05BE485F}" type="presParOf" srcId="{333A1088-737F-45CB-B68E-254E46348037}" destId="{8BEBB6EC-1DAA-4CAC-8A25-BC0FCBD5DBD5}" srcOrd="14" destOrd="0" presId="urn:microsoft.com/office/officeart/2005/8/layout/target3"/>
    <dgm:cxn modelId="{51ED284B-CC9B-48ED-BBD2-358A67F35D36}" type="presParOf" srcId="{333A1088-737F-45CB-B68E-254E46348037}" destId="{AED2198E-93D5-4001-81B4-73124B309672}" srcOrd="15" destOrd="0" presId="urn:microsoft.com/office/officeart/2005/8/layout/target3"/>
    <dgm:cxn modelId="{19CBC58F-4C5F-4680-9980-150D117DD266}" type="presParOf" srcId="{333A1088-737F-45CB-B68E-254E46348037}" destId="{2BE915AB-18AA-4053-B92C-3BFC9ED204BB}" srcOrd="16" destOrd="0" presId="urn:microsoft.com/office/officeart/2005/8/layout/target3"/>
    <dgm:cxn modelId="{A261C51F-9322-416F-9845-A84448D0D82F}" type="presParOf" srcId="{333A1088-737F-45CB-B68E-254E46348037}" destId="{6BB5E863-4638-4E1D-BFDE-399D028AC4ED}" srcOrd="17" destOrd="0" presId="urn:microsoft.com/office/officeart/2005/8/layout/target3"/>
    <dgm:cxn modelId="{57E4EB9D-709D-4568-AEE1-0589D540D782}" type="presParOf" srcId="{333A1088-737F-45CB-B68E-254E46348037}" destId="{5A5FFA88-C948-4069-8E93-59FA12366E83}" srcOrd="18" destOrd="0" presId="urn:microsoft.com/office/officeart/2005/8/layout/target3"/>
    <dgm:cxn modelId="{8F3827E4-C1F9-4997-98A2-64919974B9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kern="1200" dirty="0" smtClean="0"/>
            <a:t>NÁZEV:</a:t>
          </a:r>
          <a:r>
            <a:rPr lang="cs-CZ" sz="1400" b="1" kern="1200" dirty="0" smtClean="0"/>
            <a:t>VY_32_INOVACE_03_ČJ_05</a:t>
          </a:r>
          <a:endParaRPr lang="cs-CZ" sz="1400" kern="1200" dirty="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 ČJ – 7.B -  Slova jednoznačná a mnohoznačná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08011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PROJEKTU:CZ.1.07/1.4.00/21.1616</a:t>
          </a:r>
          <a:endParaRPr lang="cs-CZ" sz="1400" kern="1200" dirty="0"/>
        </a:p>
      </dsp:txBody>
      <dsp:txXfrm>
        <a:off x="108011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68F88C59-319B-4332-9A1D-2A62CFCB00D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B16A41B8-7DC3-4DB6-84E4-E105629EAA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9349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968B300D-05F0-4B43-940D-46DED5A791AD}" type="datetimeFigureOut">
              <a:rPr/>
              <a:pPr/>
              <a:t>30. 6. 2006</a:t>
            </a:fld>
            <a:endParaRPr lang="cs-CZ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9B26CD33-4337-4529-948A-94F6960B2374}" type="slidenum">
              <a:rPr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542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30" name="Rectangle 7"/>
          <p:cNvSpPr>
            <a:spLocks/>
          </p:cNvSpPr>
          <p:nvPr/>
        </p:nvSpPr>
        <p:spPr>
          <a:xfrm>
            <a:off x="453736" y="5181600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extLst/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cs-CZ"/>
            </a:pPr>
            <a:endParaRPr kumimoji="0" lang="cs-CZ" sz="3200" b="0" i="1" u="none" strike="noStrike" kern="0" cap="none" spc="0" normalizeH="0" baseline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6019800"/>
            <a:ext cx="7467600" cy="38100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>
              <a:buFontTx/>
              <a:buNone/>
            </a:pPr>
            <a:r>
              <a:rPr kumimoji="0" lang="cs-CZ" i="0"/>
              <a:t>Klepnutím na ikonu</a:t>
            </a:r>
            <a:r>
              <a:rPr kumimoji="0" lang="cs-CZ" i="0" baseline="0"/>
              <a:t> přidáte </a:t>
            </a:r>
            <a:r>
              <a:rPr kumimoji="0" lang="cs-CZ" i="0"/>
              <a:t>obrázek na celou stránku.</a:t>
            </a:r>
            <a:endParaRPr kumimoji="0" lang="cs-CZ" i="0" baseline="0"/>
          </a:p>
          <a:p>
            <a:pPr marL="0" marR="0" indent="0"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 hasCustomPrompt="1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kumimoji="0" lang="cs-CZ"/>
              <a:t>Klepnutím přidáte název oddílu.</a:t>
            </a:r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752670" y="5600700"/>
            <a:ext cx="7772400" cy="838200"/>
          </a:xfrm>
        </p:spPr>
        <p:txBody>
          <a:bodyPr vert="horz"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10668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47244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648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0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5141976" y="3352800"/>
            <a:ext cx="3773425" cy="2971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 hasCustomPrompt="1"/>
          </p:nvPr>
        </p:nvSpPr>
        <p:spPr>
          <a:xfrm>
            <a:off x="2286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 hasCustomPrompt="1"/>
          </p:nvPr>
        </p:nvSpPr>
        <p:spPr>
          <a:xfrm>
            <a:off x="61722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28600"/>
            <a:ext cx="4023360" cy="3017520"/>
          </a:xfrm>
        </p:spPr>
        <p:txBody>
          <a:bodyPr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1" name="Rectangle 10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5" name="Rectangle 14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268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9268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 hasCustomPrompt="1"/>
          </p:nvPr>
        </p:nvSpPr>
        <p:spPr>
          <a:xfrm>
            <a:off x="46606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 hasCustomPrompt="1"/>
          </p:nvPr>
        </p:nvSpPr>
        <p:spPr>
          <a:xfrm>
            <a:off x="46606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0" name="Rectangle 9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ftr" sz="quarter" idx="2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152400" y="4495800"/>
            <a:ext cx="87630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34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5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8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 hasCustomPrompt="1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extLst/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  <p:sp>
        <p:nvSpPr>
          <p:cNvPr id="2" name="Rectangle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/>
              <a:pPr/>
              <a:t>30.6. 2006</a:t>
            </a:fld>
            <a:endParaRPr kumimoji="0" lang="cs-CZ"/>
          </a:p>
        </p:txBody>
      </p:sp>
      <p:sp>
        <p:nvSpPr>
          <p:cNvPr id="27" name="Rectangle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24" name="Rectangl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3000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EC6F-6501-4E04-BD6C-A8A6CABB2C5B}" type="datetimeFigureOut">
              <a:rPr lang="cs-CZ" smtClean="0"/>
              <a:pPr/>
              <a:t>16.12.2011</a:t>
            </a:fld>
            <a:endParaRPr kumimoji="0"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B0023-0CED-47F7-85AE-654F0B232C29}" type="slidenum">
              <a:rPr lang="cs-CZ" smtClean="0"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12/16/2011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13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36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53" y="6558153"/>
            <a:ext cx="4648200" cy="2468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360"/>
            <a:ext cx="914400" cy="244475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cs-CZ" sz="3200" cap="all" baseline="0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 lang="cs-CZ">
          <a:solidFill>
            <a:schemeClr val="tx2"/>
          </a:solidFill>
        </a:defRPr>
      </a:lvl2pPr>
      <a:lvl3pPr eaLnBrk="1" latinLnBrk="0" hangingPunct="1">
        <a:defRPr kumimoji="0" lang="cs-CZ">
          <a:solidFill>
            <a:schemeClr val="tx2"/>
          </a:solidFill>
        </a:defRPr>
      </a:lvl3pPr>
      <a:lvl4pPr eaLnBrk="1" latinLnBrk="0" hangingPunct="1">
        <a:defRPr kumimoji="0" lang="cs-CZ">
          <a:solidFill>
            <a:schemeClr val="tx2"/>
          </a:solidFill>
        </a:defRPr>
      </a:lvl4pPr>
      <a:lvl5pPr eaLnBrk="1" latinLnBrk="0" hangingPunct="1">
        <a:defRPr kumimoji="0" lang="cs-CZ">
          <a:solidFill>
            <a:schemeClr val="tx2"/>
          </a:solidFill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kumimoji="0" lang="cs-CZ"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kumimoji="0"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byla použita v 7. ročníku v hodině českého jazyka jako doplňkový materiál k výkladu učiva NAUKA O VÝZNAMU SLOV – </a:t>
            </a:r>
            <a:r>
              <a:rPr lang="cs-CZ" dirty="0" smtClean="0">
                <a:solidFill>
                  <a:srgbClr val="00B0F0"/>
                </a:solidFill>
              </a:rPr>
              <a:t>Slova jednoznačná a mnohoznačná </a:t>
            </a:r>
          </a:p>
          <a:p>
            <a:r>
              <a:rPr lang="cs-CZ" dirty="0" smtClean="0"/>
              <a:t>seznamuje s pojmy slova jednoznačná, mnohoznačná, metafora, metonymie...</a:t>
            </a:r>
          </a:p>
          <a:p>
            <a:r>
              <a:rPr lang="cs-CZ" smtClean="0"/>
              <a:t>může </a:t>
            </a:r>
            <a:r>
              <a:rPr lang="cs-CZ" dirty="0" smtClean="0"/>
              <a:t>být využita i při opakování, je doplněna testem, kterého lze využít k procvičování , skupinovému i frontálnímu opakování  i zkoušení probraného učiva,</a:t>
            </a:r>
          </a:p>
          <a:p>
            <a:r>
              <a:rPr lang="cs-CZ" dirty="0" smtClean="0"/>
              <a:t>součástí prezentace jsou i pracovní listy zaměřené na procvičování, opakování nových pojmů,</a:t>
            </a:r>
          </a:p>
          <a:p>
            <a:r>
              <a:rPr lang="cs-CZ" dirty="0" smtClean="0"/>
              <a:t>test  i pracovní listy obsahují  i řešení.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Nauka o významu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Slovo a sousloví</a:t>
            </a:r>
            <a:endParaRPr dirty="0" smtClean="0"/>
          </a:p>
          <a:p>
            <a:r>
              <a:rPr lang="cs-CZ" dirty="0" smtClean="0">
                <a:solidFill>
                  <a:srgbClr val="3894C2"/>
                </a:solidFill>
              </a:rPr>
              <a:t>Jednoznačná a mnohoznačná slova</a:t>
            </a:r>
          </a:p>
          <a:p>
            <a:r>
              <a:rPr lang="cs-CZ" dirty="0" smtClean="0"/>
              <a:t>Odborné názvy  a názvosloví</a:t>
            </a:r>
            <a:endParaRPr dirty="0" smtClean="0"/>
          </a:p>
          <a:p>
            <a:r>
              <a:rPr lang="cs-CZ" dirty="0" smtClean="0"/>
              <a:t>Synonyma, homonyma a slova citově zabarvená</a:t>
            </a:r>
            <a:endParaRPr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Jednoznačná a mnohoznačná slova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Jednoznačná</a:t>
            </a:r>
            <a:r>
              <a:rPr lang="cs-CZ" dirty="0" smtClean="0"/>
              <a:t>  – jen ........... význam (vlastní jména, odborné názvy).</a:t>
            </a:r>
          </a:p>
          <a:p>
            <a:r>
              <a:rPr lang="cs-CZ" b="1" u="sng" dirty="0" smtClean="0"/>
              <a:t>Mnohoznačná</a:t>
            </a:r>
            <a:r>
              <a:rPr lang="cs-CZ" dirty="0" smtClean="0"/>
              <a:t> – jeden význam ................</a:t>
            </a:r>
          </a:p>
          <a:p>
            <a:pPr>
              <a:buNone/>
            </a:pPr>
            <a:r>
              <a:rPr lang="cs-CZ" dirty="0" smtClean="0"/>
              <a:t>    a  pak další významy vzniklé .............slova na věci, které s původní skutečností nějak souvisí.</a:t>
            </a:r>
          </a:p>
          <a:p>
            <a:r>
              <a:rPr lang="cs-CZ" b="1" u="sng" dirty="0" smtClean="0"/>
              <a:t>Metafora</a:t>
            </a:r>
            <a:r>
              <a:rPr lang="cs-CZ" dirty="0" smtClean="0"/>
              <a:t> – přenesení slov podle .......................věcí (</a:t>
            </a:r>
            <a:r>
              <a:rPr lang="cs-CZ" i="1" dirty="0" smtClean="0"/>
              <a:t>lopatka</a:t>
            </a:r>
            <a:r>
              <a:rPr lang="cs-CZ" dirty="0" smtClean="0"/>
              <a:t>).</a:t>
            </a:r>
          </a:p>
          <a:p>
            <a:r>
              <a:rPr lang="cs-CZ" b="1" u="sng" dirty="0" smtClean="0"/>
              <a:t>Metonymie</a:t>
            </a:r>
            <a:r>
              <a:rPr lang="cs-CZ" dirty="0" smtClean="0"/>
              <a:t> – přenesení podle ...........................................(</a:t>
            </a:r>
            <a:r>
              <a:rPr lang="cs-CZ" i="1" dirty="0" smtClean="0"/>
              <a:t>vláda, hlídka</a:t>
            </a:r>
            <a:r>
              <a:rPr lang="cs-CZ" dirty="0" smtClean="0"/>
              <a:t>).</a:t>
            </a:r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Jednoznačná a mnohoznačná slova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Jednoznačná</a:t>
            </a:r>
            <a:r>
              <a:rPr lang="cs-CZ" dirty="0" smtClean="0"/>
              <a:t> – jen </a:t>
            </a:r>
            <a:r>
              <a:rPr lang="cs-CZ" dirty="0" smtClean="0">
                <a:solidFill>
                  <a:srgbClr val="3894C2"/>
                </a:solidFill>
              </a:rPr>
              <a:t>jeden </a:t>
            </a:r>
            <a:r>
              <a:rPr lang="cs-CZ" dirty="0" smtClean="0"/>
              <a:t>význam (vlastní jména, odborné názvy, ....).</a:t>
            </a:r>
          </a:p>
          <a:p>
            <a:r>
              <a:rPr lang="cs-CZ" b="1" u="sng" dirty="0" smtClean="0"/>
              <a:t>Mnohoznačná</a:t>
            </a:r>
            <a:r>
              <a:rPr lang="cs-CZ" dirty="0" smtClean="0"/>
              <a:t> – jeden význam </a:t>
            </a:r>
            <a:r>
              <a:rPr lang="cs-CZ" dirty="0" smtClean="0">
                <a:solidFill>
                  <a:srgbClr val="3894C2"/>
                </a:solidFill>
              </a:rPr>
              <a:t>základní</a:t>
            </a:r>
            <a:r>
              <a:rPr lang="cs-CZ" dirty="0" smtClean="0"/>
              <a:t> a  pak další významy vzniklé </a:t>
            </a:r>
            <a:r>
              <a:rPr lang="cs-CZ" dirty="0" smtClean="0">
                <a:solidFill>
                  <a:srgbClr val="3894C2"/>
                </a:solidFill>
              </a:rPr>
              <a:t>přenesením</a:t>
            </a:r>
            <a:r>
              <a:rPr lang="cs-CZ" dirty="0" smtClean="0"/>
              <a:t> slova na věci, které s původní skutečností nějak souvisí.</a:t>
            </a:r>
          </a:p>
          <a:p>
            <a:r>
              <a:rPr lang="cs-CZ" b="1" u="sng" dirty="0" smtClean="0"/>
              <a:t>Metafora</a:t>
            </a:r>
            <a:r>
              <a:rPr lang="cs-CZ" dirty="0" smtClean="0"/>
              <a:t> – přenesení slov podle </a:t>
            </a:r>
            <a:r>
              <a:rPr lang="cs-CZ" dirty="0" smtClean="0">
                <a:solidFill>
                  <a:srgbClr val="3894C2"/>
                </a:solidFill>
              </a:rPr>
              <a:t>podobnosti </a:t>
            </a:r>
            <a:r>
              <a:rPr lang="cs-CZ" dirty="0" smtClean="0"/>
              <a:t>věcí (</a:t>
            </a:r>
            <a:r>
              <a:rPr lang="cs-CZ" i="1" dirty="0" smtClean="0"/>
              <a:t>lopatka</a:t>
            </a:r>
            <a:r>
              <a:rPr lang="cs-CZ" dirty="0" smtClean="0"/>
              <a:t>).</a:t>
            </a:r>
          </a:p>
          <a:p>
            <a:r>
              <a:rPr lang="cs-CZ" b="1" u="sng" dirty="0" smtClean="0"/>
              <a:t>Metonymie</a:t>
            </a:r>
            <a:r>
              <a:rPr lang="cs-CZ" dirty="0" smtClean="0"/>
              <a:t> – přenesení podle </a:t>
            </a:r>
            <a:r>
              <a:rPr lang="cs-CZ" dirty="0" smtClean="0">
                <a:solidFill>
                  <a:srgbClr val="3894C2"/>
                </a:solidFill>
              </a:rPr>
              <a:t>vnitřních souvislostí</a:t>
            </a:r>
            <a:r>
              <a:rPr lang="cs-CZ" dirty="0" smtClean="0"/>
              <a:t> (</a:t>
            </a:r>
            <a:r>
              <a:rPr lang="cs-CZ" i="1" dirty="0" smtClean="0"/>
              <a:t>vláda, hlídka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Jednoznačná a mnohoznačná slova- - </a:t>
            </a:r>
            <a:r>
              <a:rPr lang="cs-CZ" dirty="0" smtClean="0">
                <a:solidFill>
                  <a:srgbClr val="00B0F0"/>
                </a:solidFill>
              </a:rPr>
              <a:t>test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1.  Uveď další významy vzniklé přenesením – metaforou:</a:t>
            </a:r>
          </a:p>
          <a:p>
            <a:pPr>
              <a:buNone/>
            </a:pPr>
            <a:r>
              <a:rPr lang="cs-CZ" dirty="0" smtClean="0"/>
              <a:t>     kalich ..............................., srdce .................................., </a:t>
            </a:r>
          </a:p>
          <a:p>
            <a:pPr>
              <a:buNone/>
            </a:pPr>
            <a:r>
              <a:rPr lang="cs-CZ" dirty="0" smtClean="0"/>
              <a:t>     hřbet ..............................., zub ......................................,</a:t>
            </a:r>
          </a:p>
          <a:p>
            <a:pPr>
              <a:buNone/>
            </a:pPr>
            <a:r>
              <a:rPr lang="cs-CZ" dirty="0" smtClean="0"/>
              <a:t>     vytahovat se ......................................., hvězda ......................</a:t>
            </a:r>
          </a:p>
          <a:p>
            <a:pPr>
              <a:buNone/>
            </a:pPr>
            <a:r>
              <a:rPr lang="cs-CZ" dirty="0" smtClean="0"/>
              <a:t>     tyčinky..................................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2. Jmenuj další významy slov vzniklé přenesením podle vnitřních souvislostí :</a:t>
            </a:r>
          </a:p>
          <a:p>
            <a:pPr>
              <a:buNone/>
            </a:pPr>
            <a:r>
              <a:rPr lang="cs-CZ" dirty="0" smtClean="0"/>
              <a:t>     škola..........................., samota..............................</a:t>
            </a:r>
          </a:p>
          <a:p>
            <a:pPr>
              <a:buNone/>
            </a:pPr>
            <a:r>
              <a:rPr lang="cs-CZ" dirty="0" smtClean="0"/>
              <a:t>     hlídka .........................................., olej .......................................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r>
              <a:rPr lang="cs-CZ" b="1" dirty="0" smtClean="0"/>
              <a:t>3.  Doplň neúplná slova, vyhledej slova </a:t>
            </a:r>
            <a:r>
              <a:rPr lang="cs-CZ" b="1" smtClean="0"/>
              <a:t>mnohoznačná.:</a:t>
            </a:r>
          </a:p>
          <a:p>
            <a:pPr>
              <a:buNone/>
            </a:pPr>
            <a:r>
              <a:rPr lang="cs-CZ" smtClean="0"/>
              <a:t>      </a:t>
            </a:r>
            <a:r>
              <a:rPr lang="cs-CZ" dirty="0" smtClean="0"/>
              <a:t>Někomu to  m_že znít  jako báchorka, ale  žáci  ze ZŠ  _</a:t>
            </a:r>
            <a:r>
              <a:rPr lang="cs-CZ" dirty="0" err="1" smtClean="0"/>
              <a:t>herský</a:t>
            </a:r>
            <a:r>
              <a:rPr lang="cs-CZ" dirty="0" smtClean="0"/>
              <a:t>  Ostroh</a:t>
            </a:r>
          </a:p>
          <a:p>
            <a:pPr>
              <a:buNone/>
            </a:pPr>
            <a:r>
              <a:rPr lang="cs-CZ" dirty="0" smtClean="0"/>
              <a:t>      se v sezóně 2010/2011 se   stal_  v_</a:t>
            </a:r>
            <a:r>
              <a:rPr lang="cs-CZ" dirty="0" err="1" smtClean="0"/>
              <a:t>tězem</a:t>
            </a:r>
            <a:r>
              <a:rPr lang="cs-CZ" dirty="0" smtClean="0"/>
              <a:t>  l_</a:t>
            </a:r>
            <a:r>
              <a:rPr lang="cs-CZ" dirty="0" err="1" smtClean="0"/>
              <a:t>gy</a:t>
            </a:r>
            <a:r>
              <a:rPr lang="cs-CZ" dirty="0" smtClean="0"/>
              <a:t> starších žák_ v ledním hokeji a obdržel_  spoustu krásných pohárů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3000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Jednoznačná a mnohoznačná slova- - </a:t>
            </a:r>
            <a:r>
              <a:rPr lang="cs-CZ" dirty="0" smtClean="0">
                <a:solidFill>
                  <a:srgbClr val="00B0F0"/>
                </a:solidFill>
              </a:rPr>
              <a:t>test s doplněním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1.  Uveď další významy vzniklé přenesením - metaforou</a:t>
            </a:r>
          </a:p>
          <a:p>
            <a:pPr>
              <a:buNone/>
            </a:pPr>
            <a:r>
              <a:rPr lang="cs-CZ" dirty="0" smtClean="0"/>
              <a:t>     kalich ...</a:t>
            </a:r>
            <a:r>
              <a:rPr lang="cs-CZ" dirty="0" smtClean="0">
                <a:solidFill>
                  <a:srgbClr val="FF0000"/>
                </a:solidFill>
              </a:rPr>
              <a:t>část rostliny</a:t>
            </a:r>
            <a:r>
              <a:rPr lang="cs-CZ" dirty="0" smtClean="0"/>
              <a:t>...., srdce ...</a:t>
            </a:r>
            <a:r>
              <a:rPr lang="cs-CZ" dirty="0" smtClean="0">
                <a:solidFill>
                  <a:srgbClr val="FF0000"/>
                </a:solidFill>
              </a:rPr>
              <a:t>srdce zvonu</a:t>
            </a:r>
            <a:r>
              <a:rPr lang="cs-CZ" dirty="0" smtClean="0"/>
              <a:t>........, </a:t>
            </a:r>
          </a:p>
          <a:p>
            <a:pPr>
              <a:buNone/>
            </a:pPr>
            <a:r>
              <a:rPr lang="cs-CZ" dirty="0" smtClean="0"/>
              <a:t>     hřbet ....</a:t>
            </a:r>
            <a:r>
              <a:rPr lang="cs-CZ" dirty="0" smtClean="0">
                <a:solidFill>
                  <a:srgbClr val="FF0000"/>
                </a:solidFill>
              </a:rPr>
              <a:t>cukroví</a:t>
            </a:r>
            <a:r>
              <a:rPr lang="cs-CZ" dirty="0" smtClean="0"/>
              <a:t>......, zub .....</a:t>
            </a:r>
            <a:r>
              <a:rPr lang="cs-CZ" dirty="0" smtClean="0">
                <a:solidFill>
                  <a:srgbClr val="FF0000"/>
                </a:solidFill>
              </a:rPr>
              <a:t>zub času, pily</a:t>
            </a:r>
            <a:r>
              <a:rPr lang="cs-CZ" dirty="0" smtClean="0"/>
              <a:t>................,</a:t>
            </a:r>
          </a:p>
          <a:p>
            <a:pPr>
              <a:buNone/>
            </a:pPr>
            <a:r>
              <a:rPr lang="cs-CZ" dirty="0" smtClean="0"/>
              <a:t>     vytahovat se ......</a:t>
            </a:r>
            <a:r>
              <a:rPr lang="cs-CZ" dirty="0" smtClean="0">
                <a:solidFill>
                  <a:srgbClr val="FF0000"/>
                </a:solidFill>
              </a:rPr>
              <a:t>chlubit se</a:t>
            </a:r>
            <a:r>
              <a:rPr lang="cs-CZ" dirty="0" smtClean="0"/>
              <a:t>...., hvězda .....</a:t>
            </a:r>
            <a:r>
              <a:rPr lang="cs-CZ" dirty="0" smtClean="0">
                <a:solidFill>
                  <a:srgbClr val="FF0000"/>
                </a:solidFill>
              </a:rPr>
              <a:t>populární člověk</a:t>
            </a:r>
            <a:r>
              <a:rPr lang="cs-CZ" dirty="0" smtClean="0"/>
              <a:t>......</a:t>
            </a:r>
          </a:p>
          <a:p>
            <a:pPr>
              <a:buNone/>
            </a:pPr>
            <a:r>
              <a:rPr lang="cs-CZ" dirty="0" smtClean="0"/>
              <a:t>     tyčinky.......</a:t>
            </a:r>
            <a:r>
              <a:rPr lang="cs-CZ" dirty="0" smtClean="0">
                <a:solidFill>
                  <a:srgbClr val="FF0000"/>
                </a:solidFill>
              </a:rPr>
              <a:t>část rostliny</a:t>
            </a:r>
            <a:r>
              <a:rPr lang="cs-CZ" dirty="0" smtClean="0"/>
              <a:t>...........................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2. Jmenuj další významy slov vzniklé přenesením podle vnitřních souvislostí :</a:t>
            </a:r>
          </a:p>
          <a:p>
            <a:pPr>
              <a:buNone/>
            </a:pPr>
            <a:r>
              <a:rPr lang="cs-CZ" dirty="0" smtClean="0"/>
              <a:t>     škola.........</a:t>
            </a:r>
            <a:r>
              <a:rPr lang="cs-CZ" dirty="0" smtClean="0">
                <a:solidFill>
                  <a:srgbClr val="FF0000"/>
                </a:solidFill>
              </a:rPr>
              <a:t>žáci a učitelé</a:t>
            </a:r>
            <a:r>
              <a:rPr lang="cs-CZ" dirty="0" smtClean="0"/>
              <a:t>........., samota...</a:t>
            </a:r>
            <a:r>
              <a:rPr lang="cs-CZ" dirty="0" smtClean="0">
                <a:solidFill>
                  <a:srgbClr val="FF0000"/>
                </a:solidFill>
              </a:rPr>
              <a:t>opuštěné stavení</a:t>
            </a:r>
            <a:r>
              <a:rPr lang="cs-CZ" dirty="0" smtClean="0"/>
              <a:t>..............</a:t>
            </a:r>
          </a:p>
          <a:p>
            <a:pPr>
              <a:buNone/>
            </a:pPr>
            <a:r>
              <a:rPr lang="cs-CZ" dirty="0" smtClean="0"/>
              <a:t>      hlídka ........</a:t>
            </a:r>
            <a:r>
              <a:rPr lang="cs-CZ" dirty="0" smtClean="0">
                <a:solidFill>
                  <a:srgbClr val="FF0000"/>
                </a:solidFill>
              </a:rPr>
              <a:t>osoby</a:t>
            </a:r>
            <a:r>
              <a:rPr lang="cs-CZ" dirty="0" smtClean="0"/>
              <a:t>......., olej ......</a:t>
            </a:r>
            <a:r>
              <a:rPr lang="cs-CZ" dirty="0" smtClean="0">
                <a:solidFill>
                  <a:srgbClr val="FF0000"/>
                </a:solidFill>
              </a:rPr>
              <a:t>obraz namalovaný olejovými </a:t>
            </a:r>
            <a:r>
              <a:rPr lang="cs-CZ" dirty="0" err="1" smtClean="0">
                <a:solidFill>
                  <a:srgbClr val="FF0000"/>
                </a:solidFill>
              </a:rPr>
              <a:t>barrvam</a:t>
            </a:r>
            <a:r>
              <a:rPr lang="cs-CZ" dirty="0" err="1" smtClean="0"/>
              <a:t>i</a:t>
            </a:r>
            <a:r>
              <a:rPr lang="cs-CZ" dirty="0" smtClean="0"/>
              <a:t>...............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r>
              <a:rPr lang="cs-CZ" b="1" dirty="0" smtClean="0"/>
              <a:t>3.  Doplň neúplná slova, vyhledej slova mnohoznačná</a:t>
            </a:r>
          </a:p>
          <a:p>
            <a:pPr>
              <a:buNone/>
            </a:pPr>
            <a:r>
              <a:rPr lang="cs-CZ" dirty="0" smtClean="0"/>
              <a:t>      Někomu to  m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že znít  jako </a:t>
            </a:r>
            <a:r>
              <a:rPr lang="cs-CZ" u="sng" dirty="0" smtClean="0"/>
              <a:t>báchorka</a:t>
            </a:r>
            <a:r>
              <a:rPr lang="cs-CZ" dirty="0" smtClean="0"/>
              <a:t>, ale  žáci  ze ZŠ 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herský  Ostroh</a:t>
            </a:r>
          </a:p>
          <a:p>
            <a:pPr>
              <a:buNone/>
            </a:pPr>
            <a:r>
              <a:rPr lang="cs-CZ" dirty="0" smtClean="0"/>
              <a:t>      se v sezóně 2010/2011 se   stal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dirty="0" err="1" smtClean="0">
                <a:solidFill>
                  <a:srgbClr val="FF0000"/>
                </a:solidFill>
              </a:rPr>
              <a:t>Í</a:t>
            </a:r>
            <a:r>
              <a:rPr lang="cs-CZ" dirty="0" err="1" smtClean="0"/>
              <a:t>tězem</a:t>
            </a:r>
            <a:r>
              <a:rPr lang="cs-CZ" dirty="0" smtClean="0"/>
              <a:t>  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gy starších žák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r>
              <a:rPr lang="cs-CZ" dirty="0" smtClean="0"/>
              <a:t> v ledním hokeji a obdržel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spoustu krásných </a:t>
            </a:r>
            <a:r>
              <a:rPr lang="cs-CZ" u="sng" dirty="0" smtClean="0"/>
              <a:t>pohárů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3000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50431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Použitá literatura:</a:t>
            </a:r>
          </a:p>
          <a:p>
            <a:r>
              <a:rPr lang="cs-CZ" dirty="0" err="1" smtClean="0"/>
              <a:t>Kvačková</a:t>
            </a:r>
            <a:r>
              <a:rPr lang="cs-CZ" dirty="0" smtClean="0"/>
              <a:t>, J: Opakujeme češtinu v 7. ročníku, (2. díl), Nová škola, Brno 2003. </a:t>
            </a:r>
          </a:p>
          <a:p>
            <a:r>
              <a:rPr lang="cs-CZ" dirty="0" smtClean="0"/>
              <a:t>vlastní autorské dílo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ssicPhotoAlbu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ClassicPhotoAlbum</Template>
  <TotalTime>0</TotalTime>
  <Words>540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ClassicPhotoAlbum</vt:lpstr>
      <vt:lpstr>Technický</vt:lpstr>
      <vt:lpstr>Snímek 1</vt:lpstr>
      <vt:lpstr>ANOTACE</vt:lpstr>
      <vt:lpstr>Nauka o významu slov</vt:lpstr>
      <vt:lpstr>Jednoznačná a mnohoznačná slova</vt:lpstr>
      <vt:lpstr>Jednoznačná a mnohoznačná slova</vt:lpstr>
      <vt:lpstr>Jednoznačná a mnohoznačná slova- - test</vt:lpstr>
      <vt:lpstr>Jednoznačná a mnohoznačná slova- - test s doplněním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2010-12-01T14:09:06Z</dcterms:created>
  <dcterms:modified xsi:type="dcterms:W3CDTF">2011-12-16T08:11:40Z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