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  <p:sldMasterId id="2147483671" r:id="rId2"/>
  </p:sldMasterIdLst>
  <p:notesMasterIdLst>
    <p:notesMasterId r:id="rId11"/>
  </p:notesMasterIdLst>
  <p:handoutMasterIdLst>
    <p:handoutMasterId r:id="rId12"/>
  </p:handoutMasterIdLst>
  <p:sldIdLst>
    <p:sldId id="344" r:id="rId3"/>
    <p:sldId id="351" r:id="rId4"/>
    <p:sldId id="343" r:id="rId5"/>
    <p:sldId id="353" r:id="rId6"/>
    <p:sldId id="352" r:id="rId7"/>
    <p:sldId id="355" r:id="rId8"/>
    <p:sldId id="354" r:id="rId9"/>
    <p:sldId id="345" r:id="rId10"/>
  </p:sldIdLst>
  <p:sldSz cx="9144000" cy="6858000" type="screen4x3"/>
  <p:notesSz cx="6858000" cy="9144000"/>
  <p:defaultTextStyle>
    <a:lvl1pPr marL="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9pPr>
    <a:extLst/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94C2"/>
    <a:srgbClr val="663300"/>
    <a:srgbClr val="CC00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8070" autoAdjust="0"/>
  </p:normalViewPr>
  <p:slideViewPr>
    <p:cSldViewPr>
      <p:cViewPr varScale="1">
        <p:scale>
          <a:sx n="99" d="100"/>
          <a:sy n="99" d="100"/>
        </p:scale>
        <p:origin x="-97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</a:t>
          </a:r>
          <a:r>
            <a:rPr lang="cs-CZ" sz="1400" b="1" dirty="0" smtClean="0"/>
            <a:t>Základní škola, Uherský Ostroh, okres Uherské Hradiště,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Marcela Maršálková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TEMA:  ČJ – 7.A  -  Slovní zásoba a způsoby obohacování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</a:t>
          </a:r>
          <a:r>
            <a:rPr lang="cs-CZ" sz="1400" smtClean="0"/>
            <a:t>PROJEKTU: CZ.1.07/1.4.00/21.1616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400" smtClean="0"/>
            <a:t>NÁZEV: </a:t>
          </a:r>
          <a:r>
            <a:rPr lang="cs-CZ" sz="1400" b="1" smtClean="0"/>
            <a:t>VY_32_INOVACE_03_ČJ_06</a:t>
          </a:r>
          <a:endParaRPr lang="cs-CZ" sz="1400" dirty="0" smtClean="0"/>
        </a:p>
        <a:p>
          <a:pPr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54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8A4B74-24DB-40D5-812E-46C2250C1E6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FC1955-4662-4F5A-A01D-8D3E2983DE8F}" type="presOf" srcId="{D1D4F407-5343-4D3F-B5B9-D407B03CAEB4}" destId="{D005CE8C-CC26-4C3E-AC11-E15060ECD759}" srcOrd="0" destOrd="0" presId="urn:microsoft.com/office/officeart/2005/8/layout/target3"/>
    <dgm:cxn modelId="{37E6E5F9-3313-4813-B7CE-D883384BEBE5}" type="presOf" srcId="{D8197B8C-B260-4A16-BDF4-0947B075E274}" destId="{25B08C86-7E15-44DC-BE7F-FFB55DD49D12}" srcOrd="0" destOrd="0" presId="urn:microsoft.com/office/officeart/2005/8/layout/target3"/>
    <dgm:cxn modelId="{BAE1CA4A-4459-4D85-9AC2-945EA80B3FD1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001CCF1-6939-41F5-B87F-2B3DDDB6C3F6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A753D6-B02E-4132-BCBB-4051F51FF4A3}" type="presOf" srcId="{D8197B8C-B260-4A16-BDF4-0947B075E274}" destId="{5A5FFA88-C948-4069-8E93-59FA12366E83}" srcOrd="1" destOrd="0" presId="urn:microsoft.com/office/officeart/2005/8/layout/target3"/>
    <dgm:cxn modelId="{45659D34-A3B3-4844-A0AB-C169B5581A09}" type="presOf" srcId="{4C35D32F-0EAB-4CD7-82EE-45574DC2A586}" destId="{8BEBB6EC-1DAA-4CAC-8A25-BC0FCBD5DBD5}" srcOrd="0" destOrd="0" presId="urn:microsoft.com/office/officeart/2005/8/layout/target3"/>
    <dgm:cxn modelId="{225ACDCF-DEE4-40B1-8454-921615A9B271}" type="presOf" srcId="{D1B46980-6531-4606-95E6-44980827E919}" destId="{2BE915AB-18AA-4053-B92C-3BFC9ED204BB}" srcOrd="1" destOrd="0" presId="urn:microsoft.com/office/officeart/2005/8/layout/target3"/>
    <dgm:cxn modelId="{9D19678F-468D-4B97-81EB-96FB6425A406}" type="presOf" srcId="{B651F6E3-6281-48DB-9319-2AEAFDAE7572}" destId="{619D679B-A015-4ECF-8348-D1034C574F40}" srcOrd="0" destOrd="0" presId="urn:microsoft.com/office/officeart/2005/8/layout/target3"/>
    <dgm:cxn modelId="{6C9F8609-2E9B-430D-B763-CE9A29168561}" type="presOf" srcId="{4C35D32F-0EAB-4CD7-82EE-45574DC2A586}" destId="{890E4F0B-2866-4A3F-A3C7-2A14B1797930}" srcOrd="1" destOrd="0" presId="urn:microsoft.com/office/officeart/2005/8/layout/target3"/>
    <dgm:cxn modelId="{10EF1730-1E7D-40DC-B842-FEEC6C7987B0}" type="presOf" srcId="{D1D4F407-5343-4D3F-B5B9-D407B03CAEB4}" destId="{AED2198E-93D5-4001-81B4-73124B309672}" srcOrd="1" destOrd="0" presId="urn:microsoft.com/office/officeart/2005/8/layout/target3"/>
    <dgm:cxn modelId="{C51A1D8B-DEE6-4698-BA9C-EA7FD861E2F1}" type="presParOf" srcId="{333A1088-737F-45CB-B68E-254E46348037}" destId="{F5ABB229-8D3B-4694-996A-96F23CF14429}" srcOrd="0" destOrd="0" presId="urn:microsoft.com/office/officeart/2005/8/layout/target3"/>
    <dgm:cxn modelId="{8DDBF784-E686-4CA3-BA54-1424742EA0B6}" type="presParOf" srcId="{333A1088-737F-45CB-B68E-254E46348037}" destId="{F41139FD-01EE-4571-8B17-4FB00FC51163}" srcOrd="1" destOrd="0" presId="urn:microsoft.com/office/officeart/2005/8/layout/target3"/>
    <dgm:cxn modelId="{2E251076-345D-49AE-A5D7-68198F7D6CC5}" type="presParOf" srcId="{333A1088-737F-45CB-B68E-254E46348037}" destId="{D005CE8C-CC26-4C3E-AC11-E15060ECD759}" srcOrd="2" destOrd="0" presId="urn:microsoft.com/office/officeart/2005/8/layout/target3"/>
    <dgm:cxn modelId="{84E89300-4D23-4550-9A9A-2A8ECCBF12E7}" type="presParOf" srcId="{333A1088-737F-45CB-B68E-254E46348037}" destId="{2C702D82-9B77-49B7-9568-BB8EB47C3372}" srcOrd="3" destOrd="0" presId="urn:microsoft.com/office/officeart/2005/8/layout/target3"/>
    <dgm:cxn modelId="{AED914FC-785C-483F-96A0-A2FDE083708F}" type="presParOf" srcId="{333A1088-737F-45CB-B68E-254E46348037}" destId="{A52A0455-90FF-4808-ABD0-F02540D31D5A}" srcOrd="4" destOrd="0" presId="urn:microsoft.com/office/officeart/2005/8/layout/target3"/>
    <dgm:cxn modelId="{D97E43D1-0DBA-4CEC-9E8E-CF8338DC7EED}" type="presParOf" srcId="{333A1088-737F-45CB-B68E-254E46348037}" destId="{6140AFEC-043D-4C43-A2F9-D0F5331DF3A3}" srcOrd="5" destOrd="0" presId="urn:microsoft.com/office/officeart/2005/8/layout/target3"/>
    <dgm:cxn modelId="{D7BEE179-443B-436F-9F32-985141575C20}" type="presParOf" srcId="{333A1088-737F-45CB-B68E-254E46348037}" destId="{9358AC05-5D7D-4327-9F80-1AD486AEA664}" srcOrd="6" destOrd="0" presId="urn:microsoft.com/office/officeart/2005/8/layout/target3"/>
    <dgm:cxn modelId="{450BA629-FE72-48AA-A34C-6DECD4BA9D59}" type="presParOf" srcId="{333A1088-737F-45CB-B68E-254E46348037}" destId="{313FC574-E1CD-4FB4-B054-0B805CE0447D}" srcOrd="7" destOrd="0" presId="urn:microsoft.com/office/officeart/2005/8/layout/target3"/>
    <dgm:cxn modelId="{118F2A7E-E053-4C70-BE05-62458E0ADC4C}" type="presParOf" srcId="{333A1088-737F-45CB-B68E-254E46348037}" destId="{619D679B-A015-4ECF-8348-D1034C574F40}" srcOrd="8" destOrd="0" presId="urn:microsoft.com/office/officeart/2005/8/layout/target3"/>
    <dgm:cxn modelId="{A0A485D0-E0E0-4AB6-A26A-C643EDF73CF7}" type="presParOf" srcId="{333A1088-737F-45CB-B68E-254E46348037}" destId="{322283A8-4A27-4CDA-BAE3-F381106A9174}" srcOrd="9" destOrd="0" presId="urn:microsoft.com/office/officeart/2005/8/layout/target3"/>
    <dgm:cxn modelId="{1FDC7E5A-1955-4333-95E9-0180BCE9CAEF}" type="presParOf" srcId="{333A1088-737F-45CB-B68E-254E46348037}" destId="{FFC9F71D-1B4F-4AD9-A4A6-86ADEFC8AF5C}" srcOrd="10" destOrd="0" presId="urn:microsoft.com/office/officeart/2005/8/layout/target3"/>
    <dgm:cxn modelId="{D34DC0BE-D611-4BDD-A865-A79C84358965}" type="presParOf" srcId="{333A1088-737F-45CB-B68E-254E46348037}" destId="{25B08C86-7E15-44DC-BE7F-FFB55DD49D12}" srcOrd="11" destOrd="0" presId="urn:microsoft.com/office/officeart/2005/8/layout/target3"/>
    <dgm:cxn modelId="{A9584A61-63FB-48A2-A25D-D3569D583AF2}" type="presParOf" srcId="{333A1088-737F-45CB-B68E-254E46348037}" destId="{76644BE8-9D7C-4C09-B250-3D10AF48CBB7}" srcOrd="12" destOrd="0" presId="urn:microsoft.com/office/officeart/2005/8/layout/target3"/>
    <dgm:cxn modelId="{5ED5ACE5-8EA8-4390-AFDD-912C6468AD12}" type="presParOf" srcId="{333A1088-737F-45CB-B68E-254E46348037}" destId="{EE85B701-7295-41C0-BA7A-34D3756A2AE6}" srcOrd="13" destOrd="0" presId="urn:microsoft.com/office/officeart/2005/8/layout/target3"/>
    <dgm:cxn modelId="{12200AD1-404D-4B30-9A89-526F05BE485F}" type="presParOf" srcId="{333A1088-737F-45CB-B68E-254E46348037}" destId="{8BEBB6EC-1DAA-4CAC-8A25-BC0FCBD5DBD5}" srcOrd="14" destOrd="0" presId="urn:microsoft.com/office/officeart/2005/8/layout/target3"/>
    <dgm:cxn modelId="{51ED284B-CC9B-48ED-BBD2-358A67F35D36}" type="presParOf" srcId="{333A1088-737F-45CB-B68E-254E46348037}" destId="{AED2198E-93D5-4001-81B4-73124B309672}" srcOrd="15" destOrd="0" presId="urn:microsoft.com/office/officeart/2005/8/layout/target3"/>
    <dgm:cxn modelId="{19CBC58F-4C5F-4680-9980-150D117DD266}" type="presParOf" srcId="{333A1088-737F-45CB-B68E-254E46348037}" destId="{2BE915AB-18AA-4053-B92C-3BFC9ED204BB}" srcOrd="16" destOrd="0" presId="urn:microsoft.com/office/officeart/2005/8/layout/target3"/>
    <dgm:cxn modelId="{A261C51F-9322-416F-9845-A84448D0D82F}" type="presParOf" srcId="{333A1088-737F-45CB-B68E-254E46348037}" destId="{6BB5E863-4638-4E1D-BFDE-399D028AC4ED}" srcOrd="17" destOrd="0" presId="urn:microsoft.com/office/officeart/2005/8/layout/target3"/>
    <dgm:cxn modelId="{57E4EB9D-709D-4568-AEE1-0589D540D782}" type="presParOf" srcId="{333A1088-737F-45CB-B68E-254E46348037}" destId="{5A5FFA88-C948-4069-8E93-59FA12366E83}" srcOrd="18" destOrd="0" presId="urn:microsoft.com/office/officeart/2005/8/layout/target3"/>
    <dgm:cxn modelId="{8F3827E4-C1F9-4997-98A2-64919974B94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8" cy="22322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99882" y="0"/>
          <a:ext cx="6656276" cy="2232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b="1" kern="1200" dirty="0" smtClean="0"/>
            <a:t>Základní škola, Uherský Ostroh, okres Uherské Hradiště, příspěvková organizace</a:t>
          </a:r>
          <a:endParaRPr lang="cs-CZ" sz="1400" kern="1200" dirty="0"/>
        </a:p>
      </dsp:txBody>
      <dsp:txXfrm>
        <a:off x="1099882" y="0"/>
        <a:ext cx="6656276" cy="357159"/>
      </dsp:txXfrm>
    </dsp:sp>
    <dsp:sp modelId="{A52A0455-90FF-4808-ABD0-F02540D31D5A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16123" y="357159"/>
          <a:ext cx="6656276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Marcela Maršálková</a:t>
          </a:r>
          <a:endParaRPr lang="cs-CZ" sz="1400" kern="1200" dirty="0"/>
        </a:p>
      </dsp:txBody>
      <dsp:txXfrm>
        <a:off x="1116123" y="357159"/>
        <a:ext cx="6656276" cy="357159"/>
      </dsp:txXfrm>
    </dsp:sp>
    <dsp:sp modelId="{313FC574-E1CD-4FB4-B054-0B805CE0447D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16123" y="714319"/>
          <a:ext cx="6656276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400" kern="1200" smtClean="0"/>
            <a:t>NÁZEV: </a:t>
          </a:r>
          <a:r>
            <a:rPr lang="cs-CZ" sz="1400" b="1" kern="1200" smtClean="0"/>
            <a:t>VY_32_INOVACE_03_ČJ_06</a:t>
          </a:r>
          <a:endParaRPr lang="cs-CZ" sz="1400" kern="1200" dirty="0" smtClean="0"/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116123" y="714319"/>
        <a:ext cx="6656276" cy="357159"/>
      </dsp:txXfrm>
    </dsp:sp>
    <dsp:sp modelId="{FFC9F71D-1B4F-4AD9-A4A6-86ADEFC8AF5C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16123" y="1071479"/>
          <a:ext cx="6656276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TEMA:  ČJ – 7.A  -  Slovní zásoba a způsoby obohacování</a:t>
          </a:r>
          <a:endParaRPr lang="cs-CZ" sz="1400" kern="1200" dirty="0"/>
        </a:p>
      </dsp:txBody>
      <dsp:txXfrm>
        <a:off x="1116123" y="1071479"/>
        <a:ext cx="6656276" cy="357159"/>
      </dsp:txXfrm>
    </dsp:sp>
    <dsp:sp modelId="{EE85B701-7295-41C0-BA7A-34D3756A2AE6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080113" y="1428638"/>
          <a:ext cx="6656276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</a:t>
          </a:r>
          <a:r>
            <a:rPr lang="cs-CZ" sz="1400" kern="1200" smtClean="0"/>
            <a:t>PROJEKTU: CZ.1.07/1.4.00/21.1616</a:t>
          </a:r>
          <a:endParaRPr lang="cs-CZ" sz="1400" kern="1200" dirty="0"/>
        </a:p>
      </dsp:txBody>
      <dsp:txXfrm>
        <a:off x="1080113" y="1428638"/>
        <a:ext cx="6656276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68F88C59-319B-4332-9A1D-2A62CFCB00D8}" type="datetimeFigureOut">
              <a:rPr lang="cs-CZ" smtClean="0"/>
              <a:pPr/>
              <a:t>15.12.2011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B16A41B8-7DC3-4DB6-84E4-E105629EAA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09349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968B300D-05F0-4B43-940D-46DED5A791AD}" type="datetimeFigureOut">
              <a:rPr/>
              <a:pPr/>
              <a:t>30. 6. 2006</a:t>
            </a:fld>
            <a:endParaRPr lang="cs-CZ"/>
          </a:p>
        </p:txBody>
      </p:sp>
      <p:sp>
        <p:nvSpPr>
          <p:cNvPr id="4" name="Rectangle 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>
            <a:extLst/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9B26CD33-4337-4529-948A-94F6960B2374}" type="slidenum">
              <a:rPr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542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9pPr>
    <a:extLst/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title" hasCustomPrompt="1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kumimoji="0" lang="cs-CZ"/>
              <a:t>Klepnutím přidáte název fotoalba.</a:t>
            </a:r>
          </a:p>
        </p:txBody>
      </p:sp>
      <p:sp>
        <p:nvSpPr>
          <p:cNvPr id="30" name="Rectangle 7"/>
          <p:cNvSpPr>
            <a:spLocks/>
          </p:cNvSpPr>
          <p:nvPr/>
        </p:nvSpPr>
        <p:spPr>
          <a:xfrm>
            <a:off x="453736" y="5181600"/>
            <a:ext cx="8229600" cy="11430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extLst/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cs-CZ"/>
            </a:pPr>
            <a:endParaRPr kumimoji="0" lang="cs-CZ" sz="3200" b="0" i="1" u="none" strike="noStrike" kern="0" cap="none" spc="0" normalizeH="0" baseline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 hasCustomPrompt="1"/>
          </p:nvPr>
        </p:nvSpPr>
        <p:spPr>
          <a:xfrm>
            <a:off x="2133600" y="5133975"/>
            <a:ext cx="6386946" cy="1219200"/>
          </a:xfrm>
        </p:spPr>
        <p:txBody>
          <a:bodyPr vert="horz" tIns="0" anchor="t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datum a další podrobnosti.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5"/>
          <p:cNvSpPr/>
          <p:nvPr userDrawn="1"/>
        </p:nvSpPr>
        <p:spPr>
          <a:xfrm>
            <a:off x="176844" y="186904"/>
            <a:ext cx="8763000" cy="6213896"/>
          </a:xfrm>
          <a:prstGeom prst="rect">
            <a:avLst/>
          </a:prstGeom>
          <a:noFill/>
          <a:ln w="9525" cap="rnd" cmpd="sng" algn="ctr">
            <a:solidFill>
              <a:schemeClr val="bg1">
                <a:tint val="85000"/>
              </a:schemeClr>
            </a:solidFill>
            <a:prstDash val="dash"/>
          </a:ln>
          <a:effectLst>
            <a:outerShdw blurRad="25400" dist="12700" dir="54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3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>
            <a:spLocks noGrp="1" noChangeAspect="1"/>
          </p:cNvSpPr>
          <p:nvPr>
            <p:ph type="pic" sz="quarter" idx="10"/>
          </p:nvPr>
        </p:nvSpPr>
        <p:spPr>
          <a:xfrm>
            <a:off x="914400" y="294590"/>
            <a:ext cx="7467600" cy="56007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5"/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6019800"/>
            <a:ext cx="7467600" cy="38100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Na výš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Grp="1"/>
          </p:cNvSpPr>
          <p:nvPr>
            <p:ph type="pic" sz="quarter" idx="10"/>
          </p:nvPr>
        </p:nvSpPr>
        <p:spPr>
          <a:xfrm>
            <a:off x="419375" y="233241"/>
            <a:ext cx="4640305" cy="61722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Rectangle 6"/>
          <p:cNvSpPr>
            <a:spLocks noGrp="1"/>
          </p:cNvSpPr>
          <p:nvPr>
            <p:ph type="body" sz="quarter" idx="11" hasCustomPrompt="1"/>
          </p:nvPr>
        </p:nvSpPr>
        <p:spPr>
          <a:xfrm>
            <a:off x="5257800" y="3048000"/>
            <a:ext cx="3505200" cy="335280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a šířku (Celá obrazovka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/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>
              <a:buFontTx/>
              <a:buNone/>
            </a:pPr>
            <a:r>
              <a:rPr kumimoji="0" lang="cs-CZ" i="0"/>
              <a:t>Klepnutím na ikonu</a:t>
            </a:r>
            <a:r>
              <a:rPr kumimoji="0" lang="cs-CZ" i="0" baseline="0"/>
              <a:t> přidáte </a:t>
            </a:r>
            <a:r>
              <a:rPr kumimoji="0" lang="cs-CZ" i="0"/>
              <a:t>obrázek na celou stránku.</a:t>
            </a:r>
            <a:endParaRPr kumimoji="0" lang="cs-CZ" i="0" baseline="0"/>
          </a:p>
          <a:p>
            <a:pPr marL="0" marR="0" indent="0"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title" hasCustomPrompt="1"/>
          </p:nvPr>
        </p:nvSpPr>
        <p:spPr>
          <a:xfrm>
            <a:off x="752670" y="4572000"/>
            <a:ext cx="7781730" cy="990600"/>
          </a:xfrm>
        </p:spPr>
        <p:txBody>
          <a:bodyPr vert="horz" bIns="0" anchor="b" anchorCtr="0"/>
          <a:lstStyle>
            <a:lvl1pPr eaLnBrk="1" latinLnBrk="0" hangingPunct="1">
              <a:defRPr kumimoji="0" lang="cs-CZ" baseline="0"/>
            </a:lvl1pPr>
            <a:extLst/>
          </a:lstStyle>
          <a:p>
            <a:r>
              <a:rPr kumimoji="0" lang="cs-CZ"/>
              <a:t>Klepnutím přidáte název oddílu.</a:t>
            </a:r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752670" y="5600700"/>
            <a:ext cx="7772400" cy="838200"/>
          </a:xfrm>
        </p:spPr>
        <p:txBody>
          <a:bodyPr vert="horz" tIns="0"/>
          <a:lstStyle>
            <a:lvl1pPr eaLnBrk="1" latinLnBrk="0" hangingPunct="1">
              <a:buFontTx/>
              <a:buNone/>
              <a:defRPr kumimoji="0" lang="cs-CZ" sz="180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7" name="Rectangle 6"/>
          <p:cNvSpPr>
            <a:spLocks noGrp="1"/>
          </p:cNvSpPr>
          <p:nvPr>
            <p:ph type="pic" sz="quarter" idx="11"/>
          </p:nvPr>
        </p:nvSpPr>
        <p:spPr>
          <a:xfrm>
            <a:off x="786338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8" name="Rectangle 6"/>
          <p:cNvSpPr>
            <a:spLocks noGrp="1"/>
          </p:cNvSpPr>
          <p:nvPr>
            <p:ph type="pic" sz="quarter" idx="15"/>
          </p:nvPr>
        </p:nvSpPr>
        <p:spPr>
          <a:xfrm>
            <a:off x="3474604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" name="Rectangle 6"/>
          <p:cNvSpPr>
            <a:spLocks noGrp="1"/>
          </p:cNvSpPr>
          <p:nvPr>
            <p:ph type="pic" sz="quarter" idx="16"/>
          </p:nvPr>
        </p:nvSpPr>
        <p:spPr>
          <a:xfrm>
            <a:off x="6162870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2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4722047" y="609600"/>
            <a:ext cx="3431353" cy="4575141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1066800" y="609600"/>
            <a:ext cx="3429000" cy="4572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10668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47244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šíř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48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4648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0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smíšen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141976" y="381000"/>
            <a:ext cx="3773424" cy="2830068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4152" y="381000"/>
            <a:ext cx="4462272" cy="5949696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5141976" y="3352800"/>
            <a:ext cx="3773425" cy="2971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2286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32004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8"/>
          <p:cNvSpPr>
            <a:spLocks noGrp="1" noChangeAspect="1"/>
          </p:cNvSpPr>
          <p:nvPr>
            <p:ph type="pic" sz="quarter" idx="12"/>
          </p:nvPr>
        </p:nvSpPr>
        <p:spPr>
          <a:xfrm>
            <a:off x="61722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body" sz="quarter" idx="13" hasCustomPrompt="1"/>
          </p:nvPr>
        </p:nvSpPr>
        <p:spPr>
          <a:xfrm>
            <a:off x="2286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6"/>
          <p:cNvSpPr>
            <a:spLocks noGrp="1"/>
          </p:cNvSpPr>
          <p:nvPr>
            <p:ph type="body" sz="quarter" idx="14" hasCustomPrompt="1"/>
          </p:nvPr>
        </p:nvSpPr>
        <p:spPr>
          <a:xfrm>
            <a:off x="32004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6"/>
          <p:cNvSpPr>
            <a:spLocks noGrp="1"/>
          </p:cNvSpPr>
          <p:nvPr>
            <p:ph type="body" sz="quarter" idx="15" hasCustomPrompt="1"/>
          </p:nvPr>
        </p:nvSpPr>
        <p:spPr>
          <a:xfrm>
            <a:off x="61722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466344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5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720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63440" y="228600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28600"/>
            <a:ext cx="4023360" cy="3017520"/>
          </a:xfrm>
        </p:spPr>
        <p:txBody>
          <a:bodyPr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067300" y="3436620"/>
            <a:ext cx="3649900" cy="2889504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26720" y="384048"/>
            <a:ext cx="4457700" cy="5943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5067300" y="389332"/>
            <a:ext cx="3657600" cy="2887269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7"/>
          <p:cNvSpPr>
            <a:spLocks noGrp="1"/>
          </p:cNvSpPr>
          <p:nvPr>
            <p:ph type="pic" sz="quarter" idx="14"/>
          </p:nvPr>
        </p:nvSpPr>
        <p:spPr>
          <a:xfrm>
            <a:off x="2229297" y="228600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pic" sz="quarter" idx="26"/>
          </p:nvPr>
        </p:nvSpPr>
        <p:spPr>
          <a:xfrm>
            <a:off x="22292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5"/>
          </p:nvPr>
        </p:nvSpPr>
        <p:spPr>
          <a:xfrm>
            <a:off x="4672217" y="228600"/>
            <a:ext cx="2286000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27"/>
          </p:nvPr>
        </p:nvSpPr>
        <p:spPr>
          <a:xfrm>
            <a:off x="46676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00497" y="1295400"/>
            <a:ext cx="1676400" cy="1905000"/>
          </a:xfrm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7086600" y="1295400"/>
            <a:ext cx="1676400" cy="1905000"/>
          </a:xfrm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400497" y="3352800"/>
            <a:ext cx="1676400" cy="1905000"/>
          </a:xfrm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086600" y="3352800"/>
            <a:ext cx="16764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1" name="Rectangle 10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5" name="Rectangle 14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pic" sz="quarter" idx="14"/>
          </p:nvPr>
        </p:nvSpPr>
        <p:spPr>
          <a:xfrm>
            <a:off x="926821" y="533400"/>
            <a:ext cx="3653297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268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pic" sz="quarter" idx="17"/>
          </p:nvPr>
        </p:nvSpPr>
        <p:spPr>
          <a:xfrm>
            <a:off x="4660621" y="5334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8"/>
          </p:nvPr>
        </p:nvSpPr>
        <p:spPr>
          <a:xfrm>
            <a:off x="9268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19"/>
          </p:nvPr>
        </p:nvSpPr>
        <p:spPr>
          <a:xfrm>
            <a:off x="46606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9268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3" hasCustomPrompt="1"/>
          </p:nvPr>
        </p:nvSpPr>
        <p:spPr>
          <a:xfrm>
            <a:off x="46606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24" hasCustomPrompt="1"/>
          </p:nvPr>
        </p:nvSpPr>
        <p:spPr>
          <a:xfrm>
            <a:off x="46606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0" name="Rectangle 9"/>
          <p:cNvSpPr>
            <a:spLocks noGrp="1"/>
          </p:cNvSpPr>
          <p:nvPr>
            <p:ph type="dt" sz="half" idx="2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ftr" sz="quarter" idx="2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velkým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1524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1"/>
          </p:nvPr>
        </p:nvSpPr>
        <p:spPr>
          <a:xfrm>
            <a:off x="45466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0"/>
          </p:nvPr>
        </p:nvSpPr>
        <p:spPr>
          <a:xfrm>
            <a:off x="234906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/>
          </p:cNvSpPr>
          <p:nvPr>
            <p:ph type="pic" sz="quarter" idx="32"/>
          </p:nvPr>
        </p:nvSpPr>
        <p:spPr>
          <a:xfrm>
            <a:off x="6740166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152400" y="4495800"/>
            <a:ext cx="87630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24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33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34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5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list: 1 na výšku a 3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685800" y="257665"/>
            <a:ext cx="4617720" cy="6172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788848" y="257665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22"/>
          </p:nvPr>
        </p:nvSpPr>
        <p:spPr>
          <a:xfrm>
            <a:off x="5788848" y="2432657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788848" y="4607649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šířku a 2 na výš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290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17"/>
          </p:nvPr>
        </p:nvSpPr>
        <p:spPr>
          <a:xfrm>
            <a:off x="3033848" y="228600"/>
            <a:ext cx="5562600" cy="4171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6"/>
          </p:nvPr>
        </p:nvSpPr>
        <p:spPr>
          <a:xfrm>
            <a:off x="609600" y="2286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943600" y="4495800"/>
            <a:ext cx="2666999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3033848" y="4495800"/>
            <a:ext cx="2757352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9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0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výšku a 2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/>
          <p:cNvSpPr>
            <a:spLocks noGrp="1"/>
          </p:cNvSpPr>
          <p:nvPr>
            <p:ph type="pic" sz="quarter" idx="26"/>
          </p:nvPr>
        </p:nvSpPr>
        <p:spPr>
          <a:xfrm>
            <a:off x="5121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/>
          </p:cNvSpPr>
          <p:nvPr>
            <p:ph type="pic" sz="quarter" idx="29"/>
          </p:nvPr>
        </p:nvSpPr>
        <p:spPr>
          <a:xfrm>
            <a:off x="51213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0"/>
          </p:nvPr>
        </p:nvSpPr>
        <p:spPr>
          <a:xfrm>
            <a:off x="471837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/>
          </p:cNvSpPr>
          <p:nvPr>
            <p:ph type="pic" sz="quarter" idx="27"/>
          </p:nvPr>
        </p:nvSpPr>
        <p:spPr>
          <a:xfrm>
            <a:off x="32934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8"/>
          </p:nvPr>
        </p:nvSpPr>
        <p:spPr>
          <a:xfrm>
            <a:off x="60747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3050273" y="16002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3048000" y="48768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čtvercov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4955273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W¥ل云玗İαЂôÁûÂÚ丫:Pïçtúrê Plå¢éhõlðér 表¥鷗字㌍ 表_W 5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495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W¥ل云玗İαЂÕØÚáÛ丫:Téxt Plàçèhòlðêr 表¥鷗字㌍_W 7"/>
          <p:cNvSpPr>
            <a:spLocks noGrp="1"/>
          </p:cNvSpPr>
          <p:nvPr>
            <p:ph type="body" sz="quarter" idx="16" hasCustomPrompt="1"/>
          </p:nvPr>
        </p:nvSpPr>
        <p:spPr>
          <a:xfrm>
            <a:off x="114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8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57200" y="2057400"/>
            <a:ext cx="8229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W¥ل云玗İαЂÕØÚáÛ丫:Téxt Plàçèhòlðêr 表¥鷗字㌍_W 3"/>
          <p:cNvSpPr>
            <a:spLocks noGrp="1"/>
          </p:cNvSpPr>
          <p:nvPr>
            <p:ph type="body" sz="quarter" idx="12" hasCustomPrompt="1"/>
          </p:nvPr>
        </p:nvSpPr>
        <p:spPr>
          <a:xfrm>
            <a:off x="457200" y="4876800"/>
            <a:ext cx="8229600" cy="14478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3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extLst/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14" name="Rectangle 6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/>
          </a:p>
        </p:txBody>
      </p:sp>
      <p:sp>
        <p:nvSpPr>
          <p:cNvPr id="2" name="Rectangle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B2EC6F-6501-4E04-BD6C-A8A6CABB2C5B}" type="datetimeFigureOut">
              <a:rPr/>
              <a:pPr/>
              <a:t>30.6. 2006</a:t>
            </a:fld>
            <a:endParaRPr kumimoji="0" lang="cs-CZ"/>
          </a:p>
        </p:txBody>
      </p:sp>
      <p:sp>
        <p:nvSpPr>
          <p:cNvPr id="27" name="Rectangle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  <p:sp>
        <p:nvSpPr>
          <p:cNvPr id="24" name="Rectangle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3B0023-0CED-47F7-85AE-654F0B232C29}" type="slidenum">
              <a:rPr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 advTm="3000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3000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EC6F-6501-4E04-BD6C-A8A6CABB2C5B}" type="datetimeFigureOut">
              <a:rPr lang="cs-CZ" smtClean="0"/>
              <a:pPr/>
              <a:t>15.12.2011</a:t>
            </a:fld>
            <a:endParaRPr kumimoji="0"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B0023-0CED-47F7-85AE-654F0B232C29}" type="slidenum">
              <a:rPr lang="cs-CZ" smtClean="0"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3000"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12/15/2011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9362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pPr eaLnBrk="1" latinLnBrk="0" hangingPunct="1"/>
            <a:r>
              <a:rPr kumimoji="0" lang="cs-CZ" smtClean="0"/>
              <a:t>Klepnutím lze upravit styl předlohy nadpisů.</a:t>
            </a:r>
            <a:endParaRPr kumimoji="0" lang="en-US" smtClean="0"/>
          </a:p>
        </p:txBody>
      </p:sp>
      <p:sp>
        <p:nvSpPr>
          <p:cNvPr id="13" name="Rectangle 5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9" name="Rectangle 3"/>
          <p:cNvSpPr>
            <a:spLocks noGrp="1"/>
          </p:cNvSpPr>
          <p:nvPr>
            <p:ph type="dt" sz="half" idx="2"/>
          </p:nvPr>
        </p:nvSpPr>
        <p:spPr>
          <a:xfrm>
            <a:off x="66675" y="6559360"/>
            <a:ext cx="2438400" cy="244475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0" name="Rectangle 25"/>
          <p:cNvSpPr>
            <a:spLocks noGrp="1"/>
          </p:cNvSpPr>
          <p:nvPr>
            <p:ph type="ftr" sz="quarter" idx="3"/>
          </p:nvPr>
        </p:nvSpPr>
        <p:spPr>
          <a:xfrm>
            <a:off x="2995653" y="6558153"/>
            <a:ext cx="4648200" cy="246888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3" name="Rectangle 16"/>
          <p:cNvSpPr>
            <a:spLocks noGrp="1"/>
          </p:cNvSpPr>
          <p:nvPr>
            <p:ph type="sldNum" sz="quarter" idx="4"/>
          </p:nvPr>
        </p:nvSpPr>
        <p:spPr>
          <a:xfrm>
            <a:off x="8172450" y="6559360"/>
            <a:ext cx="914400" cy="244475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</p:sldLayoutIdLst>
  <p:transition advClick="0" advTm="3000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cs-CZ" sz="3200" cap="all" baseline="0">
          <a:solidFill>
            <a:schemeClr val="tx2"/>
          </a:solidFill>
          <a:effectLst>
            <a:outerShdw blurRad="51000" dist="370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 lang="cs-CZ">
          <a:solidFill>
            <a:schemeClr val="tx2"/>
          </a:solidFill>
        </a:defRPr>
      </a:lvl2pPr>
      <a:lvl3pPr eaLnBrk="1" latinLnBrk="0" hangingPunct="1">
        <a:defRPr kumimoji="0" lang="cs-CZ">
          <a:solidFill>
            <a:schemeClr val="tx2"/>
          </a:solidFill>
        </a:defRPr>
      </a:lvl3pPr>
      <a:lvl4pPr eaLnBrk="1" latinLnBrk="0" hangingPunct="1">
        <a:defRPr kumimoji="0" lang="cs-CZ">
          <a:solidFill>
            <a:schemeClr val="tx2"/>
          </a:solidFill>
        </a:defRPr>
      </a:lvl4pPr>
      <a:lvl5pPr eaLnBrk="1" latinLnBrk="0" hangingPunct="1">
        <a:defRPr kumimoji="0" lang="cs-CZ">
          <a:solidFill>
            <a:schemeClr val="tx2"/>
          </a:solidFill>
        </a:defRPr>
      </a:lvl5pPr>
      <a:lvl6pPr eaLnBrk="1" latinLnBrk="0" hangingPunct="1">
        <a:defRPr kumimoji="0" lang="cs-CZ">
          <a:solidFill>
            <a:schemeClr val="tx2"/>
          </a:solidFill>
        </a:defRPr>
      </a:lvl6pPr>
      <a:lvl7pPr eaLnBrk="1" latinLnBrk="0" hangingPunct="1">
        <a:defRPr kumimoji="0" lang="cs-CZ">
          <a:solidFill>
            <a:schemeClr val="tx2"/>
          </a:solidFill>
        </a:defRPr>
      </a:lvl7pPr>
      <a:lvl8pPr eaLnBrk="1" latinLnBrk="0" hangingPunct="1">
        <a:defRPr kumimoji="0" lang="cs-CZ">
          <a:solidFill>
            <a:schemeClr val="tx2"/>
          </a:solidFill>
        </a:defRPr>
      </a:lvl8pPr>
      <a:lvl9pPr eaLnBrk="1" latinLnBrk="0" hangingPunct="1">
        <a:defRPr kumimoji="0" lang="cs-CZ">
          <a:solidFill>
            <a:schemeClr val="tx2"/>
          </a:solidFill>
        </a:defRPr>
      </a:lvl9pPr>
      <a:extLst/>
    </p:titleStyle>
    <p:bodyStyle>
      <a:lvl1pPr marL="342900" indent="-342900" algn="l" rtl="0" eaLnBrk="1" latinLnBrk="0" hangingPunct="1">
        <a:spcBef>
          <a:spcPct val="20000"/>
        </a:spcBef>
        <a:buChar char="•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har char="–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har char="–"/>
        <a:defRPr kumimoji="0" lang="cs-CZ"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har char="»"/>
        <a:defRPr kumimoji="0" lang="cs-CZ" sz="16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15.12.2011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advClick="0" advTm="3000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byla použita v 7. ročníku v hodině českého jazyka jako doplňkový materiál k výkladu učiva </a:t>
            </a:r>
            <a:r>
              <a:rPr lang="cs-CZ" dirty="0" smtClean="0">
                <a:solidFill>
                  <a:schemeClr val="accent6"/>
                </a:solidFill>
              </a:rPr>
              <a:t>NAUKA O TVOŘENÍ SLOV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accent6"/>
                </a:solidFill>
              </a:rPr>
              <a:t>Slovní zásoba a způsoby obohacování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/>
              <a:t>seznamuje</a:t>
            </a:r>
            <a:r>
              <a:rPr lang="cs-CZ" b="1" dirty="0" smtClean="0">
                <a:solidFill>
                  <a:schemeClr val="accent6"/>
                </a:solidFill>
              </a:rPr>
              <a:t> </a:t>
            </a:r>
            <a:r>
              <a:rPr lang="cs-CZ" b="1" dirty="0" smtClean="0"/>
              <a:t>způsoby obohacování slovní zásoby</a:t>
            </a:r>
          </a:p>
          <a:p>
            <a:r>
              <a:rPr lang="cs-CZ" dirty="0" smtClean="0"/>
              <a:t>může být využita i při opakování, je doplněna testem, kterého lze využít k procvičování , skupinovému i frontálnímu  opakování  i zkoušení probraného učiva,</a:t>
            </a:r>
          </a:p>
          <a:p>
            <a:r>
              <a:rPr lang="cs-CZ" dirty="0" smtClean="0"/>
              <a:t>součástí prezentace jsou i pracovní listy zaměřené na procvičování, opakování nových pojmů,</a:t>
            </a:r>
          </a:p>
          <a:p>
            <a:r>
              <a:rPr lang="cs-CZ" dirty="0" smtClean="0"/>
              <a:t>test  i pracovní listy obsahují  i řešení. 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Nauka o tvoření slov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Slovní zásoba a způsoby obohacování</a:t>
            </a:r>
          </a:p>
          <a:p>
            <a:r>
              <a:rPr lang="cs-CZ" dirty="0" smtClean="0"/>
              <a:t>Odvozování </a:t>
            </a:r>
          </a:p>
          <a:p>
            <a:r>
              <a:rPr lang="cs-CZ" dirty="0" smtClean="0"/>
              <a:t>Tvoření slov skládáním</a:t>
            </a:r>
          </a:p>
          <a:p>
            <a:r>
              <a:rPr lang="cs-CZ" dirty="0" smtClean="0"/>
              <a:t>Zkracování slov, zkratky, zkratková slova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52928" cy="94096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Slovní zásoba a způsoby obohacování</a:t>
            </a:r>
            <a:r>
              <a:rPr lang="cs-CZ" dirty="0" smtClean="0">
                <a:solidFill>
                  <a:srgbClr val="3894C2"/>
                </a:solidFill>
              </a:rPr>
              <a:t/>
            </a:r>
            <a:br>
              <a:rPr lang="cs-CZ" dirty="0" smtClean="0">
                <a:solidFill>
                  <a:srgbClr val="3894C2"/>
                </a:solidFill>
              </a:rPr>
            </a:b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Slovní zásoba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FF00"/>
                </a:solidFill>
              </a:rPr>
              <a:t>všechna</a:t>
            </a:r>
            <a:r>
              <a:rPr lang="cs-CZ" dirty="0" smtClean="0"/>
              <a:t> slova daného jazyka, neustále se vyvíjí (vznikají nová slova, </a:t>
            </a:r>
            <a:r>
              <a:rPr lang="cs-CZ" dirty="0" err="1" smtClean="0"/>
              <a:t>slova</a:t>
            </a:r>
            <a:r>
              <a:rPr lang="cs-CZ" dirty="0" smtClean="0"/>
              <a:t> zastarávají a časem </a:t>
            </a:r>
            <a:r>
              <a:rPr lang="cs-CZ" dirty="0" smtClean="0">
                <a:solidFill>
                  <a:srgbClr val="FFFF00"/>
                </a:solidFill>
              </a:rPr>
              <a:t>mizí</a:t>
            </a:r>
            <a:r>
              <a:rPr lang="cs-CZ" dirty="0" smtClean="0"/>
              <a:t>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Způsoby obohacování</a:t>
            </a:r>
            <a:r>
              <a:rPr lang="cs-CZ" dirty="0" smtClean="0">
                <a:solidFill>
                  <a:schemeClr val="accent6"/>
                </a:solidFill>
              </a:rPr>
              <a:t>:</a:t>
            </a:r>
          </a:p>
          <a:p>
            <a:pPr marL="550926" indent="-514350">
              <a:buAutoNum type="arabicPeriod"/>
            </a:pPr>
            <a:r>
              <a:rPr lang="cs-CZ" b="1" dirty="0" smtClean="0">
                <a:solidFill>
                  <a:schemeClr val="accent6"/>
                </a:solidFill>
              </a:rPr>
              <a:t>tvoření nových slov</a:t>
            </a:r>
          </a:p>
          <a:p>
            <a:pPr marL="550926" indent="-514350">
              <a:buNone/>
            </a:pPr>
            <a:r>
              <a:rPr lang="cs-CZ" dirty="0" smtClean="0"/>
              <a:t>       - </a:t>
            </a:r>
            <a:r>
              <a:rPr lang="cs-CZ" dirty="0" smtClean="0">
                <a:solidFill>
                  <a:srgbClr val="FFFF00"/>
                </a:solidFill>
              </a:rPr>
              <a:t>odvozováním</a:t>
            </a:r>
            <a:r>
              <a:rPr lang="cs-CZ" dirty="0" smtClean="0"/>
              <a:t> (</a:t>
            </a:r>
            <a:r>
              <a:rPr lang="cs-CZ" i="1" dirty="0" err="1" smtClean="0"/>
              <a:t>vycház</a:t>
            </a:r>
            <a:r>
              <a:rPr lang="cs-CZ" i="1" dirty="0" smtClean="0"/>
              <a:t>-k(a</a:t>
            </a:r>
            <a:r>
              <a:rPr lang="cs-CZ" dirty="0" smtClean="0"/>
              <a:t>), </a:t>
            </a:r>
            <a:r>
              <a:rPr lang="cs-CZ" i="1" dirty="0" smtClean="0"/>
              <a:t>ván-</a:t>
            </a:r>
            <a:r>
              <a:rPr lang="cs-CZ" i="1" dirty="0" err="1" smtClean="0"/>
              <a:t>ic</a:t>
            </a:r>
            <a:r>
              <a:rPr lang="cs-CZ" i="1" dirty="0" smtClean="0"/>
              <a:t>(e)</a:t>
            </a:r>
            <a:r>
              <a:rPr lang="cs-CZ" dirty="0" smtClean="0"/>
              <a:t>),</a:t>
            </a:r>
          </a:p>
          <a:p>
            <a:pPr marL="550926" indent="-514350">
              <a:buNone/>
            </a:pPr>
            <a:r>
              <a:rPr lang="cs-CZ" dirty="0" smtClean="0"/>
              <a:t>       - </a:t>
            </a:r>
            <a:r>
              <a:rPr lang="cs-CZ" dirty="0" smtClean="0">
                <a:solidFill>
                  <a:srgbClr val="FFFF00"/>
                </a:solidFill>
              </a:rPr>
              <a:t>skládáním</a:t>
            </a:r>
            <a:r>
              <a:rPr lang="cs-CZ" dirty="0" smtClean="0"/>
              <a:t> (</a:t>
            </a:r>
            <a:r>
              <a:rPr lang="cs-CZ" i="1" dirty="0" smtClean="0"/>
              <a:t>vlast(i)věda</a:t>
            </a:r>
            <a:r>
              <a:rPr lang="cs-CZ" dirty="0" smtClean="0"/>
              <a:t>),</a:t>
            </a:r>
          </a:p>
          <a:p>
            <a:pPr marL="550926" indent="-514350">
              <a:buNone/>
            </a:pPr>
            <a:r>
              <a:rPr lang="cs-CZ" dirty="0" smtClean="0"/>
              <a:t>       - </a:t>
            </a:r>
            <a:r>
              <a:rPr lang="cs-CZ" dirty="0" smtClean="0">
                <a:solidFill>
                  <a:srgbClr val="FFFF00"/>
                </a:solidFill>
              </a:rPr>
              <a:t>zkracováním</a:t>
            </a:r>
            <a:r>
              <a:rPr lang="cs-CZ" dirty="0" smtClean="0"/>
              <a:t> a) slova zkratková -</a:t>
            </a:r>
          </a:p>
          <a:p>
            <a:pPr marL="550926" indent="-514350">
              <a:buNone/>
            </a:pPr>
            <a:r>
              <a:rPr lang="cs-CZ" dirty="0" smtClean="0"/>
              <a:t>                                 </a:t>
            </a:r>
            <a:r>
              <a:rPr lang="cs-CZ" i="1" dirty="0" smtClean="0"/>
              <a:t>POFIS</a:t>
            </a:r>
            <a:r>
              <a:rPr lang="cs-CZ" dirty="0" smtClean="0"/>
              <a:t> (Poštovní </a:t>
            </a:r>
            <a:r>
              <a:rPr lang="cs-CZ" dirty="0" err="1" smtClean="0"/>
              <a:t>filatelská</a:t>
            </a:r>
            <a:r>
              <a:rPr lang="cs-CZ" dirty="0" smtClean="0"/>
              <a:t>  služba),</a:t>
            </a:r>
          </a:p>
          <a:p>
            <a:pPr marL="550926" indent="-514350">
              <a:buNone/>
            </a:pPr>
            <a:r>
              <a:rPr lang="cs-CZ" dirty="0" smtClean="0"/>
              <a:t>                               b) zkratky – </a:t>
            </a:r>
            <a:r>
              <a:rPr lang="cs-CZ" i="1" dirty="0" smtClean="0"/>
              <a:t>CD</a:t>
            </a:r>
            <a:r>
              <a:rPr lang="cs-CZ" dirty="0" smtClean="0"/>
              <a:t>, </a:t>
            </a:r>
            <a:r>
              <a:rPr lang="cs-CZ" i="1" dirty="0" smtClean="0"/>
              <a:t>AMU</a:t>
            </a:r>
            <a:r>
              <a:rPr lang="cs-CZ" dirty="0" smtClean="0"/>
              <a:t>,</a:t>
            </a:r>
          </a:p>
          <a:p>
            <a:pPr marL="550926" indent="-514350">
              <a:buAutoNum type="arabicPeriod" startAt="2"/>
            </a:pPr>
            <a:r>
              <a:rPr lang="cs-CZ" b="1" dirty="0" smtClean="0">
                <a:solidFill>
                  <a:schemeClr val="accent6"/>
                </a:solidFill>
              </a:rPr>
              <a:t>nový význam slova </a:t>
            </a:r>
            <a:r>
              <a:rPr lang="cs-CZ" dirty="0" smtClean="0"/>
              <a:t>(využívají se stará slova: </a:t>
            </a:r>
            <a:r>
              <a:rPr lang="cs-CZ" i="1" dirty="0" smtClean="0"/>
              <a:t>branka</a:t>
            </a:r>
            <a:r>
              <a:rPr lang="cs-CZ" dirty="0" smtClean="0"/>
              <a:t> = </a:t>
            </a:r>
            <a:r>
              <a:rPr lang="cs-CZ" i="1" dirty="0" smtClean="0"/>
              <a:t>gól</a:t>
            </a:r>
            <a:r>
              <a:rPr lang="cs-CZ" dirty="0" smtClean="0"/>
              <a:t>),</a:t>
            </a:r>
          </a:p>
          <a:p>
            <a:pPr marL="550926" indent="-514350">
              <a:buAutoNum type="arabicPeriod" startAt="2"/>
            </a:pPr>
            <a:r>
              <a:rPr lang="cs-CZ" b="1" dirty="0" smtClean="0">
                <a:solidFill>
                  <a:schemeClr val="accent6"/>
                </a:solidFill>
              </a:rPr>
              <a:t>nová </a:t>
            </a:r>
            <a:r>
              <a:rPr lang="cs-CZ" b="1" dirty="0" smtClean="0">
                <a:solidFill>
                  <a:srgbClr val="FFFF00"/>
                </a:solidFill>
              </a:rPr>
              <a:t>sousloví </a:t>
            </a:r>
            <a:r>
              <a:rPr lang="cs-CZ" dirty="0" smtClean="0"/>
              <a:t>(</a:t>
            </a:r>
            <a:r>
              <a:rPr lang="cs-CZ" i="1" dirty="0" smtClean="0"/>
              <a:t>skleníkový efekt</a:t>
            </a:r>
            <a:r>
              <a:rPr lang="cs-CZ" dirty="0" smtClean="0"/>
              <a:t>),</a:t>
            </a:r>
          </a:p>
          <a:p>
            <a:pPr marL="550926" indent="-514350">
              <a:buAutoNum type="arabicPeriod" startAt="2"/>
            </a:pPr>
            <a:r>
              <a:rPr lang="cs-CZ" b="1" dirty="0" smtClean="0">
                <a:solidFill>
                  <a:schemeClr val="accent6"/>
                </a:solidFill>
              </a:rPr>
              <a:t>přejímání slov </a:t>
            </a:r>
            <a:r>
              <a:rPr lang="cs-CZ" dirty="0" smtClean="0"/>
              <a:t>a) z </a:t>
            </a:r>
            <a:r>
              <a:rPr lang="cs-CZ" dirty="0" smtClean="0">
                <a:solidFill>
                  <a:srgbClr val="FFFF00"/>
                </a:solidFill>
              </a:rPr>
              <a:t>jiných </a:t>
            </a:r>
            <a:r>
              <a:rPr lang="cs-CZ" dirty="0" smtClean="0"/>
              <a:t>jazyků (</a:t>
            </a:r>
            <a:r>
              <a:rPr lang="cs-CZ" i="1" dirty="0" smtClean="0"/>
              <a:t>ofsajd</a:t>
            </a:r>
            <a:r>
              <a:rPr lang="cs-CZ" dirty="0" smtClean="0"/>
              <a:t>),</a:t>
            </a:r>
          </a:p>
          <a:p>
            <a:pPr marL="550926" indent="-514350">
              <a:buNone/>
            </a:pPr>
            <a:r>
              <a:rPr lang="cs-CZ" dirty="0" smtClean="0"/>
              <a:t>                                 b) z </a:t>
            </a:r>
            <a:r>
              <a:rPr lang="cs-CZ" dirty="0" err="1" smtClean="0">
                <a:solidFill>
                  <a:srgbClr val="FFFF00"/>
                </a:solidFill>
              </a:rPr>
              <a:t>nespis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r>
              <a:rPr lang="cs-CZ" dirty="0" smtClean="0"/>
              <a:t> vyjadřování - z pracovního jazyka (</a:t>
            </a:r>
            <a:r>
              <a:rPr lang="cs-CZ" i="1" dirty="0" smtClean="0"/>
              <a:t>čeština</a:t>
            </a:r>
            <a:r>
              <a:rPr lang="cs-CZ" dirty="0" smtClean="0"/>
              <a:t>),</a:t>
            </a:r>
          </a:p>
          <a:p>
            <a:pPr marL="550926" indent="-514350">
              <a:buNone/>
            </a:pPr>
            <a:r>
              <a:rPr lang="cs-CZ" dirty="0" smtClean="0"/>
              <a:t>                                                                        - z nářečí (</a:t>
            </a:r>
            <a:r>
              <a:rPr lang="cs-CZ" i="1" dirty="0" smtClean="0"/>
              <a:t>veselka</a:t>
            </a:r>
            <a:r>
              <a:rPr lang="cs-CZ" dirty="0" smtClean="0"/>
              <a:t>). </a:t>
            </a:r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52928" cy="94096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Slovní zásoba a způsoby </a:t>
            </a:r>
            <a:r>
              <a:rPr lang="cs-CZ" sz="4000" dirty="0" smtClean="0">
                <a:solidFill>
                  <a:schemeClr val="accent6"/>
                </a:solidFill>
              </a:rPr>
              <a:t>obohacování</a:t>
            </a:r>
            <a:r>
              <a:rPr lang="cs-CZ" sz="4000" dirty="0" smtClean="0"/>
              <a:t> -</a:t>
            </a:r>
            <a:br>
              <a:rPr lang="cs-CZ" sz="4000" dirty="0" smtClean="0"/>
            </a:br>
            <a:r>
              <a:rPr lang="cs-CZ" sz="4000" dirty="0" smtClean="0"/>
              <a:t>-opakování</a:t>
            </a:r>
            <a:r>
              <a:rPr lang="cs-CZ" sz="4000" dirty="0" smtClean="0">
                <a:solidFill>
                  <a:srgbClr val="3894C2"/>
                </a:solidFill>
              </a:rPr>
              <a:t/>
            </a:r>
            <a:br>
              <a:rPr lang="cs-CZ" sz="4000" dirty="0" smtClean="0">
                <a:solidFill>
                  <a:srgbClr val="3894C2"/>
                </a:solidFill>
              </a:rPr>
            </a:b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Slovní zásoba </a:t>
            </a:r>
            <a:r>
              <a:rPr lang="cs-CZ" dirty="0" smtClean="0"/>
              <a:t>–  .......  slova daného jazyka, neustále se vyvíjí (vznikají nová slova, </a:t>
            </a:r>
            <a:r>
              <a:rPr lang="cs-CZ" dirty="0" err="1" smtClean="0"/>
              <a:t>slova</a:t>
            </a:r>
            <a:r>
              <a:rPr lang="cs-CZ" dirty="0" smtClean="0"/>
              <a:t> zastarávají a časem ........).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Způsoby obohacování</a:t>
            </a:r>
            <a:r>
              <a:rPr lang="cs-CZ" dirty="0" smtClean="0">
                <a:solidFill>
                  <a:schemeClr val="accent6"/>
                </a:solidFill>
              </a:rPr>
              <a:t>:</a:t>
            </a:r>
          </a:p>
          <a:p>
            <a:pPr marL="550926" indent="-514350">
              <a:buAutoNum type="arabicPeriod"/>
            </a:pPr>
            <a:r>
              <a:rPr lang="cs-CZ" b="1" dirty="0" smtClean="0">
                <a:solidFill>
                  <a:schemeClr val="accent6"/>
                </a:solidFill>
              </a:rPr>
              <a:t>tvoření nových slov</a:t>
            </a:r>
          </a:p>
          <a:p>
            <a:pPr marL="550926" indent="-514350">
              <a:buNone/>
            </a:pPr>
            <a:r>
              <a:rPr lang="cs-CZ" dirty="0" smtClean="0"/>
              <a:t>       - .................  (</a:t>
            </a:r>
            <a:r>
              <a:rPr lang="cs-CZ" i="1" dirty="0" err="1" smtClean="0"/>
              <a:t>vycház</a:t>
            </a:r>
            <a:r>
              <a:rPr lang="cs-CZ" i="1" dirty="0" smtClean="0"/>
              <a:t>-k(a</a:t>
            </a:r>
            <a:r>
              <a:rPr lang="cs-CZ" dirty="0" smtClean="0"/>
              <a:t>), </a:t>
            </a:r>
            <a:r>
              <a:rPr lang="cs-CZ" i="1" dirty="0" smtClean="0"/>
              <a:t>ván-</a:t>
            </a:r>
            <a:r>
              <a:rPr lang="cs-CZ" i="1" dirty="0" err="1" smtClean="0"/>
              <a:t>ic</a:t>
            </a:r>
            <a:r>
              <a:rPr lang="cs-CZ" i="1" dirty="0" smtClean="0"/>
              <a:t>(e)</a:t>
            </a:r>
            <a:r>
              <a:rPr lang="cs-CZ" dirty="0" smtClean="0"/>
              <a:t>),</a:t>
            </a:r>
          </a:p>
          <a:p>
            <a:pPr marL="550926" indent="-514350">
              <a:buNone/>
            </a:pPr>
            <a:r>
              <a:rPr lang="cs-CZ" dirty="0" smtClean="0"/>
              <a:t>       - .................  (</a:t>
            </a:r>
            <a:r>
              <a:rPr lang="cs-CZ" i="1" dirty="0" smtClean="0"/>
              <a:t>vlast(i)věda</a:t>
            </a:r>
            <a:r>
              <a:rPr lang="cs-CZ" dirty="0" smtClean="0"/>
              <a:t>),</a:t>
            </a:r>
          </a:p>
          <a:p>
            <a:pPr marL="550926" indent="-514350">
              <a:buNone/>
            </a:pPr>
            <a:r>
              <a:rPr lang="cs-CZ" dirty="0" smtClean="0"/>
              <a:t>       - .................  a) slova zkratková -</a:t>
            </a:r>
          </a:p>
          <a:p>
            <a:pPr marL="550926" indent="-514350">
              <a:buNone/>
            </a:pPr>
            <a:r>
              <a:rPr lang="cs-CZ" dirty="0" smtClean="0"/>
              <a:t>                                 </a:t>
            </a:r>
            <a:r>
              <a:rPr lang="cs-CZ" i="1" dirty="0" smtClean="0"/>
              <a:t>POFIS</a:t>
            </a:r>
            <a:r>
              <a:rPr lang="cs-CZ" dirty="0" smtClean="0"/>
              <a:t> (Poštovní </a:t>
            </a:r>
            <a:r>
              <a:rPr lang="cs-CZ" dirty="0" err="1" smtClean="0"/>
              <a:t>filatelská</a:t>
            </a:r>
            <a:r>
              <a:rPr lang="cs-CZ" dirty="0" smtClean="0"/>
              <a:t>  služba),</a:t>
            </a:r>
          </a:p>
          <a:p>
            <a:pPr marL="550926" indent="-514350">
              <a:buNone/>
            </a:pPr>
            <a:r>
              <a:rPr lang="cs-CZ" dirty="0" smtClean="0"/>
              <a:t>                            b) zkratky – </a:t>
            </a:r>
            <a:r>
              <a:rPr lang="cs-CZ" i="1" dirty="0" smtClean="0"/>
              <a:t>CD</a:t>
            </a:r>
            <a:r>
              <a:rPr lang="cs-CZ" dirty="0" smtClean="0"/>
              <a:t>, </a:t>
            </a:r>
            <a:r>
              <a:rPr lang="cs-CZ" i="1" dirty="0" smtClean="0"/>
              <a:t>AMU</a:t>
            </a:r>
            <a:r>
              <a:rPr lang="cs-CZ" dirty="0" smtClean="0"/>
              <a:t>,</a:t>
            </a:r>
          </a:p>
          <a:p>
            <a:pPr marL="550926" indent="-514350">
              <a:buAutoNum type="arabicPeriod" startAt="2"/>
            </a:pPr>
            <a:r>
              <a:rPr lang="cs-CZ" b="1" dirty="0" smtClean="0">
                <a:solidFill>
                  <a:schemeClr val="accent6"/>
                </a:solidFill>
              </a:rPr>
              <a:t>nový význam slova </a:t>
            </a:r>
            <a:r>
              <a:rPr lang="cs-CZ" dirty="0" smtClean="0"/>
              <a:t>(využívají se stará slova: </a:t>
            </a:r>
            <a:r>
              <a:rPr lang="cs-CZ" i="1" dirty="0" smtClean="0"/>
              <a:t>branka</a:t>
            </a:r>
            <a:r>
              <a:rPr lang="cs-CZ" dirty="0" smtClean="0"/>
              <a:t> = </a:t>
            </a:r>
            <a:r>
              <a:rPr lang="cs-CZ" i="1" dirty="0" smtClean="0"/>
              <a:t>gól</a:t>
            </a:r>
            <a:r>
              <a:rPr lang="cs-CZ" dirty="0" smtClean="0"/>
              <a:t>),</a:t>
            </a:r>
          </a:p>
          <a:p>
            <a:pPr marL="550926" indent="-514350">
              <a:buAutoNum type="arabicPeriod" startAt="2"/>
            </a:pPr>
            <a:r>
              <a:rPr lang="cs-CZ" b="1" dirty="0" smtClean="0">
                <a:solidFill>
                  <a:schemeClr val="accent6"/>
                </a:solidFill>
              </a:rPr>
              <a:t>nová ..............  </a:t>
            </a:r>
            <a:r>
              <a:rPr lang="cs-CZ" dirty="0" smtClean="0"/>
              <a:t>(</a:t>
            </a:r>
            <a:r>
              <a:rPr lang="cs-CZ" i="1" dirty="0" smtClean="0"/>
              <a:t>skleníkový efekt</a:t>
            </a:r>
            <a:r>
              <a:rPr lang="cs-CZ" dirty="0" smtClean="0"/>
              <a:t>),</a:t>
            </a:r>
          </a:p>
          <a:p>
            <a:pPr marL="550926" indent="-514350">
              <a:buAutoNum type="arabicPeriod" startAt="2"/>
            </a:pPr>
            <a:r>
              <a:rPr lang="cs-CZ" b="1" dirty="0" smtClean="0">
                <a:solidFill>
                  <a:schemeClr val="accent6"/>
                </a:solidFill>
              </a:rPr>
              <a:t>přejímání slov </a:t>
            </a:r>
            <a:r>
              <a:rPr lang="cs-CZ" dirty="0" smtClean="0"/>
              <a:t>a) z .......... jazyků (</a:t>
            </a:r>
            <a:r>
              <a:rPr lang="cs-CZ" i="1" dirty="0" smtClean="0"/>
              <a:t>ofsajd</a:t>
            </a:r>
            <a:r>
              <a:rPr lang="cs-CZ" dirty="0" smtClean="0"/>
              <a:t>),</a:t>
            </a:r>
          </a:p>
          <a:p>
            <a:pPr marL="550926" indent="-514350">
              <a:buNone/>
            </a:pPr>
            <a:r>
              <a:rPr lang="cs-CZ" dirty="0" smtClean="0"/>
              <a:t>                                 b) z ......... vyjadřování - z pracovního jazyka (</a:t>
            </a:r>
            <a:r>
              <a:rPr lang="cs-CZ" i="1" dirty="0" smtClean="0"/>
              <a:t>čeština</a:t>
            </a:r>
            <a:r>
              <a:rPr lang="cs-CZ" dirty="0" smtClean="0"/>
              <a:t>),</a:t>
            </a:r>
          </a:p>
          <a:p>
            <a:pPr marL="550926" indent="-514350">
              <a:buNone/>
            </a:pPr>
            <a:r>
              <a:rPr lang="cs-CZ" dirty="0" smtClean="0"/>
              <a:t>                                                                      - z nářečí (</a:t>
            </a:r>
            <a:r>
              <a:rPr lang="cs-CZ" i="1" dirty="0" smtClean="0"/>
              <a:t>veselka</a:t>
            </a:r>
            <a:r>
              <a:rPr lang="cs-CZ" dirty="0" smtClean="0"/>
              <a:t>). </a:t>
            </a:r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/>
              <a:t>Test - </a:t>
            </a:r>
            <a:r>
              <a:rPr lang="cs-CZ" dirty="0" smtClean="0">
                <a:solidFill>
                  <a:schemeClr val="accent6"/>
                </a:solidFill>
              </a:rPr>
              <a:t> (</a:t>
            </a:r>
            <a:r>
              <a:rPr lang="cs-CZ" sz="4000" dirty="0" smtClean="0">
                <a:solidFill>
                  <a:schemeClr val="accent6"/>
                </a:solidFill>
              </a:rPr>
              <a:t>slovní zásoba a způsoby</a:t>
            </a:r>
            <a:br>
              <a:rPr lang="cs-CZ" sz="4000" dirty="0" smtClean="0">
                <a:solidFill>
                  <a:schemeClr val="accent6"/>
                </a:solidFill>
              </a:rPr>
            </a:br>
            <a:r>
              <a:rPr lang="cs-CZ" sz="4000" dirty="0" smtClean="0">
                <a:solidFill>
                  <a:schemeClr val="accent6"/>
                </a:solidFill>
              </a:rPr>
              <a:t>  obohacování)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Autofit/>
          </a:bodyPr>
          <a:lstStyle/>
          <a:p>
            <a:pPr marL="550926" indent="-514350">
              <a:buNone/>
            </a:pPr>
            <a:r>
              <a:rPr lang="cs-CZ" sz="1800" b="1" i="1" dirty="0" smtClean="0">
                <a:solidFill>
                  <a:schemeClr val="accent6"/>
                </a:solidFill>
              </a:rPr>
              <a:t>1.</a:t>
            </a:r>
            <a:r>
              <a:rPr lang="cs-CZ" sz="1800" b="1" i="1" dirty="0" smtClean="0"/>
              <a:t> </a:t>
            </a:r>
            <a:r>
              <a:rPr lang="cs-CZ" sz="1800" b="1" i="1" dirty="0" smtClean="0">
                <a:solidFill>
                  <a:schemeClr val="accent6"/>
                </a:solidFill>
              </a:rPr>
              <a:t>Uveď, jakým způsobem (odvozováním, skládáním nebo</a:t>
            </a:r>
          </a:p>
          <a:p>
            <a:pPr marL="550926" indent="-514350">
              <a:buNone/>
            </a:pPr>
            <a:r>
              <a:rPr lang="cs-CZ" sz="1800" b="1" i="1" dirty="0" smtClean="0">
                <a:solidFill>
                  <a:schemeClr val="accent6"/>
                </a:solidFill>
              </a:rPr>
              <a:t>     přejímáním) se obohatila česká slovní zásoba o tato slova:</a:t>
            </a:r>
          </a:p>
          <a:p>
            <a:pPr marL="550926" indent="-514350">
              <a:buNone/>
            </a:pPr>
            <a:r>
              <a:rPr lang="cs-CZ" sz="1800" dirty="0" smtClean="0"/>
              <a:t>     komputer (čti </a:t>
            </a:r>
            <a:r>
              <a:rPr lang="cs-CZ" sz="1800" dirty="0" err="1" smtClean="0"/>
              <a:t>kompjútr</a:t>
            </a:r>
            <a:r>
              <a:rPr lang="cs-CZ" sz="1800" dirty="0" smtClean="0"/>
              <a:t>)....................., bramborák..................,plynoměr</a:t>
            </a:r>
          </a:p>
          <a:p>
            <a:pPr marL="550926" indent="-514350">
              <a:buNone/>
            </a:pPr>
            <a:r>
              <a:rPr lang="cs-CZ" sz="1800" dirty="0" smtClean="0"/>
              <a:t>     ............., absolvovat............., paklíč.............., piano..................</a:t>
            </a:r>
          </a:p>
          <a:p>
            <a:pPr marL="550926" indent="-514350">
              <a:buNone/>
            </a:pPr>
            <a:endParaRPr lang="cs-CZ" sz="1800" dirty="0" smtClean="0"/>
          </a:p>
          <a:p>
            <a:pPr marL="550926" indent="-514350">
              <a:buNone/>
            </a:pPr>
            <a:r>
              <a:rPr lang="cs-CZ" sz="1800" b="1" dirty="0" smtClean="0">
                <a:solidFill>
                  <a:schemeClr val="accent6"/>
                </a:solidFill>
              </a:rPr>
              <a:t>2. </a:t>
            </a:r>
            <a:r>
              <a:rPr lang="cs-CZ" sz="1800" b="1" i="1" dirty="0" smtClean="0">
                <a:solidFill>
                  <a:schemeClr val="accent6"/>
                </a:solidFill>
              </a:rPr>
              <a:t>Uvedˇ, jakým způsobem se obohatila česká slovní zásoba o tato slova.</a:t>
            </a:r>
          </a:p>
          <a:p>
            <a:pPr marL="550926" indent="-514350">
              <a:buNone/>
            </a:pPr>
            <a:r>
              <a:rPr lang="cs-CZ" sz="1800" i="1" dirty="0" smtClean="0"/>
              <a:t>     </a:t>
            </a:r>
            <a:r>
              <a:rPr lang="cs-CZ" sz="1800" dirty="0" smtClean="0"/>
              <a:t>shořet ...................., slámka ...................., ČTK ........................,</a:t>
            </a:r>
          </a:p>
          <a:p>
            <a:pPr marL="550926" indent="-514350">
              <a:buNone/>
            </a:pPr>
            <a:r>
              <a:rPr lang="cs-CZ" sz="1800" dirty="0" smtClean="0"/>
              <a:t>     idea ......................</a:t>
            </a:r>
            <a:r>
              <a:rPr lang="cs-CZ" sz="1800" dirty="0" smtClean="0">
                <a:solidFill>
                  <a:srgbClr val="FFFF00"/>
                </a:solidFill>
              </a:rPr>
              <a:t>, </a:t>
            </a:r>
            <a:r>
              <a:rPr lang="cs-CZ" sz="1800" dirty="0" smtClean="0"/>
              <a:t>oplakávat ................., svítiplyn ..................,</a:t>
            </a:r>
          </a:p>
          <a:p>
            <a:pPr marL="550926" indent="-514350">
              <a:buNone/>
            </a:pPr>
            <a:r>
              <a:rPr lang="cs-CZ" sz="1800" dirty="0" smtClean="0"/>
              <a:t>     </a:t>
            </a:r>
            <a:r>
              <a:rPr lang="cs-CZ" sz="1800" dirty="0" err="1" smtClean="0"/>
              <a:t>stánkařit</a:t>
            </a:r>
            <a:r>
              <a:rPr lang="cs-CZ" sz="1800" dirty="0" smtClean="0"/>
              <a:t>   ...................., býložravý................, kamenný....................</a:t>
            </a:r>
          </a:p>
          <a:p>
            <a:pPr marL="550926" indent="-514350">
              <a:buNone/>
            </a:pPr>
            <a:endParaRPr lang="cs-CZ" sz="1800" i="1" dirty="0" smtClean="0"/>
          </a:p>
          <a:p>
            <a:pPr marL="550926" indent="-514350">
              <a:buNone/>
            </a:pPr>
            <a:r>
              <a:rPr lang="cs-CZ" sz="1800" b="1" i="1" dirty="0" smtClean="0">
                <a:solidFill>
                  <a:schemeClr val="accent6"/>
                </a:solidFill>
              </a:rPr>
              <a:t>3. Doplň –n-, -</a:t>
            </a:r>
            <a:r>
              <a:rPr lang="cs-CZ" sz="1800" b="1" i="1" dirty="0" err="1" smtClean="0">
                <a:solidFill>
                  <a:schemeClr val="accent6"/>
                </a:solidFill>
              </a:rPr>
              <a:t>nn</a:t>
            </a:r>
            <a:r>
              <a:rPr lang="cs-CZ" sz="1800" b="1" i="1" dirty="0" smtClean="0">
                <a:solidFill>
                  <a:schemeClr val="accent6"/>
                </a:solidFill>
              </a:rPr>
              <a:t>-:</a:t>
            </a:r>
          </a:p>
          <a:p>
            <a:pPr marL="550926" indent="-514350">
              <a:buNone/>
            </a:pPr>
            <a:r>
              <a:rPr lang="cs-CZ" sz="1800" i="1" dirty="0" smtClean="0"/>
              <a:t>    </a:t>
            </a:r>
            <a:r>
              <a:rPr lang="cs-CZ" sz="1800" dirty="0" err="1" smtClean="0"/>
              <a:t>ce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smtClean="0"/>
              <a:t>é známky,  obrázkový de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err="1" smtClean="0"/>
              <a:t>ík</a:t>
            </a:r>
            <a:r>
              <a:rPr lang="cs-CZ" sz="1800" dirty="0" smtClean="0"/>
              <a:t>,  </a:t>
            </a:r>
            <a:r>
              <a:rPr lang="cs-CZ" sz="1800" dirty="0" err="1" smtClean="0"/>
              <a:t>každode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smtClean="0"/>
              <a:t>í  </a:t>
            </a:r>
            <a:r>
              <a:rPr lang="cs-CZ" sz="1800" dirty="0" err="1" smtClean="0"/>
              <a:t>povi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err="1" smtClean="0"/>
              <a:t>osti</a:t>
            </a:r>
            <a:r>
              <a:rPr lang="cs-CZ" sz="1800" dirty="0" smtClean="0"/>
              <a:t>,</a:t>
            </a:r>
          </a:p>
          <a:p>
            <a:pPr marL="550926" indent="-514350">
              <a:buNone/>
            </a:pPr>
            <a:r>
              <a:rPr lang="cs-CZ" sz="1800" dirty="0" smtClean="0"/>
              <a:t>    skleně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smtClean="0"/>
              <a:t>á  výplň,  </a:t>
            </a:r>
            <a:r>
              <a:rPr lang="cs-CZ" sz="1800" dirty="0" err="1" smtClean="0"/>
              <a:t>ra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smtClean="0"/>
              <a:t>ý salát,  </a:t>
            </a:r>
            <a:r>
              <a:rPr lang="cs-CZ" sz="1800" dirty="0" err="1" smtClean="0"/>
              <a:t>havra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smtClean="0"/>
              <a:t>í vlasy, </a:t>
            </a:r>
            <a:r>
              <a:rPr lang="cs-CZ" sz="1800" dirty="0" err="1" smtClean="0"/>
              <a:t>ra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smtClean="0"/>
              <a:t>í rozcvička, </a:t>
            </a:r>
          </a:p>
          <a:p>
            <a:pPr marL="550926" indent="-514350">
              <a:buNone/>
            </a:pPr>
            <a:r>
              <a:rPr lang="cs-CZ" sz="1800" dirty="0" smtClean="0"/>
              <a:t> </a:t>
            </a:r>
            <a:r>
              <a:rPr lang="cs-CZ" sz="1800" dirty="0" smtClean="0"/>
              <a:t> </a:t>
            </a:r>
            <a:r>
              <a:rPr lang="cs-CZ" sz="1800" dirty="0" smtClean="0"/>
              <a:t>  </a:t>
            </a:r>
            <a:r>
              <a:rPr lang="cs-CZ" sz="1800" dirty="0" smtClean="0"/>
              <a:t>ku</a:t>
            </a:r>
            <a:r>
              <a:rPr lang="cs-CZ" sz="1800" dirty="0" smtClean="0">
                <a:solidFill>
                  <a:srgbClr val="FFFF00"/>
                </a:solidFill>
              </a:rPr>
              <a:t>__</a:t>
            </a:r>
            <a:r>
              <a:rPr lang="cs-CZ" sz="1800" dirty="0" smtClean="0"/>
              <a:t>í mládě.  </a:t>
            </a:r>
          </a:p>
          <a:p>
            <a:pPr marL="550926" indent="-514350">
              <a:buNone/>
            </a:pPr>
            <a:r>
              <a:rPr lang="cs-CZ" sz="1800" dirty="0" smtClean="0"/>
              <a:t>    </a:t>
            </a:r>
            <a:endParaRPr lang="cs-CZ" sz="1800" dirty="0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Test - </a:t>
            </a:r>
            <a:r>
              <a:rPr lang="cs-CZ" dirty="0" smtClean="0">
                <a:solidFill>
                  <a:schemeClr val="accent6"/>
                </a:solidFill>
              </a:rPr>
              <a:t>(</a:t>
            </a:r>
            <a:r>
              <a:rPr lang="cs-CZ" sz="4800" dirty="0" smtClean="0">
                <a:solidFill>
                  <a:schemeClr val="accent6"/>
                </a:solidFill>
              </a:rPr>
              <a:t>slovní zásoba a způsoby</a:t>
            </a:r>
            <a:br>
              <a:rPr lang="cs-CZ" sz="4800" dirty="0" smtClean="0">
                <a:solidFill>
                  <a:schemeClr val="accent6"/>
                </a:solidFill>
              </a:rPr>
            </a:br>
            <a:r>
              <a:rPr lang="cs-CZ" sz="4800" dirty="0" smtClean="0">
                <a:solidFill>
                  <a:schemeClr val="accent6"/>
                </a:solidFill>
              </a:rPr>
              <a:t>  obohacování) - </a:t>
            </a: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Autofit/>
          </a:bodyPr>
          <a:lstStyle/>
          <a:p>
            <a:pPr marL="550926" indent="-514350">
              <a:buNone/>
            </a:pPr>
            <a:r>
              <a:rPr lang="cs-CZ" sz="1800" b="1" i="1" dirty="0" smtClean="0">
                <a:solidFill>
                  <a:schemeClr val="accent6"/>
                </a:solidFill>
              </a:rPr>
              <a:t>1.</a:t>
            </a:r>
            <a:r>
              <a:rPr lang="cs-CZ" sz="1800" b="1" i="1" dirty="0" smtClean="0"/>
              <a:t> </a:t>
            </a:r>
            <a:r>
              <a:rPr lang="cs-CZ" sz="1800" b="1" i="1" dirty="0" smtClean="0">
                <a:solidFill>
                  <a:schemeClr val="accent6"/>
                </a:solidFill>
              </a:rPr>
              <a:t>Uveď, jakým způsobem (odvozováním, skládáním nebo</a:t>
            </a:r>
          </a:p>
          <a:p>
            <a:pPr marL="550926" indent="-514350">
              <a:buNone/>
            </a:pPr>
            <a:r>
              <a:rPr lang="cs-CZ" sz="1800" b="1" i="1" dirty="0" smtClean="0">
                <a:solidFill>
                  <a:schemeClr val="accent6"/>
                </a:solidFill>
              </a:rPr>
              <a:t>     přejímáním) se obohatila česká slovní zásoba o tato slova:</a:t>
            </a:r>
          </a:p>
          <a:p>
            <a:pPr marL="550926" indent="-514350">
              <a:buNone/>
            </a:pPr>
            <a:r>
              <a:rPr lang="cs-CZ" sz="1800" dirty="0" smtClean="0"/>
              <a:t>     komputer (čti </a:t>
            </a:r>
            <a:r>
              <a:rPr lang="cs-CZ" sz="1800" dirty="0" err="1" smtClean="0"/>
              <a:t>kompjútr</a:t>
            </a:r>
            <a:r>
              <a:rPr lang="cs-CZ" sz="1800" dirty="0" smtClean="0"/>
              <a:t>) </a:t>
            </a:r>
            <a:r>
              <a:rPr lang="cs-CZ" sz="1800" dirty="0" smtClean="0">
                <a:solidFill>
                  <a:srgbClr val="FFFF00"/>
                </a:solidFill>
              </a:rPr>
              <a:t>přejímáním - </a:t>
            </a:r>
            <a:r>
              <a:rPr lang="cs-CZ" sz="1800" dirty="0" err="1" smtClean="0">
                <a:solidFill>
                  <a:srgbClr val="FFFF00"/>
                </a:solidFill>
              </a:rPr>
              <a:t>angl</a:t>
            </a:r>
            <a:r>
              <a:rPr lang="cs-CZ" sz="1800" dirty="0" smtClean="0"/>
              <a:t>., bramborák  </a:t>
            </a:r>
            <a:r>
              <a:rPr lang="cs-CZ" sz="1800" dirty="0" smtClean="0">
                <a:solidFill>
                  <a:srgbClr val="FFFF00"/>
                </a:solidFill>
              </a:rPr>
              <a:t>odvoz. příp</a:t>
            </a:r>
            <a:r>
              <a:rPr lang="cs-CZ" sz="1800" dirty="0" smtClean="0"/>
              <a:t>.,plynoměr</a:t>
            </a:r>
          </a:p>
          <a:p>
            <a:pPr marL="550926" indent="-514350">
              <a:buNone/>
            </a:pPr>
            <a:r>
              <a:rPr lang="cs-CZ" sz="1800" dirty="0" smtClean="0"/>
              <a:t>     </a:t>
            </a:r>
            <a:r>
              <a:rPr lang="cs-CZ" sz="1800" dirty="0" smtClean="0">
                <a:solidFill>
                  <a:srgbClr val="FFFF00"/>
                </a:solidFill>
              </a:rPr>
              <a:t>skládáním</a:t>
            </a:r>
            <a:r>
              <a:rPr lang="cs-CZ" sz="1800" dirty="0" smtClean="0"/>
              <a:t>, absolvovat   </a:t>
            </a:r>
            <a:r>
              <a:rPr lang="cs-CZ" sz="1800" dirty="0" smtClean="0">
                <a:solidFill>
                  <a:srgbClr val="FFFF00"/>
                </a:solidFill>
              </a:rPr>
              <a:t>přejím.- lat</a:t>
            </a:r>
            <a:r>
              <a:rPr lang="cs-CZ" sz="1800" dirty="0" smtClean="0"/>
              <a:t>., paklíč </a:t>
            </a:r>
            <a:r>
              <a:rPr lang="cs-CZ" sz="1800" dirty="0" smtClean="0">
                <a:solidFill>
                  <a:srgbClr val="FFFF00"/>
                </a:solidFill>
              </a:rPr>
              <a:t>odvoz. před</a:t>
            </a:r>
            <a:r>
              <a:rPr lang="cs-CZ" sz="1800" dirty="0" smtClean="0"/>
              <a:t>., piano </a:t>
            </a:r>
            <a:r>
              <a:rPr lang="cs-CZ" sz="1800" dirty="0" smtClean="0">
                <a:solidFill>
                  <a:srgbClr val="FFFF00"/>
                </a:solidFill>
              </a:rPr>
              <a:t>přejím. – </a:t>
            </a:r>
            <a:r>
              <a:rPr lang="cs-CZ" sz="1800" dirty="0" err="1" smtClean="0">
                <a:solidFill>
                  <a:srgbClr val="FFFF00"/>
                </a:solidFill>
              </a:rPr>
              <a:t>ital</a:t>
            </a:r>
            <a:r>
              <a:rPr lang="cs-CZ" sz="1800" dirty="0" smtClean="0"/>
              <a:t>.</a:t>
            </a:r>
          </a:p>
          <a:p>
            <a:pPr marL="550926" indent="-514350">
              <a:buNone/>
            </a:pPr>
            <a:endParaRPr lang="cs-CZ" sz="1800" dirty="0" smtClean="0"/>
          </a:p>
          <a:p>
            <a:pPr marL="550926" indent="-514350">
              <a:buNone/>
            </a:pPr>
            <a:r>
              <a:rPr lang="cs-CZ" sz="1800" b="1" dirty="0" smtClean="0">
                <a:solidFill>
                  <a:schemeClr val="accent6"/>
                </a:solidFill>
              </a:rPr>
              <a:t>2. </a:t>
            </a:r>
            <a:r>
              <a:rPr lang="cs-CZ" sz="1800" b="1" i="1" dirty="0" smtClean="0">
                <a:solidFill>
                  <a:schemeClr val="accent6"/>
                </a:solidFill>
              </a:rPr>
              <a:t>Uvedˇ, jakým způsobem se obohatila česká slovní zásoba o tato slova:</a:t>
            </a:r>
          </a:p>
          <a:p>
            <a:pPr marL="550926" indent="-514350">
              <a:buNone/>
            </a:pPr>
            <a:r>
              <a:rPr lang="cs-CZ" sz="1800" i="1" dirty="0" smtClean="0"/>
              <a:t>     </a:t>
            </a:r>
            <a:r>
              <a:rPr lang="cs-CZ" sz="1800" dirty="0" smtClean="0"/>
              <a:t>shořet  </a:t>
            </a:r>
            <a:r>
              <a:rPr lang="cs-CZ" sz="1800" dirty="0" smtClean="0">
                <a:solidFill>
                  <a:srgbClr val="FFFF00"/>
                </a:solidFill>
              </a:rPr>
              <a:t>odvozováním</a:t>
            </a:r>
            <a:r>
              <a:rPr lang="cs-CZ" sz="1800" dirty="0" smtClean="0"/>
              <a:t>, slámka </a:t>
            </a:r>
            <a:r>
              <a:rPr lang="cs-CZ" sz="1800" dirty="0" smtClean="0">
                <a:solidFill>
                  <a:srgbClr val="FFFF00"/>
                </a:solidFill>
              </a:rPr>
              <a:t>odvozováním</a:t>
            </a:r>
            <a:r>
              <a:rPr lang="cs-CZ" sz="1800" dirty="0" smtClean="0"/>
              <a:t>, ČTK  </a:t>
            </a:r>
            <a:r>
              <a:rPr lang="cs-CZ" sz="1800" dirty="0" smtClean="0">
                <a:solidFill>
                  <a:srgbClr val="FFFF00"/>
                </a:solidFill>
              </a:rPr>
              <a:t>zkracováním</a:t>
            </a:r>
            <a:r>
              <a:rPr lang="cs-CZ" sz="1800" dirty="0" smtClean="0"/>
              <a:t>,</a:t>
            </a:r>
          </a:p>
          <a:p>
            <a:pPr marL="550926" indent="-514350">
              <a:buNone/>
            </a:pPr>
            <a:r>
              <a:rPr lang="cs-CZ" sz="1800" dirty="0" smtClean="0"/>
              <a:t>     idea </a:t>
            </a:r>
            <a:r>
              <a:rPr lang="cs-CZ" sz="1800" dirty="0" smtClean="0">
                <a:solidFill>
                  <a:srgbClr val="FFFF00"/>
                </a:solidFill>
              </a:rPr>
              <a:t>přejímáním (řeč.), </a:t>
            </a:r>
            <a:r>
              <a:rPr lang="cs-CZ" sz="1800" dirty="0" smtClean="0"/>
              <a:t>oplakávat  </a:t>
            </a:r>
            <a:r>
              <a:rPr lang="cs-CZ" sz="1800" dirty="0" err="1" smtClean="0">
                <a:solidFill>
                  <a:srgbClr val="FFFF00"/>
                </a:solidFill>
              </a:rPr>
              <a:t>odvozozováním</a:t>
            </a:r>
            <a:r>
              <a:rPr lang="cs-CZ" sz="1800" dirty="0" smtClean="0"/>
              <a:t>, svítiplyn  </a:t>
            </a:r>
            <a:r>
              <a:rPr lang="cs-CZ" sz="1800" dirty="0" smtClean="0">
                <a:solidFill>
                  <a:srgbClr val="FFFF00"/>
                </a:solidFill>
              </a:rPr>
              <a:t>skládáním</a:t>
            </a:r>
            <a:r>
              <a:rPr lang="cs-CZ" sz="1800" dirty="0" smtClean="0"/>
              <a:t>, </a:t>
            </a:r>
          </a:p>
          <a:p>
            <a:pPr marL="550926" indent="-514350">
              <a:buNone/>
            </a:pPr>
            <a:r>
              <a:rPr lang="cs-CZ" sz="1800" dirty="0" smtClean="0"/>
              <a:t>     </a:t>
            </a:r>
            <a:r>
              <a:rPr lang="cs-CZ" sz="1800" dirty="0" err="1" smtClean="0"/>
              <a:t>stánkařit</a:t>
            </a:r>
            <a:r>
              <a:rPr lang="cs-CZ" sz="1800" dirty="0" smtClean="0"/>
              <a:t>   </a:t>
            </a:r>
            <a:r>
              <a:rPr lang="cs-CZ" sz="1800" dirty="0" smtClean="0">
                <a:solidFill>
                  <a:srgbClr val="FFFF00"/>
                </a:solidFill>
              </a:rPr>
              <a:t>odvozováním</a:t>
            </a:r>
            <a:r>
              <a:rPr lang="cs-CZ" sz="1800" dirty="0" smtClean="0"/>
              <a:t>, býložravý </a:t>
            </a:r>
            <a:r>
              <a:rPr lang="cs-CZ" sz="1800" dirty="0" smtClean="0">
                <a:solidFill>
                  <a:srgbClr val="FFFF00"/>
                </a:solidFill>
              </a:rPr>
              <a:t>skládáním</a:t>
            </a:r>
            <a:r>
              <a:rPr lang="cs-CZ" sz="1800" dirty="0" smtClean="0"/>
              <a:t>, kamenný </a:t>
            </a:r>
            <a:r>
              <a:rPr lang="cs-CZ" sz="1800" dirty="0" smtClean="0">
                <a:solidFill>
                  <a:srgbClr val="FFFF00"/>
                </a:solidFill>
              </a:rPr>
              <a:t>odvozováním.</a:t>
            </a:r>
          </a:p>
          <a:p>
            <a:pPr marL="550926" indent="-514350">
              <a:buNone/>
            </a:pPr>
            <a:endParaRPr lang="cs-CZ" sz="1800" i="1" dirty="0" smtClean="0"/>
          </a:p>
          <a:p>
            <a:pPr marL="550926" indent="-514350">
              <a:buNone/>
            </a:pPr>
            <a:r>
              <a:rPr lang="cs-CZ" sz="1800" b="1" i="1" dirty="0" smtClean="0">
                <a:solidFill>
                  <a:schemeClr val="accent6"/>
                </a:solidFill>
              </a:rPr>
              <a:t>3. Doplň –n-, -</a:t>
            </a:r>
            <a:r>
              <a:rPr lang="cs-CZ" sz="1800" b="1" i="1" dirty="0" err="1" smtClean="0">
                <a:solidFill>
                  <a:schemeClr val="accent6"/>
                </a:solidFill>
              </a:rPr>
              <a:t>nn</a:t>
            </a:r>
            <a:r>
              <a:rPr lang="cs-CZ" sz="1800" b="1" i="1" dirty="0" smtClean="0">
                <a:solidFill>
                  <a:schemeClr val="accent6"/>
                </a:solidFill>
              </a:rPr>
              <a:t>-:</a:t>
            </a:r>
          </a:p>
          <a:p>
            <a:pPr marL="550926" indent="-514350">
              <a:buNone/>
            </a:pPr>
            <a:r>
              <a:rPr lang="cs-CZ" sz="1800" i="1" dirty="0" smtClean="0"/>
              <a:t>    </a:t>
            </a:r>
            <a:r>
              <a:rPr lang="cs-CZ" sz="1800" dirty="0" smtClean="0"/>
              <a:t>ce</a:t>
            </a:r>
            <a:r>
              <a:rPr lang="cs-CZ" sz="1800" dirty="0" smtClean="0">
                <a:solidFill>
                  <a:srgbClr val="FFFF00"/>
                </a:solidFill>
              </a:rPr>
              <a:t>nn</a:t>
            </a:r>
            <a:r>
              <a:rPr lang="cs-CZ" sz="1800" dirty="0" smtClean="0"/>
              <a:t>é známky, obrázkový de</a:t>
            </a:r>
            <a:r>
              <a:rPr lang="cs-CZ" sz="1800" dirty="0" smtClean="0">
                <a:solidFill>
                  <a:srgbClr val="FFFF00"/>
                </a:solidFill>
              </a:rPr>
              <a:t>n</a:t>
            </a:r>
            <a:r>
              <a:rPr lang="cs-CZ" sz="1800" dirty="0" smtClean="0"/>
              <a:t>ík, každode</a:t>
            </a:r>
            <a:r>
              <a:rPr lang="cs-CZ" sz="1800" dirty="0" smtClean="0">
                <a:solidFill>
                  <a:srgbClr val="FFFF00"/>
                </a:solidFill>
              </a:rPr>
              <a:t>nn</a:t>
            </a:r>
            <a:r>
              <a:rPr lang="cs-CZ" sz="1800" dirty="0" smtClean="0"/>
              <a:t>í povi</a:t>
            </a:r>
            <a:r>
              <a:rPr lang="cs-CZ" sz="1800" dirty="0" smtClean="0">
                <a:solidFill>
                  <a:srgbClr val="FFFF00"/>
                </a:solidFill>
              </a:rPr>
              <a:t>nn</a:t>
            </a:r>
            <a:r>
              <a:rPr lang="cs-CZ" sz="1800" dirty="0" smtClean="0"/>
              <a:t>osti,</a:t>
            </a:r>
          </a:p>
          <a:p>
            <a:pPr marL="550926" indent="-514350">
              <a:buNone/>
            </a:pPr>
            <a:r>
              <a:rPr lang="cs-CZ" sz="1800" dirty="0" smtClean="0"/>
              <a:t>    skleně</a:t>
            </a:r>
            <a:r>
              <a:rPr lang="cs-CZ" sz="1800" dirty="0" smtClean="0">
                <a:solidFill>
                  <a:srgbClr val="FFFF00"/>
                </a:solidFill>
              </a:rPr>
              <a:t>n</a:t>
            </a:r>
            <a:r>
              <a:rPr lang="cs-CZ" sz="1800" dirty="0" smtClean="0"/>
              <a:t>á výplň, ra</a:t>
            </a:r>
            <a:r>
              <a:rPr lang="cs-CZ" sz="1800" dirty="0" smtClean="0">
                <a:solidFill>
                  <a:srgbClr val="FFFF00"/>
                </a:solidFill>
              </a:rPr>
              <a:t>n</a:t>
            </a:r>
            <a:r>
              <a:rPr lang="cs-CZ" sz="1800" dirty="0" smtClean="0"/>
              <a:t>ý salát, havra</a:t>
            </a:r>
            <a:r>
              <a:rPr lang="cs-CZ" sz="1800" dirty="0" smtClean="0">
                <a:solidFill>
                  <a:srgbClr val="FFFF00"/>
                </a:solidFill>
              </a:rPr>
              <a:t>n</a:t>
            </a:r>
            <a:r>
              <a:rPr lang="cs-CZ" sz="1800" dirty="0" smtClean="0"/>
              <a:t>í vlasy, ra</a:t>
            </a:r>
            <a:r>
              <a:rPr lang="cs-CZ" sz="1800" dirty="0" smtClean="0">
                <a:solidFill>
                  <a:srgbClr val="FFFF00"/>
                </a:solidFill>
              </a:rPr>
              <a:t>nn</a:t>
            </a:r>
            <a:r>
              <a:rPr lang="cs-CZ" sz="1800" dirty="0" smtClean="0"/>
              <a:t>í rozcvička, </a:t>
            </a:r>
          </a:p>
          <a:p>
            <a:pPr marL="550926" indent="-514350">
              <a:buNone/>
            </a:pPr>
            <a:r>
              <a:rPr lang="cs-CZ" sz="1800" dirty="0" smtClean="0"/>
              <a:t> </a:t>
            </a:r>
            <a:r>
              <a:rPr lang="cs-CZ" sz="1800" dirty="0" smtClean="0"/>
              <a:t>  </a:t>
            </a:r>
            <a:r>
              <a:rPr lang="cs-CZ" sz="1800" dirty="0" smtClean="0"/>
              <a:t> </a:t>
            </a:r>
            <a:r>
              <a:rPr lang="cs-CZ" sz="1800" dirty="0" smtClean="0"/>
              <a:t>ku</a:t>
            </a:r>
            <a:r>
              <a:rPr lang="cs-CZ" sz="1800" dirty="0" smtClean="0">
                <a:solidFill>
                  <a:srgbClr val="FFFF00"/>
                </a:solidFill>
              </a:rPr>
              <a:t>n</a:t>
            </a:r>
            <a:r>
              <a:rPr lang="cs-CZ" sz="1800" dirty="0" smtClean="0"/>
              <a:t>í mládě.  </a:t>
            </a:r>
          </a:p>
          <a:p>
            <a:pPr marL="550926" indent="-514350">
              <a:buNone/>
            </a:pPr>
            <a:r>
              <a:rPr lang="cs-CZ" sz="1800" dirty="0" smtClean="0"/>
              <a:t>    </a:t>
            </a:r>
            <a:endParaRPr lang="cs-CZ" sz="1800" dirty="0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50431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Použitá literatura:</a:t>
            </a:r>
          </a:p>
          <a:p>
            <a:r>
              <a:rPr lang="cs-CZ" dirty="0" err="1" smtClean="0"/>
              <a:t>Kvačková</a:t>
            </a:r>
            <a:r>
              <a:rPr lang="cs-CZ" dirty="0" smtClean="0"/>
              <a:t>, J: Opakujeme češtinu v 7. ročníku, (2. díl), Nová škola, Brno 2003.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ssicPhotoAlbum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70000"/>
                <a:satMod val="350000"/>
              </a:schemeClr>
            </a:gs>
          </a:gsLst>
          <a:path path="circle">
            <a:fillToRect l="51000" t="-20000" r="2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25000"/>
                <a:satMod val="350000"/>
              </a:schemeClr>
              <a:schemeClr val="phClr">
                <a:tint val="83000"/>
                <a:satMod val="115000"/>
              </a:schemeClr>
            </a:duotone>
          </a:blip>
          <a:tile tx="0" ty="0" sx="120000" sy="120000" flip="xy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ClassicPhotoAlbum</Template>
  <TotalTime>0</TotalTime>
  <Words>701</Words>
  <Application>Microsoft Office PowerPoint</Application>
  <PresentationFormat>Předvádění na obrazovce (4:3)</PresentationFormat>
  <Paragraphs>97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ClassicPhotoAlbum</vt:lpstr>
      <vt:lpstr>Technický</vt:lpstr>
      <vt:lpstr>Snímek 1</vt:lpstr>
      <vt:lpstr>ANOTACE</vt:lpstr>
      <vt:lpstr>Nauka o tvoření slov</vt:lpstr>
      <vt:lpstr>Slovní zásoba a způsoby obohacování </vt:lpstr>
      <vt:lpstr>Slovní zásoba a způsoby obohacování - -opakování </vt:lpstr>
      <vt:lpstr> Test -  (slovní zásoba a způsoby   obohacování)</vt:lpstr>
      <vt:lpstr>Test - (slovní zásoba a způsoby   obohacování) - řešení</vt:lpstr>
      <vt:lpstr>Zdroje,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2010-12-01T14:09:06Z</dcterms:created>
  <dcterms:modified xsi:type="dcterms:W3CDTF">2011-12-15T17:49:31Z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LCID">
    <vt:i4>1029</vt:i4>
  </property>
  <property fmtid="{D5CDD505-2E9C-101B-9397-08002B2CF9AE}" pid="3" name="_Version">
    <vt:lpwstr>12.0.4518</vt:lpwstr>
  </property>
</Properties>
</file>