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9" r:id="rId2"/>
    <p:sldId id="270" r:id="rId3"/>
    <p:sldId id="256" r:id="rId4"/>
    <p:sldId id="257" r:id="rId5"/>
    <p:sldId id="258" r:id="rId6"/>
    <p:sldId id="259" r:id="rId7"/>
    <p:sldId id="261" r:id="rId8"/>
    <p:sldId id="267" r:id="rId9"/>
    <p:sldId id="263" r:id="rId10"/>
    <p:sldId id="264" r:id="rId11"/>
    <p:sldId id="266" r:id="rId12"/>
    <p:sldId id="268" r:id="rId13"/>
    <p:sldId id="271" r:id="rId14"/>
  </p:sldIdLst>
  <p:sldSz cx="9144000" cy="6858000" type="screen4x3"/>
  <p:notesSz cx="6797675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EF4699-5166-47B5-B8E3-8F8BA87ED34F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18478-F7C8-4CD3-9F58-8E557124498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640029-A896-4A67-90A2-F7C8D1208B5D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DA47D3-B324-40B2-B3A1-8AA32852AC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10.emf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20.emf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8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smtClean="0"/>
              <a:t>VY_32_INOVACE_120.MAT.02</a:t>
            </a:r>
          </a:p>
          <a:p>
            <a:pPr algn="ctr">
              <a:spcBef>
                <a:spcPts val="300"/>
              </a:spcBef>
            </a:pPr>
            <a:r>
              <a:rPr lang="cs-CZ" smtClean="0"/>
              <a:t>Logaritmická funkce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45198"/>
            <a:ext cx="8176422" cy="580813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cs-CZ" sz="2800" b="1" u="sng" dirty="0" smtClean="0"/>
              <a:t>Číslo projektu:</a:t>
            </a:r>
            <a:r>
              <a:rPr lang="cs-CZ" sz="2800" dirty="0" smtClean="0"/>
              <a:t> </a:t>
            </a:r>
            <a:r>
              <a:rPr lang="cs-CZ" sz="2800" dirty="0" err="1" smtClean="0"/>
              <a:t>CZ.1.07</a:t>
            </a:r>
            <a:r>
              <a:rPr lang="cs-CZ" sz="2800" dirty="0" smtClean="0"/>
              <a:t>/1.5.00/34.0744</a:t>
            </a:r>
          </a:p>
          <a:p>
            <a:pPr algn="just"/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err="1" smtClean="0"/>
              <a:t>VY_32_INOVACE</a:t>
            </a:r>
            <a:endParaRPr lang="cs-CZ" sz="2800" dirty="0" smtClean="0"/>
          </a:p>
          <a:p>
            <a:pPr algn="just"/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/>
              <a:t>: </a:t>
            </a:r>
            <a:r>
              <a:rPr lang="cs-CZ" sz="2800" smtClean="0"/>
              <a:t>120.MAT.02</a:t>
            </a:r>
            <a:endParaRPr lang="cs-CZ" sz="2800" dirty="0"/>
          </a:p>
          <a:p>
            <a:pPr algn="just"/>
            <a:r>
              <a:rPr lang="cs-CZ" sz="2800" b="1" u="sng" dirty="0"/>
              <a:t>Předmět</a:t>
            </a:r>
            <a:r>
              <a:rPr lang="cs-CZ" sz="2800" dirty="0"/>
              <a:t>: </a:t>
            </a:r>
            <a:r>
              <a:rPr lang="cs-CZ" sz="2800" dirty="0" smtClean="0"/>
              <a:t>Matematika</a:t>
            </a:r>
            <a:endParaRPr lang="cs-CZ" sz="2800" dirty="0"/>
          </a:p>
          <a:p>
            <a:pPr algn="just"/>
            <a:r>
              <a:rPr lang="cs-CZ" sz="2800" b="1" u="sng" dirty="0" smtClean="0"/>
              <a:t>Název materiálu</a:t>
            </a:r>
            <a:r>
              <a:rPr lang="cs-CZ" sz="2800" smtClean="0"/>
              <a:t>: Logaritmická funkce</a:t>
            </a:r>
          </a:p>
          <a:p>
            <a:pPr algn="just"/>
            <a:r>
              <a:rPr lang="cs-CZ" sz="2800" b="1" u="sng" smtClean="0"/>
              <a:t>Autor</a:t>
            </a:r>
            <a:r>
              <a:rPr lang="cs-CZ" sz="2800" dirty="0" smtClean="0"/>
              <a:t>: PaedDr. Ivana Střechová</a:t>
            </a:r>
          </a:p>
          <a:p>
            <a:pPr algn="just"/>
            <a:r>
              <a:rPr lang="cs-CZ" sz="2800" b="1" u="sng" dirty="0" smtClean="0"/>
              <a:t>Formát</a:t>
            </a:r>
            <a:r>
              <a:rPr lang="cs-CZ" sz="2800" dirty="0" smtClean="0"/>
              <a:t>: Prezentace Microsoft PowerPoint </a:t>
            </a:r>
          </a:p>
          <a:p>
            <a:pPr algn="just"/>
            <a:r>
              <a:rPr lang="cs-CZ" sz="2800" b="1" u="sng" dirty="0" smtClean="0"/>
              <a:t>Velikost</a:t>
            </a:r>
            <a:r>
              <a:rPr lang="cs-CZ" sz="2800" smtClean="0"/>
              <a:t>: </a:t>
            </a:r>
            <a:r>
              <a:rPr lang="cs-CZ" sz="2800" smtClean="0"/>
              <a:t>322kB</a:t>
            </a:r>
            <a:endParaRPr lang="cs-CZ" sz="2800" dirty="0" smtClean="0"/>
          </a:p>
          <a:p>
            <a:pPr algn="just"/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odborné vzdělávání</a:t>
            </a:r>
          </a:p>
          <a:p>
            <a:pPr algn="just"/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CC-BY-NC-SA</a:t>
            </a:r>
          </a:p>
          <a:p>
            <a:pPr algn="just"/>
            <a:r>
              <a:rPr lang="cs-CZ" sz="2800" b="1" u="sng" dirty="0" smtClean="0"/>
              <a:t>Datum vytvoření</a:t>
            </a:r>
            <a:r>
              <a:rPr lang="cs-CZ" sz="2800" smtClean="0"/>
              <a:t>: 14. 4. </a:t>
            </a:r>
            <a:r>
              <a:rPr lang="cs-CZ" sz="2800" dirty="0" smtClean="0"/>
              <a:t>2013</a:t>
            </a:r>
          </a:p>
          <a:p>
            <a:r>
              <a:rPr lang="cs-CZ" sz="2800" b="1" u="sng" dirty="0" smtClean="0"/>
              <a:t>Klíčová slova</a:t>
            </a:r>
            <a:r>
              <a:rPr lang="cs-CZ" sz="2800" dirty="0" smtClean="0"/>
              <a:t>:</a:t>
            </a:r>
            <a:r>
              <a:rPr lang="cs-CZ" sz="2800" smtClean="0"/>
              <a:t> Logaritmická funkce, logaritmická křivka</a:t>
            </a:r>
            <a:endParaRPr lang="cs-CZ" sz="2800" dirty="0" smtClean="0"/>
          </a:p>
          <a:p>
            <a:pPr algn="just"/>
            <a:r>
              <a:rPr lang="cs-CZ" sz="2800" b="1" u="sng" dirty="0" smtClean="0"/>
              <a:t>Anotace</a:t>
            </a:r>
            <a:r>
              <a:rPr lang="cs-CZ" sz="2800" dirty="0" smtClean="0"/>
              <a:t>:Prezentace </a:t>
            </a:r>
            <a:r>
              <a:rPr lang="cs-CZ" sz="2800" smtClean="0"/>
              <a:t>obsahuje definici a odvození grafů logaritmické křivky jako křivky inverzní funkce k funkci exponenciální . </a:t>
            </a:r>
            <a:endParaRPr lang="cs-CZ" sz="2800" dirty="0"/>
          </a:p>
          <a:p>
            <a:pPr algn="just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Logaritmická funkce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ysClr val="windowText" lastClr="000000"/>
                </a:solidFill>
              </a:rPr>
              <a:t>Definice</a:t>
            </a:r>
          </a:p>
          <a:p>
            <a:r>
              <a:rPr lang="cs-CZ" dirty="0" smtClean="0">
                <a:solidFill>
                  <a:sysClr val="windowText" lastClr="000000"/>
                </a:solidFill>
              </a:rPr>
              <a:t>Graf </a:t>
            </a:r>
            <a:r>
              <a:rPr lang="cs-CZ" smtClean="0">
                <a:solidFill>
                  <a:sysClr val="windowText" lastClr="000000"/>
                </a:solidFill>
              </a:rPr>
              <a:t>a jeho vlastnosti</a:t>
            </a:r>
            <a:endParaRPr lang="cs-CZ" dirty="0" smtClean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Logaritmická funkce je funkce </a:t>
            </a:r>
            <a:r>
              <a:rPr lang="cs-CZ" smtClean="0"/>
              <a:t>inverzní k exponenciální </a:t>
            </a:r>
            <a:r>
              <a:rPr lang="cs-CZ" dirty="0" smtClean="0"/>
              <a:t>funkci</a:t>
            </a:r>
          </a:p>
          <a:p>
            <a:r>
              <a:rPr lang="cs-CZ" dirty="0" smtClean="0"/>
              <a:t>Značení: y=</a:t>
            </a:r>
            <a:r>
              <a:rPr lang="cs-CZ" dirty="0" err="1" smtClean="0"/>
              <a:t>log</a:t>
            </a:r>
            <a:r>
              <a:rPr lang="cs-CZ" baseline="-25000" dirty="0" err="1" smtClean="0"/>
              <a:t>a</a:t>
            </a:r>
            <a:r>
              <a:rPr lang="cs-CZ" dirty="0" err="1" smtClean="0"/>
              <a:t>x</a:t>
            </a:r>
            <a:endParaRPr lang="cs-CZ" dirty="0" smtClean="0"/>
          </a:p>
          <a:p>
            <a:endParaRPr lang="cs-CZ" dirty="0" smtClean="0"/>
          </a:p>
        </p:txBody>
      </p:sp>
      <p:sp>
        <p:nvSpPr>
          <p:cNvPr id="4" name="Zaoblený obdélník 3"/>
          <p:cNvSpPr/>
          <p:nvPr/>
        </p:nvSpPr>
        <p:spPr>
          <a:xfrm>
            <a:off x="1115616" y="3717032"/>
            <a:ext cx="2520280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typy </a:t>
            </a:r>
          </a:p>
          <a:p>
            <a:pPr algn="ctr"/>
            <a:r>
              <a:rPr lang="cs-CZ" dirty="0" smtClean="0"/>
              <a:t>exponenciálních funkce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3707904" y="4221088"/>
            <a:ext cx="1512168" cy="432048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5292080" y="3717032"/>
            <a:ext cx="2520280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typy </a:t>
            </a:r>
          </a:p>
          <a:p>
            <a:pPr algn="ctr"/>
            <a:r>
              <a:rPr lang="cs-CZ" dirty="0" smtClean="0"/>
              <a:t>logaritmických funkcí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Odvození grafu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inverzní funkce f</a:t>
            </a:r>
            <a:r>
              <a:rPr lang="cs-CZ" baseline="30000" dirty="0" smtClean="0"/>
              <a:t>-1</a:t>
            </a:r>
            <a:r>
              <a:rPr lang="cs-CZ" dirty="0" smtClean="0"/>
              <a:t> je souměrná s funkcí f podle osy I. a III. kvadrantu</a:t>
            </a:r>
          </a:p>
          <a:p>
            <a:endParaRPr lang="cs-CZ" dirty="0" smtClean="0"/>
          </a:p>
          <a:p>
            <a:r>
              <a:rPr lang="cs-CZ" smtClean="0"/>
              <a:t>exponenciální křivka </a:t>
            </a:r>
            <a:r>
              <a:rPr lang="cs-CZ" dirty="0" smtClean="0"/>
              <a:t>rostoucí pro a&gt;1</a:t>
            </a:r>
          </a:p>
          <a:p>
            <a:r>
              <a:rPr lang="cs-CZ" smtClean="0"/>
              <a:t>exponenciální křivka </a:t>
            </a:r>
            <a:r>
              <a:rPr lang="cs-CZ" dirty="0" smtClean="0"/>
              <a:t>klesající pro a</a:t>
            </a:r>
            <a:r>
              <a:rPr lang="cs-CZ" dirty="0" smtClean="0">
                <a:sym typeface="Symbol"/>
              </a:rPr>
              <a:t>(0; 1)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smtClean="0"/>
              <a:t>Hledáme inverzní funkci </a:t>
            </a:r>
            <a:r>
              <a:rPr lang="cs-CZ" dirty="0" smtClean="0"/>
              <a:t>k y=2</a:t>
            </a:r>
            <a:r>
              <a:rPr lang="cs-CZ" baseline="30000" dirty="0" smtClean="0"/>
              <a:t>x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5" y="1916817"/>
            <a:ext cx="6840000" cy="333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420887"/>
            <a:ext cx="6840000" cy="319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611560" y="2996952"/>
            <a:ext cx="7992888" cy="1143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Logaritmická funkce y=log</a:t>
            </a:r>
            <a:r>
              <a:rPr kumimoji="0" lang="cs-CZ" sz="4400" b="0" i="0" u="none" strike="noStrike" kern="120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x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1403648" y="2314575"/>
          <a:ext cx="1003002" cy="478546"/>
        </p:xfrm>
        <a:graphic>
          <a:graphicData uri="http://schemas.openxmlformats.org/presentationml/2006/ole">
            <p:oleObj spid="_x0000_s4097" name="Rovnice" r:id="rId5" imgW="419040" imgH="228600" progId="Equation.3">
              <p:embed/>
            </p:oleObj>
          </a:graphicData>
        </a:graphic>
      </p:graphicFrame>
      <p:sp>
        <p:nvSpPr>
          <p:cNvPr id="12" name="Obdélník 11"/>
          <p:cNvSpPr/>
          <p:nvPr/>
        </p:nvSpPr>
        <p:spPr>
          <a:xfrm>
            <a:off x="2555776" y="2492896"/>
            <a:ext cx="57606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8" name="Skupina 17"/>
          <p:cNvGrpSpPr/>
          <p:nvPr/>
        </p:nvGrpSpPr>
        <p:grpSpPr>
          <a:xfrm>
            <a:off x="1331640" y="5013176"/>
            <a:ext cx="1080120" cy="432048"/>
            <a:chOff x="2555776" y="5229200"/>
            <a:chExt cx="1080120" cy="432048"/>
          </a:xfrm>
        </p:grpSpPr>
        <p:sp>
          <p:nvSpPr>
            <p:cNvPr id="16" name="Obdélník 15"/>
            <p:cNvSpPr/>
            <p:nvPr/>
          </p:nvSpPr>
          <p:spPr>
            <a:xfrm>
              <a:off x="2555776" y="5229200"/>
              <a:ext cx="1080120" cy="432048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4100" name="Object 4"/>
            <p:cNvGraphicFramePr>
              <a:graphicFrameLocks noChangeAspect="1"/>
            </p:cNvGraphicFramePr>
            <p:nvPr/>
          </p:nvGraphicFramePr>
          <p:xfrm>
            <a:off x="2627784" y="5229200"/>
            <a:ext cx="1008062" cy="336550"/>
          </p:xfrm>
          <a:graphic>
            <a:graphicData uri="http://schemas.openxmlformats.org/presentationml/2006/ole">
              <p:oleObj spid="_x0000_s4100" name="Rovnice" r:id="rId6" imgW="647640" imgH="215640" progId="Equation.3">
                <p:embed/>
              </p:oleObj>
            </a:graphicData>
          </a:graphic>
        </p:graphicFrame>
      </p:grpSp>
      <p:grpSp>
        <p:nvGrpSpPr>
          <p:cNvPr id="19" name="Skupina 18"/>
          <p:cNvGrpSpPr/>
          <p:nvPr/>
        </p:nvGrpSpPr>
        <p:grpSpPr>
          <a:xfrm>
            <a:off x="1331640" y="4509120"/>
            <a:ext cx="1008112" cy="432048"/>
            <a:chOff x="2555776" y="5229200"/>
            <a:chExt cx="1080120" cy="432048"/>
          </a:xfrm>
        </p:grpSpPr>
        <p:sp>
          <p:nvSpPr>
            <p:cNvPr id="20" name="Obdélník 19"/>
            <p:cNvSpPr/>
            <p:nvPr/>
          </p:nvSpPr>
          <p:spPr>
            <a:xfrm>
              <a:off x="2555776" y="5229200"/>
              <a:ext cx="1080120" cy="432048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21" name="Object 4"/>
            <p:cNvGraphicFramePr>
              <a:graphicFrameLocks noChangeAspect="1"/>
            </p:cNvGraphicFramePr>
            <p:nvPr/>
          </p:nvGraphicFramePr>
          <p:xfrm>
            <a:off x="3032299" y="5287318"/>
            <a:ext cx="198437" cy="217487"/>
          </p:xfrm>
          <a:graphic>
            <a:graphicData uri="http://schemas.openxmlformats.org/presentationml/2006/ole">
              <p:oleObj spid="_x0000_s4102" name="Rovnice" r:id="rId7" imgW="126720" imgH="1396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04 0.08933  C -0.049 0.108  -0.054 0.136  -0.054 0.16533  C -0.054 0.19867  -0.049 0.22533  -0.04 0.244  L 0 0.33333  E" pathEditMode="relative" ptsTypes="">
                                      <p:cBhvr>
                                        <p:cTn id="3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04097 0.12315 C -0.05017 0.14885 -0.05521 0.1875 -0.05521 0.22778 C -0.05521 0.27362 -0.05017 0.31042 -0.04097 0.33612 L 2.77778E-7 0.4595 " pathEditMode="relative" rAng="0" ptsTypes="FffFF">
                                      <p:cBhvr>
                                        <p:cTn id="4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" y="2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Graf logaritmické křivky rostoucí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700808"/>
            <a:ext cx="459105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700808"/>
            <a:ext cx="459105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1700808"/>
            <a:ext cx="4591050" cy="4556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22" name="Picture 5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1700808"/>
            <a:ext cx="4591050" cy="455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3" name="Objekt 52"/>
          <p:cNvGraphicFramePr>
            <a:graphicFrameLocks noChangeAspect="1"/>
          </p:cNvGraphicFramePr>
          <p:nvPr/>
        </p:nvGraphicFramePr>
        <p:xfrm>
          <a:off x="5220072" y="1844823"/>
          <a:ext cx="720080" cy="392771"/>
        </p:xfrm>
        <a:graphic>
          <a:graphicData uri="http://schemas.openxmlformats.org/presentationml/2006/ole">
            <p:oleObj spid="_x0000_s3123" name="Rovnice" r:id="rId7" imgW="419040" imgH="228600" progId="Equation.3">
              <p:embed/>
            </p:oleObj>
          </a:graphicData>
        </a:graphic>
      </p:graphicFrame>
      <p:graphicFrame>
        <p:nvGraphicFramePr>
          <p:cNvPr id="54" name="Objekt 53"/>
          <p:cNvGraphicFramePr>
            <a:graphicFrameLocks noChangeAspect="1"/>
          </p:cNvGraphicFramePr>
          <p:nvPr/>
        </p:nvGraphicFramePr>
        <p:xfrm>
          <a:off x="5670550" y="3584575"/>
          <a:ext cx="1114425" cy="369888"/>
        </p:xfrm>
        <a:graphic>
          <a:graphicData uri="http://schemas.openxmlformats.org/presentationml/2006/ole">
            <p:oleObj spid="_x0000_s3124" name="Rovnice" r:id="rId8" imgW="647640" imgH="215640" progId="Equation.3">
              <p:embed/>
            </p:oleObj>
          </a:graphicData>
        </a:graphic>
      </p:graphicFrame>
      <p:cxnSp>
        <p:nvCxnSpPr>
          <p:cNvPr id="10" name="Přímá spojovací šipka 9"/>
          <p:cNvCxnSpPr/>
          <p:nvPr/>
        </p:nvCxnSpPr>
        <p:spPr>
          <a:xfrm flipV="1">
            <a:off x="2699792" y="2420888"/>
            <a:ext cx="3672408" cy="3096344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2564904"/>
            <a:ext cx="6840000" cy="319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mtClean="0"/>
              <a:t>Hledáme inverzní funkci k y=0,5</a:t>
            </a:r>
            <a:r>
              <a:rPr lang="cs-CZ" baseline="30000" smtClean="0"/>
              <a:t>x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5" y="1916817"/>
            <a:ext cx="6840000" cy="333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611560" y="2996952"/>
            <a:ext cx="7992888" cy="1143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Logaritmická </a:t>
            </a: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funkce y=log</a:t>
            </a:r>
            <a:r>
              <a:rPr kumimoji="0" lang="cs-CZ" sz="4400" b="0" i="0" u="none" strike="noStrike" kern="1200" cap="none" spc="0" normalizeH="0" baseline="-2500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0,5</a:t>
            </a: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x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55776" y="2492896"/>
            <a:ext cx="57606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17"/>
          <p:cNvGrpSpPr/>
          <p:nvPr/>
        </p:nvGrpSpPr>
        <p:grpSpPr>
          <a:xfrm>
            <a:off x="1331640" y="4994275"/>
            <a:ext cx="1140098" cy="450949"/>
            <a:chOff x="2555776" y="5210299"/>
            <a:chExt cx="1140098" cy="450949"/>
          </a:xfrm>
        </p:grpSpPr>
        <p:sp>
          <p:nvSpPr>
            <p:cNvPr id="16" name="Obdélník 15"/>
            <p:cNvSpPr/>
            <p:nvPr/>
          </p:nvSpPr>
          <p:spPr>
            <a:xfrm>
              <a:off x="2555776" y="5229200"/>
              <a:ext cx="1080120" cy="432048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4100" name="Object 4"/>
            <p:cNvGraphicFramePr>
              <a:graphicFrameLocks noChangeAspect="1"/>
            </p:cNvGraphicFramePr>
            <p:nvPr/>
          </p:nvGraphicFramePr>
          <p:xfrm>
            <a:off x="2568749" y="5210299"/>
            <a:ext cx="1127125" cy="374650"/>
          </p:xfrm>
          <a:graphic>
            <a:graphicData uri="http://schemas.openxmlformats.org/presentationml/2006/ole">
              <p:oleObj spid="_x0000_s24579" name="Rovnice" r:id="rId5" imgW="723600" imgH="241200" progId="Equation.3">
                <p:embed/>
              </p:oleObj>
            </a:graphicData>
          </a:graphic>
        </p:graphicFrame>
      </p:grpSp>
      <p:grpSp>
        <p:nvGrpSpPr>
          <p:cNvPr id="14" name="Skupina 17"/>
          <p:cNvGrpSpPr/>
          <p:nvPr/>
        </p:nvGrpSpPr>
        <p:grpSpPr>
          <a:xfrm>
            <a:off x="1331640" y="2492896"/>
            <a:ext cx="1080120" cy="441076"/>
            <a:chOff x="2555776" y="5220172"/>
            <a:chExt cx="1080120" cy="441076"/>
          </a:xfrm>
        </p:grpSpPr>
        <p:sp>
          <p:nvSpPr>
            <p:cNvPr id="15" name="Obdélník 14"/>
            <p:cNvSpPr/>
            <p:nvPr/>
          </p:nvSpPr>
          <p:spPr>
            <a:xfrm>
              <a:off x="2555776" y="5229200"/>
              <a:ext cx="1080120" cy="432048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7" name="Object 4"/>
            <p:cNvGraphicFramePr>
              <a:graphicFrameLocks noChangeAspect="1"/>
            </p:cNvGraphicFramePr>
            <p:nvPr/>
          </p:nvGraphicFramePr>
          <p:xfrm>
            <a:off x="2728218" y="5220172"/>
            <a:ext cx="809625" cy="354012"/>
          </p:xfrm>
          <a:graphic>
            <a:graphicData uri="http://schemas.openxmlformats.org/presentationml/2006/ole">
              <p:oleObj spid="_x0000_s24580" name="Rovnice" r:id="rId6" imgW="520560" imgH="228600" progId="Equation.3">
                <p:embed/>
              </p:oleObj>
            </a:graphicData>
          </a:graphic>
        </p:graphicFrame>
      </p:grpSp>
      <p:grpSp>
        <p:nvGrpSpPr>
          <p:cNvPr id="24" name="Skupina 23"/>
          <p:cNvGrpSpPr/>
          <p:nvPr/>
        </p:nvGrpSpPr>
        <p:grpSpPr>
          <a:xfrm>
            <a:off x="1475656" y="4509120"/>
            <a:ext cx="864096" cy="432048"/>
            <a:chOff x="1403648" y="4437112"/>
            <a:chExt cx="864096" cy="432048"/>
          </a:xfrm>
        </p:grpSpPr>
        <p:sp>
          <p:nvSpPr>
            <p:cNvPr id="22" name="Obdélník 21"/>
            <p:cNvSpPr/>
            <p:nvPr/>
          </p:nvSpPr>
          <p:spPr>
            <a:xfrm>
              <a:off x="1403648" y="4437112"/>
              <a:ext cx="864096" cy="432048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23" name="Object 4"/>
            <p:cNvGraphicFramePr>
              <a:graphicFrameLocks noChangeAspect="1"/>
            </p:cNvGraphicFramePr>
            <p:nvPr/>
          </p:nvGraphicFramePr>
          <p:xfrm>
            <a:off x="1818248" y="4503906"/>
            <a:ext cx="157480" cy="217488"/>
          </p:xfrm>
          <a:graphic>
            <a:graphicData uri="http://schemas.openxmlformats.org/presentationml/2006/ole">
              <p:oleObj spid="_x0000_s24582" name="Rovnice" r:id="rId7" imgW="126720" imgH="1396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04097 0.12315 C -0.05017 0.14885 -0.05521 0.1875 -0.05521 0.22778 C -0.05521 0.27362 -0.05017 0.31042 -0.04097 0.33612 L 2.77778E-7 0.4595 " pathEditMode="relative" rAng="0" ptsTypes="FffFF">
                                      <p:cBhvr>
                                        <p:cTn id="3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" y="2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-0.02315 L -0.04497 0.06621 C -0.054 0.08496 -0.05903 0.11297 -0.05903 0.14213 C -0.05903 0.17547 -0.054 0.20209 -0.04497 0.22084 L -0.00504 0.31019 " pathEditMode="relative" rAng="0" ptsTypes="FffFF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Graf logaritmické funkce klesající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556792"/>
            <a:ext cx="46101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556792"/>
            <a:ext cx="46101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1556792"/>
            <a:ext cx="461962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1556792"/>
            <a:ext cx="46101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2987824" y="2276872"/>
          <a:ext cx="827313" cy="364877"/>
        </p:xfrm>
        <a:graphic>
          <a:graphicData uri="http://schemas.openxmlformats.org/presentationml/2006/ole">
            <p:oleObj spid="_x0000_s6150" name="Rovnice" r:id="rId7" imgW="520560" imgH="22860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5292080" y="5517232"/>
          <a:ext cx="1010022" cy="336674"/>
        </p:xfrm>
        <a:graphic>
          <a:graphicData uri="http://schemas.openxmlformats.org/presentationml/2006/ole">
            <p:oleObj spid="_x0000_s6151" name="Rovnice" r:id="rId8" imgW="723600" imgH="241200" progId="Equation.3">
              <p:embed/>
            </p:oleObj>
          </a:graphicData>
        </a:graphic>
      </p:graphicFrame>
      <p:cxnSp>
        <p:nvCxnSpPr>
          <p:cNvPr id="10" name="Přímá spojovací šipka 9"/>
          <p:cNvCxnSpPr/>
          <p:nvPr/>
        </p:nvCxnSpPr>
        <p:spPr>
          <a:xfrm flipV="1">
            <a:off x="2699792" y="2276872"/>
            <a:ext cx="3384376" cy="324036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Vlastnosti funkce </a:t>
            </a:r>
            <a:endParaRPr lang="cs-CZ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7200" y="2472302"/>
            <a:ext cx="4038600" cy="3044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Zástupný symbol pro obsah 17"/>
          <p:cNvSpPr>
            <a:spLocks noGrp="1"/>
          </p:cNvSpPr>
          <p:nvPr>
            <p:ph sz="half" idx="2"/>
          </p:nvPr>
        </p:nvSpPr>
        <p:spPr>
          <a:xfrm>
            <a:off x="4644008" y="2492896"/>
            <a:ext cx="4038600" cy="341297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logaritmická křivka</a:t>
            </a:r>
          </a:p>
          <a:p>
            <a:r>
              <a:rPr lang="cs-CZ" dirty="0" smtClean="0"/>
              <a:t>D(f)=(0; </a:t>
            </a:r>
            <a:r>
              <a:rPr lang="cs-CZ" dirty="0" smtClean="0">
                <a:sym typeface="Symbol"/>
              </a:rPr>
              <a:t>)</a:t>
            </a:r>
          </a:p>
          <a:p>
            <a:r>
              <a:rPr lang="cs-CZ" dirty="0" smtClean="0">
                <a:sym typeface="Symbol"/>
              </a:rPr>
              <a:t>H(f)= R</a:t>
            </a:r>
          </a:p>
          <a:p>
            <a:r>
              <a:rPr lang="cs-CZ" dirty="0" smtClean="0">
                <a:sym typeface="Symbol"/>
              </a:rPr>
              <a:t>rostoucí</a:t>
            </a:r>
          </a:p>
          <a:p>
            <a:r>
              <a:rPr lang="cs-CZ" dirty="0" smtClean="0">
                <a:sym typeface="Symbol"/>
              </a:rPr>
              <a:t>prostá</a:t>
            </a:r>
          </a:p>
          <a:p>
            <a:r>
              <a:rPr lang="cs-CZ" dirty="0" smtClean="0">
                <a:sym typeface="Symbol"/>
              </a:rPr>
              <a:t>prochází bodem </a:t>
            </a:r>
            <a:r>
              <a:rPr lang="en-US" dirty="0" smtClean="0">
                <a:sym typeface="Symbol"/>
              </a:rPr>
              <a:t>[</a:t>
            </a:r>
            <a:r>
              <a:rPr lang="cs-CZ" dirty="0" smtClean="0">
                <a:sym typeface="Symbol"/>
              </a:rPr>
              <a:t>1; </a:t>
            </a:r>
            <a:r>
              <a:rPr lang="cs-CZ" smtClean="0">
                <a:sym typeface="Symbol"/>
              </a:rPr>
              <a:t>0</a:t>
            </a:r>
            <a:r>
              <a:rPr lang="en-US" smtClean="0">
                <a:sym typeface="Symbol"/>
              </a:rPr>
              <a:t>]</a:t>
            </a:r>
            <a:endParaRPr lang="cs-CZ" smtClean="0">
              <a:sym typeface="Symbol"/>
            </a:endParaRPr>
          </a:p>
          <a:p>
            <a:r>
              <a:rPr lang="cs-CZ" smtClean="0">
                <a:sym typeface="Symbol"/>
              </a:rPr>
              <a:t>asymptota je osa y</a:t>
            </a:r>
            <a:endParaRPr lang="cs-CZ" dirty="0"/>
          </a:p>
        </p:txBody>
      </p:sp>
      <p:graphicFrame>
        <p:nvGraphicFramePr>
          <p:cNvPr id="19" name="Objekt 18"/>
          <p:cNvGraphicFramePr>
            <a:graphicFrameLocks noChangeAspect="1"/>
          </p:cNvGraphicFramePr>
          <p:nvPr/>
        </p:nvGraphicFramePr>
        <p:xfrm>
          <a:off x="4788024" y="620688"/>
          <a:ext cx="2424269" cy="432048"/>
        </p:xfrm>
        <a:graphic>
          <a:graphicData uri="http://schemas.openxmlformats.org/presentationml/2006/ole">
            <p:oleObj spid="_x0000_s7172" name="Rovnice" r:id="rId4" imgW="1282680" imgH="228600" progId="Equation.3">
              <p:embed/>
            </p:oleObj>
          </a:graphicData>
        </a:graphic>
      </p:graphicFrame>
      <p:graphicFrame>
        <p:nvGraphicFramePr>
          <p:cNvPr id="7174" name="Object 6"/>
          <p:cNvGraphicFramePr>
            <a:graphicFrameLocks noChangeAspect="1"/>
          </p:cNvGraphicFramePr>
          <p:nvPr/>
        </p:nvGraphicFramePr>
        <p:xfrm>
          <a:off x="3347864" y="3356992"/>
          <a:ext cx="647700" cy="228600"/>
        </p:xfrm>
        <a:graphic>
          <a:graphicData uri="http://schemas.openxmlformats.org/presentationml/2006/ole">
            <p:oleObj spid="_x0000_s7174" name="Rovnice" r:id="rId5" imgW="64764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Vlastnosti funkce </a:t>
            </a:r>
            <a:endParaRPr lang="cs-CZ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half" idx="2"/>
          </p:nvPr>
        </p:nvSpPr>
        <p:spPr>
          <a:xfrm>
            <a:off x="4644008" y="2492896"/>
            <a:ext cx="4038600" cy="341297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logaritmická křivka</a:t>
            </a:r>
          </a:p>
          <a:p>
            <a:r>
              <a:rPr lang="cs-CZ" dirty="0" smtClean="0"/>
              <a:t>D(f)=(0; </a:t>
            </a:r>
            <a:r>
              <a:rPr lang="cs-CZ" dirty="0" smtClean="0">
                <a:sym typeface="Symbol"/>
              </a:rPr>
              <a:t>)</a:t>
            </a:r>
          </a:p>
          <a:p>
            <a:r>
              <a:rPr lang="cs-CZ" dirty="0" smtClean="0">
                <a:sym typeface="Symbol"/>
              </a:rPr>
              <a:t>H(f)= R</a:t>
            </a:r>
          </a:p>
          <a:p>
            <a:r>
              <a:rPr lang="cs-CZ" dirty="0" smtClean="0">
                <a:sym typeface="Symbol"/>
              </a:rPr>
              <a:t>klesající</a:t>
            </a:r>
          </a:p>
          <a:p>
            <a:r>
              <a:rPr lang="cs-CZ" dirty="0" smtClean="0">
                <a:sym typeface="Symbol"/>
              </a:rPr>
              <a:t>prostá</a:t>
            </a:r>
          </a:p>
          <a:p>
            <a:r>
              <a:rPr lang="cs-CZ" dirty="0" smtClean="0">
                <a:sym typeface="Symbol"/>
              </a:rPr>
              <a:t>prochází bodem </a:t>
            </a:r>
            <a:r>
              <a:rPr lang="en-US" dirty="0" smtClean="0">
                <a:sym typeface="Symbol"/>
              </a:rPr>
              <a:t>[</a:t>
            </a:r>
            <a:r>
              <a:rPr lang="cs-CZ" dirty="0" smtClean="0">
                <a:sym typeface="Symbol"/>
              </a:rPr>
              <a:t>1; </a:t>
            </a:r>
            <a:r>
              <a:rPr lang="cs-CZ" smtClean="0">
                <a:sym typeface="Symbol"/>
              </a:rPr>
              <a:t>0</a:t>
            </a:r>
            <a:r>
              <a:rPr lang="en-US" smtClean="0">
                <a:sym typeface="Symbol"/>
              </a:rPr>
              <a:t>]</a:t>
            </a:r>
            <a:endParaRPr lang="cs-CZ" smtClean="0">
              <a:sym typeface="Symbol"/>
            </a:endParaRPr>
          </a:p>
          <a:p>
            <a:r>
              <a:rPr lang="cs-CZ" smtClean="0">
                <a:sym typeface="Symbol"/>
              </a:rPr>
              <a:t>asymptota je osa y</a:t>
            </a:r>
            <a:endParaRPr lang="cs-CZ" dirty="0"/>
          </a:p>
        </p:txBody>
      </p:sp>
      <p:graphicFrame>
        <p:nvGraphicFramePr>
          <p:cNvPr id="19" name="Objekt 18"/>
          <p:cNvGraphicFramePr>
            <a:graphicFrameLocks noChangeAspect="1"/>
          </p:cNvGraphicFramePr>
          <p:nvPr/>
        </p:nvGraphicFramePr>
        <p:xfrm>
          <a:off x="4559300" y="620713"/>
          <a:ext cx="2879725" cy="431800"/>
        </p:xfrm>
        <a:graphic>
          <a:graphicData uri="http://schemas.openxmlformats.org/presentationml/2006/ole">
            <p:oleObj spid="_x0000_s8194" name="Rovnice" r:id="rId3" imgW="1523880" imgH="228600" progId="Equation.3">
              <p:embed/>
            </p:oleObj>
          </a:graphicData>
        </a:graphic>
      </p:graphicFrame>
      <p:pic>
        <p:nvPicPr>
          <p:cNvPr id="819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605292"/>
            <a:ext cx="4038600" cy="2777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2051720" y="3068960"/>
          <a:ext cx="647700" cy="228600"/>
        </p:xfrm>
        <a:graphic>
          <a:graphicData uri="http://schemas.openxmlformats.org/presentationml/2006/ole">
            <p:oleObj spid="_x0000_s8195" name="Rovnice" r:id="rId5" imgW="64764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smtClean="0"/>
              <a:t>Shrnutí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y=log</a:t>
            </a:r>
            <a:r>
              <a:rPr lang="cs-CZ" baseline="-25000" smtClean="0"/>
              <a:t>a</a:t>
            </a:r>
            <a:r>
              <a:rPr lang="cs-CZ" smtClean="0"/>
              <a:t>x</a:t>
            </a:r>
          </a:p>
          <a:p>
            <a:r>
              <a:rPr lang="cs-CZ" smtClean="0"/>
              <a:t>typ rostoucí</a:t>
            </a:r>
          </a:p>
          <a:p>
            <a:r>
              <a:rPr lang="cs-CZ" smtClean="0"/>
              <a:t>typ klesající</a:t>
            </a:r>
          </a:p>
          <a:p>
            <a:r>
              <a:rPr lang="cs-CZ" smtClean="0"/>
              <a:t>určujeme definiční obor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2400" dirty="0" smtClean="0"/>
          </a:p>
          <a:p>
            <a:pPr marL="0" indent="0"/>
            <a:r>
              <a:rPr lang="cs-CZ" sz="1800" smtClean="0"/>
              <a:t>Veškeré materiály </a:t>
            </a:r>
            <a:r>
              <a:rPr lang="cs-CZ" sz="1800" dirty="0" smtClean="0"/>
              <a:t>včetně </a:t>
            </a:r>
            <a:r>
              <a:rPr lang="cs-CZ" sz="1800" smtClean="0"/>
              <a:t>obrázků jsou </a:t>
            </a:r>
            <a:r>
              <a:rPr lang="cs-CZ" sz="1800" dirty="0" smtClean="0"/>
              <a:t>dílem autora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192</Words>
  <Application>Microsoft Office PowerPoint</Application>
  <PresentationFormat>Předvádění na obrazovce (4:3)</PresentationFormat>
  <Paragraphs>65</Paragraphs>
  <Slides>13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sady Office</vt:lpstr>
      <vt:lpstr>Rovnice</vt:lpstr>
      <vt:lpstr>Snímek 1</vt:lpstr>
      <vt:lpstr>Snímek 2</vt:lpstr>
      <vt:lpstr>Logaritmická funkce</vt:lpstr>
      <vt:lpstr>Definice</vt:lpstr>
      <vt:lpstr>Odvození grafu</vt:lpstr>
      <vt:lpstr>Hledáme inverzní funkci k y=2x</vt:lpstr>
      <vt:lpstr>Graf logaritmické křivky rostoucí</vt:lpstr>
      <vt:lpstr>Hledáme inverzní funkci k y=0,5x</vt:lpstr>
      <vt:lpstr>Graf logaritmické funkce klesající</vt:lpstr>
      <vt:lpstr>Vlastnosti funkce </vt:lpstr>
      <vt:lpstr>Vlastnosti funkce </vt:lpstr>
      <vt:lpstr>Shrnutí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Logaritmická funkce</dc:title>
  <dc:creator>admin</dc:creator>
  <cp:lastModifiedBy>zstrechi</cp:lastModifiedBy>
  <cp:revision>29</cp:revision>
  <dcterms:created xsi:type="dcterms:W3CDTF">2013-04-16T19:42:31Z</dcterms:created>
  <dcterms:modified xsi:type="dcterms:W3CDTF">2013-04-18T10:09:48Z</dcterms:modified>
</cp:coreProperties>
</file>