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71" r:id="rId2"/>
  </p:sldMasterIdLst>
  <p:notesMasterIdLst>
    <p:notesMasterId r:id="rId11"/>
  </p:notesMasterIdLst>
  <p:handoutMasterIdLst>
    <p:handoutMasterId r:id="rId12"/>
  </p:handoutMasterIdLst>
  <p:sldIdLst>
    <p:sldId id="344" r:id="rId3"/>
    <p:sldId id="351" r:id="rId4"/>
    <p:sldId id="343" r:id="rId5"/>
    <p:sldId id="353" r:id="rId6"/>
    <p:sldId id="356" r:id="rId7"/>
    <p:sldId id="357" r:id="rId8"/>
    <p:sldId id="355" r:id="rId9"/>
    <p:sldId id="345" r:id="rId10"/>
  </p:sldIdLst>
  <p:sldSz cx="9144000" cy="6858000" type="screen4x3"/>
  <p:notesSz cx="6858000" cy="9144000"/>
  <p:defaultTextStyle>
    <a:lvl1pPr marL="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94C2"/>
    <a:srgbClr val="663300"/>
    <a:srgbClr val="CC00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8070" autoAdjust="0"/>
  </p:normalViewPr>
  <p:slideViewPr>
    <p:cSldViewPr>
      <p:cViewPr varScale="1">
        <p:scale>
          <a:sx n="99" d="100"/>
          <a:sy n="99" d="100"/>
        </p:scale>
        <p:origin x="-97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</a:t>
          </a:r>
          <a:r>
            <a:rPr lang="cs-CZ" sz="1400" b="1" dirty="0" smtClean="0"/>
            <a:t>Základní škola, Uherský Ostroh, okres Uherské Hradiště,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Marcela Maršálková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400" dirty="0" smtClean="0"/>
            <a:t>TEMA:  ČJ – 7.A  - Odvozování 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</a:t>
          </a:r>
          <a:r>
            <a:rPr lang="cs-CZ" sz="1400" smtClean="0"/>
            <a:t>PROJEKTU: CZ.1.07/1.4.00/21.1616</a:t>
          </a:r>
          <a:endParaRPr lang="cs-CZ" sz="14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marL="0" marR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dirty="0" smtClean="0"/>
            <a:t>NÁZEV: </a:t>
          </a:r>
          <a:r>
            <a:rPr lang="cs-CZ" sz="1400" b="1" dirty="0" smtClean="0"/>
            <a:t>VY_32_INOVACE_03_ČJ_07</a:t>
          </a:r>
          <a:endParaRPr lang="cs-CZ" sz="1400" dirty="0" smtClean="0"/>
        </a:p>
        <a:p>
          <a:pPr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541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8A4B74-24DB-40D5-812E-46C2250C1E6A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FC1955-4662-4F5A-A01D-8D3E2983DE8F}" type="presOf" srcId="{D1D4F407-5343-4D3F-B5B9-D407B03CAEB4}" destId="{D005CE8C-CC26-4C3E-AC11-E15060ECD759}" srcOrd="0" destOrd="0" presId="urn:microsoft.com/office/officeart/2005/8/layout/target3"/>
    <dgm:cxn modelId="{37E6E5F9-3313-4813-B7CE-D883384BEBE5}" type="presOf" srcId="{D8197B8C-B260-4A16-BDF4-0947B075E274}" destId="{25B08C86-7E15-44DC-BE7F-FFB55DD49D12}" srcOrd="0" destOrd="0" presId="urn:microsoft.com/office/officeart/2005/8/layout/target3"/>
    <dgm:cxn modelId="{BAE1CA4A-4459-4D85-9AC2-945EA80B3FD1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001CCF1-6939-41F5-B87F-2B3DDDB6C3F6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5A753D6-B02E-4132-BCBB-4051F51FF4A3}" type="presOf" srcId="{D8197B8C-B260-4A16-BDF4-0947B075E274}" destId="{5A5FFA88-C948-4069-8E93-59FA12366E83}" srcOrd="1" destOrd="0" presId="urn:microsoft.com/office/officeart/2005/8/layout/target3"/>
    <dgm:cxn modelId="{45659D34-A3B3-4844-A0AB-C169B5581A09}" type="presOf" srcId="{4C35D32F-0EAB-4CD7-82EE-45574DC2A586}" destId="{8BEBB6EC-1DAA-4CAC-8A25-BC0FCBD5DBD5}" srcOrd="0" destOrd="0" presId="urn:microsoft.com/office/officeart/2005/8/layout/target3"/>
    <dgm:cxn modelId="{225ACDCF-DEE4-40B1-8454-921615A9B271}" type="presOf" srcId="{D1B46980-6531-4606-95E6-44980827E919}" destId="{2BE915AB-18AA-4053-B92C-3BFC9ED204BB}" srcOrd="1" destOrd="0" presId="urn:microsoft.com/office/officeart/2005/8/layout/target3"/>
    <dgm:cxn modelId="{9D19678F-468D-4B97-81EB-96FB6425A406}" type="presOf" srcId="{B651F6E3-6281-48DB-9319-2AEAFDAE7572}" destId="{619D679B-A015-4ECF-8348-D1034C574F40}" srcOrd="0" destOrd="0" presId="urn:microsoft.com/office/officeart/2005/8/layout/target3"/>
    <dgm:cxn modelId="{6C9F8609-2E9B-430D-B763-CE9A29168561}" type="presOf" srcId="{4C35D32F-0EAB-4CD7-82EE-45574DC2A586}" destId="{890E4F0B-2866-4A3F-A3C7-2A14B1797930}" srcOrd="1" destOrd="0" presId="urn:microsoft.com/office/officeart/2005/8/layout/target3"/>
    <dgm:cxn modelId="{10EF1730-1E7D-40DC-B842-FEEC6C7987B0}" type="presOf" srcId="{D1D4F407-5343-4D3F-B5B9-D407B03CAEB4}" destId="{AED2198E-93D5-4001-81B4-73124B309672}" srcOrd="1" destOrd="0" presId="urn:microsoft.com/office/officeart/2005/8/layout/target3"/>
    <dgm:cxn modelId="{C51A1D8B-DEE6-4698-BA9C-EA7FD861E2F1}" type="presParOf" srcId="{333A1088-737F-45CB-B68E-254E46348037}" destId="{F5ABB229-8D3B-4694-996A-96F23CF14429}" srcOrd="0" destOrd="0" presId="urn:microsoft.com/office/officeart/2005/8/layout/target3"/>
    <dgm:cxn modelId="{8DDBF784-E686-4CA3-BA54-1424742EA0B6}" type="presParOf" srcId="{333A1088-737F-45CB-B68E-254E46348037}" destId="{F41139FD-01EE-4571-8B17-4FB00FC51163}" srcOrd="1" destOrd="0" presId="urn:microsoft.com/office/officeart/2005/8/layout/target3"/>
    <dgm:cxn modelId="{2E251076-345D-49AE-A5D7-68198F7D6CC5}" type="presParOf" srcId="{333A1088-737F-45CB-B68E-254E46348037}" destId="{D005CE8C-CC26-4C3E-AC11-E15060ECD759}" srcOrd="2" destOrd="0" presId="urn:microsoft.com/office/officeart/2005/8/layout/target3"/>
    <dgm:cxn modelId="{84E89300-4D23-4550-9A9A-2A8ECCBF12E7}" type="presParOf" srcId="{333A1088-737F-45CB-B68E-254E46348037}" destId="{2C702D82-9B77-49B7-9568-BB8EB47C3372}" srcOrd="3" destOrd="0" presId="urn:microsoft.com/office/officeart/2005/8/layout/target3"/>
    <dgm:cxn modelId="{AED914FC-785C-483F-96A0-A2FDE083708F}" type="presParOf" srcId="{333A1088-737F-45CB-B68E-254E46348037}" destId="{A52A0455-90FF-4808-ABD0-F02540D31D5A}" srcOrd="4" destOrd="0" presId="urn:microsoft.com/office/officeart/2005/8/layout/target3"/>
    <dgm:cxn modelId="{D97E43D1-0DBA-4CEC-9E8E-CF8338DC7EED}" type="presParOf" srcId="{333A1088-737F-45CB-B68E-254E46348037}" destId="{6140AFEC-043D-4C43-A2F9-D0F5331DF3A3}" srcOrd="5" destOrd="0" presId="urn:microsoft.com/office/officeart/2005/8/layout/target3"/>
    <dgm:cxn modelId="{D7BEE179-443B-436F-9F32-985141575C20}" type="presParOf" srcId="{333A1088-737F-45CB-B68E-254E46348037}" destId="{9358AC05-5D7D-4327-9F80-1AD486AEA664}" srcOrd="6" destOrd="0" presId="urn:microsoft.com/office/officeart/2005/8/layout/target3"/>
    <dgm:cxn modelId="{450BA629-FE72-48AA-A34C-6DECD4BA9D59}" type="presParOf" srcId="{333A1088-737F-45CB-B68E-254E46348037}" destId="{313FC574-E1CD-4FB4-B054-0B805CE0447D}" srcOrd="7" destOrd="0" presId="urn:microsoft.com/office/officeart/2005/8/layout/target3"/>
    <dgm:cxn modelId="{118F2A7E-E053-4C70-BE05-62458E0ADC4C}" type="presParOf" srcId="{333A1088-737F-45CB-B68E-254E46348037}" destId="{619D679B-A015-4ECF-8348-D1034C574F40}" srcOrd="8" destOrd="0" presId="urn:microsoft.com/office/officeart/2005/8/layout/target3"/>
    <dgm:cxn modelId="{A0A485D0-E0E0-4AB6-A26A-C643EDF73CF7}" type="presParOf" srcId="{333A1088-737F-45CB-B68E-254E46348037}" destId="{322283A8-4A27-4CDA-BAE3-F381106A9174}" srcOrd="9" destOrd="0" presId="urn:microsoft.com/office/officeart/2005/8/layout/target3"/>
    <dgm:cxn modelId="{1FDC7E5A-1955-4333-95E9-0180BCE9CAEF}" type="presParOf" srcId="{333A1088-737F-45CB-B68E-254E46348037}" destId="{FFC9F71D-1B4F-4AD9-A4A6-86ADEFC8AF5C}" srcOrd="10" destOrd="0" presId="urn:microsoft.com/office/officeart/2005/8/layout/target3"/>
    <dgm:cxn modelId="{D34DC0BE-D611-4BDD-A865-A79C84358965}" type="presParOf" srcId="{333A1088-737F-45CB-B68E-254E46348037}" destId="{25B08C86-7E15-44DC-BE7F-FFB55DD49D12}" srcOrd="11" destOrd="0" presId="urn:microsoft.com/office/officeart/2005/8/layout/target3"/>
    <dgm:cxn modelId="{A9584A61-63FB-48A2-A25D-D3569D583AF2}" type="presParOf" srcId="{333A1088-737F-45CB-B68E-254E46348037}" destId="{76644BE8-9D7C-4C09-B250-3D10AF48CBB7}" srcOrd="12" destOrd="0" presId="urn:microsoft.com/office/officeart/2005/8/layout/target3"/>
    <dgm:cxn modelId="{5ED5ACE5-8EA8-4390-AFDD-912C6468AD12}" type="presParOf" srcId="{333A1088-737F-45CB-B68E-254E46348037}" destId="{EE85B701-7295-41C0-BA7A-34D3756A2AE6}" srcOrd="13" destOrd="0" presId="urn:microsoft.com/office/officeart/2005/8/layout/target3"/>
    <dgm:cxn modelId="{12200AD1-404D-4B30-9A89-526F05BE485F}" type="presParOf" srcId="{333A1088-737F-45CB-B68E-254E46348037}" destId="{8BEBB6EC-1DAA-4CAC-8A25-BC0FCBD5DBD5}" srcOrd="14" destOrd="0" presId="urn:microsoft.com/office/officeart/2005/8/layout/target3"/>
    <dgm:cxn modelId="{51ED284B-CC9B-48ED-BBD2-358A67F35D36}" type="presParOf" srcId="{333A1088-737F-45CB-B68E-254E46348037}" destId="{AED2198E-93D5-4001-81B4-73124B309672}" srcOrd="15" destOrd="0" presId="urn:microsoft.com/office/officeart/2005/8/layout/target3"/>
    <dgm:cxn modelId="{19CBC58F-4C5F-4680-9980-150D117DD266}" type="presParOf" srcId="{333A1088-737F-45CB-B68E-254E46348037}" destId="{2BE915AB-18AA-4053-B92C-3BFC9ED204BB}" srcOrd="16" destOrd="0" presId="urn:microsoft.com/office/officeart/2005/8/layout/target3"/>
    <dgm:cxn modelId="{A261C51F-9322-416F-9845-A84448D0D82F}" type="presParOf" srcId="{333A1088-737F-45CB-B68E-254E46348037}" destId="{6BB5E863-4638-4E1D-BFDE-399D028AC4ED}" srcOrd="17" destOrd="0" presId="urn:microsoft.com/office/officeart/2005/8/layout/target3"/>
    <dgm:cxn modelId="{57E4EB9D-709D-4568-AEE1-0589D540D782}" type="presParOf" srcId="{333A1088-737F-45CB-B68E-254E46348037}" destId="{5A5FFA88-C948-4069-8E93-59FA12366E83}" srcOrd="18" destOrd="0" presId="urn:microsoft.com/office/officeart/2005/8/layout/target3"/>
    <dgm:cxn modelId="{8F3827E4-C1F9-4997-98A2-64919974B94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232248" cy="22322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099882" y="0"/>
          <a:ext cx="6656276" cy="22322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</a:t>
          </a:r>
          <a:r>
            <a:rPr lang="cs-CZ" sz="1400" b="1" kern="1200" dirty="0" smtClean="0"/>
            <a:t>Základní škola, Uherský Ostroh, okres Uherské Hradiště, příspěvková organizace</a:t>
          </a:r>
          <a:endParaRPr lang="cs-CZ" sz="1400" kern="1200" dirty="0"/>
        </a:p>
      </dsp:txBody>
      <dsp:txXfrm>
        <a:off x="1099882" y="0"/>
        <a:ext cx="6656276" cy="357159"/>
      </dsp:txXfrm>
    </dsp:sp>
    <dsp:sp modelId="{A52A0455-90FF-4808-ABD0-F02540D31D5A}">
      <dsp:nvSpPr>
        <dsp:cNvPr id="0" name=""/>
        <dsp:cNvSpPr/>
      </dsp:nvSpPr>
      <dsp:spPr>
        <a:xfrm>
          <a:off x="234386" y="357159"/>
          <a:ext cx="1763475" cy="17634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116123" y="357159"/>
          <a:ext cx="6656276" cy="1763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Marcela Maršálková</a:t>
          </a:r>
          <a:endParaRPr lang="cs-CZ" sz="1400" kern="1200" dirty="0"/>
        </a:p>
      </dsp:txBody>
      <dsp:txXfrm>
        <a:off x="1116123" y="357159"/>
        <a:ext cx="6656276" cy="357159"/>
      </dsp:txXfrm>
    </dsp:sp>
    <dsp:sp modelId="{313FC574-E1CD-4FB4-B054-0B805CE0447D}">
      <dsp:nvSpPr>
        <dsp:cNvPr id="0" name=""/>
        <dsp:cNvSpPr/>
      </dsp:nvSpPr>
      <dsp:spPr>
        <a:xfrm>
          <a:off x="468772" y="714319"/>
          <a:ext cx="1294703" cy="12947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16123" y="714319"/>
          <a:ext cx="6656276" cy="12947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cs-CZ" sz="1400" kern="1200" dirty="0" smtClean="0"/>
            <a:t>NÁZEV: </a:t>
          </a:r>
          <a:r>
            <a:rPr lang="cs-CZ" sz="1400" b="1" kern="1200" dirty="0" smtClean="0"/>
            <a:t>VY_32_INOVACE_03_ČJ_07</a:t>
          </a:r>
          <a:endParaRPr lang="cs-CZ" sz="1400" kern="1200" dirty="0" smtClean="0"/>
        </a:p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116123" y="714319"/>
        <a:ext cx="6656276" cy="357159"/>
      </dsp:txXfrm>
    </dsp:sp>
    <dsp:sp modelId="{FFC9F71D-1B4F-4AD9-A4A6-86ADEFC8AF5C}">
      <dsp:nvSpPr>
        <dsp:cNvPr id="0" name=""/>
        <dsp:cNvSpPr/>
      </dsp:nvSpPr>
      <dsp:spPr>
        <a:xfrm>
          <a:off x="703158" y="1071479"/>
          <a:ext cx="825931" cy="82593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116123" y="1071479"/>
          <a:ext cx="6656276" cy="82593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TEMA:  ČJ – 7.A  - Odvozování </a:t>
          </a:r>
          <a:endParaRPr lang="cs-CZ" sz="1400" kern="1200" dirty="0"/>
        </a:p>
      </dsp:txBody>
      <dsp:txXfrm>
        <a:off x="1116123" y="1071479"/>
        <a:ext cx="6656276" cy="357159"/>
      </dsp:txXfrm>
    </dsp:sp>
    <dsp:sp modelId="{EE85B701-7295-41C0-BA7A-34D3756A2AE6}">
      <dsp:nvSpPr>
        <dsp:cNvPr id="0" name=""/>
        <dsp:cNvSpPr/>
      </dsp:nvSpPr>
      <dsp:spPr>
        <a:xfrm>
          <a:off x="937544" y="1428638"/>
          <a:ext cx="357159" cy="35715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555"/>
                <a:satMod val="155000"/>
              </a:schemeClr>
            </a:gs>
          </a:gsLst>
          <a:lin ang="5400000" scaled="1"/>
        </a:gradFill>
        <a:ln>
          <a:noFill/>
        </a:ln>
        <a:effectLst>
          <a:glow rad="76200">
            <a:schemeClr val="accent1"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  <a:scene3d>
          <a:camera prst="orthographicFront" fov="0">
            <a:rot lat="0" lon="0" rev="0"/>
          </a:camera>
          <a:lightRig rig="harsh" dir="t">
            <a:rot lat="6000000" lon="6000000" rev="0"/>
          </a:lightRig>
        </a:scene3d>
        <a:sp3d contourW="10000" prstMaterial="metal">
          <a:bevelT w="20000" h="9000" prst="softRound"/>
          <a:contourClr>
            <a:schemeClr val="accent1">
              <a:hueOff val="0"/>
              <a:satOff val="0"/>
              <a:lumOff val="0"/>
              <a:alphaOff val="0"/>
              <a:shade val="30000"/>
              <a:satMod val="2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080113" y="1428638"/>
          <a:ext cx="6656276" cy="357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70000">
            <a:schemeClr val="lt1">
              <a:alpha val="90000"/>
              <a:hueOff val="0"/>
              <a:satOff val="0"/>
              <a:lumOff val="0"/>
              <a:alphaOff val="0"/>
              <a:tint val="30000"/>
              <a:shade val="95000"/>
              <a:satMod val="300000"/>
              <a:alpha val="50000"/>
            </a:schemeClr>
          </a:glo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</a:t>
          </a:r>
          <a:r>
            <a:rPr lang="cs-CZ" sz="1400" kern="1200" smtClean="0"/>
            <a:t>PROJEKTU: CZ.1.07/1.4.00/21.1616</a:t>
          </a:r>
          <a:endParaRPr lang="cs-CZ" sz="1400" kern="1200" dirty="0"/>
        </a:p>
      </dsp:txBody>
      <dsp:txXfrm>
        <a:off x="1080113" y="1428638"/>
        <a:ext cx="6656276" cy="357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68F88C59-319B-4332-9A1D-2A62CFCB00D8}" type="datetimeFigureOut">
              <a:rPr lang="cs-CZ" smtClean="0"/>
              <a:pPr/>
              <a:t>15.12.2011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B16A41B8-7DC3-4DB6-84E4-E105629EAA3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09349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cs-CZ" sz="1200"/>
            </a:lvl1pPr>
            <a:extLst/>
          </a:lstStyle>
          <a:p>
            <a:fld id="{968B300D-05F0-4B43-940D-46DED5A791AD}" type="datetimeFigureOut">
              <a:rPr/>
              <a:pPr/>
              <a:t>30. 6. 2006</a:t>
            </a:fld>
            <a:endParaRPr lang="cs-CZ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cs-CZ" sz="1200"/>
            </a:lvl1pPr>
            <a:extLst/>
          </a:lstStyle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cs-CZ" sz="1200"/>
            </a:lvl1pPr>
            <a:extLst/>
          </a:lstStyle>
          <a:p>
            <a:fld id="{9B26CD33-4337-4529-948A-94F6960B2374}" type="slidenum">
              <a:rPr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5542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cs-CZ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álka totoa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cs-CZ"/>
            </a:lvl1pPr>
            <a:extLst/>
          </a:lstStyle>
          <a:p>
            <a:r>
              <a:rPr kumimoji="0" lang="cs-CZ"/>
              <a:t>Klepnutím přidáte název fotoalba.</a:t>
            </a:r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cs-CZ"/>
            </a:pPr>
            <a:endParaRPr kumimoji="0" lang="cs-CZ" sz="3200" b="0" i="1" u="none" strike="noStrike" kern="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datum a další podrobnosti.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a šířku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6019800"/>
            <a:ext cx="7467600" cy="38100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Na výšku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 hasCustomPrompt="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a šířku (Celá obrazovk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>
              <a:buFontTx/>
              <a:buNone/>
            </a:pPr>
            <a:r>
              <a:rPr kumimoji="0" lang="cs-CZ" i="0"/>
              <a:t>Klepnutím na ikonu</a:t>
            </a:r>
            <a:r>
              <a:rPr kumimoji="0" lang="cs-CZ" i="0" baseline="0"/>
              <a:t> přidáte </a:t>
            </a:r>
            <a:r>
              <a:rPr kumimoji="0" lang="cs-CZ" i="0"/>
              <a:t>obrázek na celou stránku.</a:t>
            </a:r>
            <a:endParaRPr kumimoji="0" lang="cs-CZ" i="0" baseline="0"/>
          </a:p>
          <a:p>
            <a:pPr marL="0" marR="0" indent="0" algn="ctr">
              <a:buFontTx/>
              <a:buNone/>
            </a:pPr>
            <a:endParaRPr kumimoji="0" lang="cs-CZ" i="0"/>
          </a:p>
          <a:p>
            <a:pPr algn="ctr">
              <a:buFontTx/>
              <a:buNone/>
            </a:pPr>
            <a:endParaRPr kumimoji="0" lang="cs-CZ" i="0"/>
          </a:p>
          <a:p>
            <a:pPr algn="ctr">
              <a:buFontTx/>
              <a:buNone/>
            </a:pPr>
            <a:endParaRPr kumimoji="0" lang="cs-CZ" i="0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ddíl fotoal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 hasCustomPrompt="1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cs-CZ" baseline="0"/>
            </a:lvl1pPr>
            <a:extLst/>
          </a:lstStyle>
          <a:p>
            <a:r>
              <a:rPr kumimoji="0" lang="cs-CZ"/>
              <a:t>Klepnutím přidáte název oddílu.</a:t>
            </a:r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752670" y="5600700"/>
            <a:ext cx="7772400" cy="838200"/>
          </a:xfrm>
        </p:spPr>
        <p:txBody>
          <a:bodyPr vert="horz" tIns="0"/>
          <a:lstStyle>
            <a:lvl1pPr eaLnBrk="1" latinLnBrk="0" hangingPunct="1">
              <a:buFontTx/>
              <a:buNone/>
              <a:defRPr kumimoji="0" lang="cs-CZ" sz="180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2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10668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4724400" y="5334000"/>
            <a:ext cx="3429000" cy="1066800"/>
          </a:xfrm>
        </p:spPr>
        <p:txBody>
          <a:bodyPr lIns="91440"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na šíř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57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8200" y="4857750"/>
            <a:ext cx="4038600" cy="1238250"/>
          </a:xfrm>
        </p:spPr>
        <p:txBody>
          <a:bodyPr rIns="9144"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smíšené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5141976" y="3352800"/>
            <a:ext cx="3773425" cy="2971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 hasCustomPrompt="1"/>
          </p:nvPr>
        </p:nvSpPr>
        <p:spPr>
          <a:xfrm>
            <a:off x="32004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 hasCustomPrompt="1"/>
          </p:nvPr>
        </p:nvSpPr>
        <p:spPr>
          <a:xfrm>
            <a:off x="6172200" y="4876800"/>
            <a:ext cx="2743200" cy="1447800"/>
          </a:xfrm>
        </p:spPr>
        <p:txBody>
          <a:bodyPr anchor="t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na šířku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228600"/>
            <a:ext cx="4023360" cy="3017520"/>
          </a:xfrm>
        </p:spPr>
        <p:txBody>
          <a:bodyPr anchor="b" anchorCtr="0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cs-CZ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ránky smíšené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výšku s titulky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400497" y="1295400"/>
            <a:ext cx="1676400" cy="1905000"/>
          </a:xfrm>
        </p:spPr>
        <p:txBody>
          <a:bodyPr anchor="b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cs-CZ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7086600" y="1295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 hasCustomPrompt="1"/>
          </p:nvPr>
        </p:nvSpPr>
        <p:spPr>
          <a:xfrm>
            <a:off x="400497" y="3352800"/>
            <a:ext cx="1676400" cy="1905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 hasCustomPrompt="1"/>
          </p:nvPr>
        </p:nvSpPr>
        <p:spPr>
          <a:xfrm>
            <a:off x="7086600" y="33528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1" name="Rectangle 10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5" name="Rectangle 14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šířku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268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9268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 hasCustomPrompt="1"/>
          </p:nvPr>
        </p:nvSpPr>
        <p:spPr>
          <a:xfrm>
            <a:off x="4660621" y="61722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 hasCustomPrompt="1"/>
          </p:nvPr>
        </p:nvSpPr>
        <p:spPr>
          <a:xfrm>
            <a:off x="4660621" y="152400"/>
            <a:ext cx="3657600" cy="304800"/>
          </a:xfrm>
        </p:spPr>
        <p:txBody>
          <a:bodyPr lIns="9144" anchor="t" anchorCtr="0"/>
          <a:lstStyle>
            <a:lvl1pPr marL="0" marR="0" indent="0" algn="l" eaLnBrk="1" latinLnBrk="0" hangingPunct="1">
              <a:buFontTx/>
              <a:buNone/>
              <a:defRPr kumimoji="0" lang="cs-CZ" sz="16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výšku s velkým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 hasCustomPrompt="1"/>
          </p:nvPr>
        </p:nvSpPr>
        <p:spPr>
          <a:xfrm>
            <a:off x="152400" y="4495800"/>
            <a:ext cx="87630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cs-CZ" sz="2400" baseline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stránky na list: 1 na výšku a 3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stránek na list: 3 na šířku a 2 na výš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stránek na list: 3 na výšku a 2 na šířk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Čtverec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stránky čtvercové s titulkem na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cs-CZ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cs-CZ" smtClean="0"/>
              <a:t>Klepnutím na ikonu přidáte obrázek.</a:t>
            </a:r>
            <a:endParaRPr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cs-CZ" sz="1800" i="0"/>
            </a:lvl1pPr>
            <a:extLst/>
          </a:lstStyle>
          <a:p>
            <a:pPr lvl="0"/>
            <a:r>
              <a:rPr kumimoji="0" lang="cs-CZ"/>
              <a:t>Klepnutím přidáte titulek.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extLst/>
          </a:lstStyle>
          <a:p>
            <a:pPr eaLnBrk="1" latinLnBrk="0" hangingPunct="1"/>
            <a:r>
              <a:rPr lang="cs-CZ" smtClean="0"/>
              <a:t>Klepnutím lze upravit styl předlohy nadpisů.</a:t>
            </a:r>
            <a:endParaRPr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/>
          </a:p>
        </p:txBody>
      </p:sp>
      <p:sp>
        <p:nvSpPr>
          <p:cNvPr id="2" name="Rectangle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2EC6F-6501-4E04-BD6C-A8A6CABB2C5B}" type="datetimeFigureOut">
              <a:rPr/>
              <a:pPr/>
              <a:t>30.6. 2006</a:t>
            </a:fld>
            <a:endParaRPr kumimoji="0" lang="cs-CZ"/>
          </a:p>
        </p:txBody>
      </p:sp>
      <p:sp>
        <p:nvSpPr>
          <p:cNvPr id="27" name="Rectangl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cs-CZ"/>
          </a:p>
        </p:txBody>
      </p:sp>
      <p:sp>
        <p:nvSpPr>
          <p:cNvPr id="24" name="Rectangl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63B0023-0CED-47F7-85AE-654F0B232C29}" type="slidenum">
              <a:rPr/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advClick="0" advTm="3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3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3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2EC6F-6501-4E04-BD6C-A8A6CABB2C5B}" type="datetimeFigureOut">
              <a:rPr lang="cs-CZ" smtClean="0"/>
              <a:pPr/>
              <a:t>15.12.2011</a:t>
            </a:fld>
            <a:endParaRPr kumimoji="0"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0023-0CED-47F7-85AE-654F0B232C29}" type="slidenum">
              <a:rPr lang="cs-CZ" smtClean="0"/>
              <a:pPr/>
              <a:t>‹#›</a:t>
            </a:fld>
            <a:endParaRPr kumimoji="0" lang="cs-CZ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 advTm="3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12/15/2011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Click="0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eaLnBrk="1" latinLnBrk="0" hangingPunct="1"/>
            <a:r>
              <a:rPr kumimoji="0" lang="cs-CZ" smtClean="0"/>
              <a:t>Klepnutím lze upravit styl předlohy nadpisů.</a:t>
            </a:r>
            <a:endParaRPr kumimoji="0" lang="en-US" smtClean="0"/>
          </a:p>
        </p:txBody>
      </p:sp>
      <p:sp>
        <p:nvSpPr>
          <p:cNvPr id="13" name="Rectangle 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360"/>
            <a:ext cx="2438400" cy="244475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lang="cs-CZ" sz="1200">
                <a:solidFill>
                  <a:schemeClr val="tx2"/>
                </a:solidFill>
              </a:defRPr>
            </a:lvl1pPr>
            <a:extLst/>
          </a:lstStyle>
          <a:p>
            <a:fld id="{F30C84A2-23CF-44F5-B813-5187ED5C7D1C}" type="datetimeFigureOut">
              <a:rPr kumimoji="0" lang="cs-CZ" sz="120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53" y="6558153"/>
            <a:ext cx="4648200" cy="2468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lang="cs-CZ" sz="1200">
                <a:solidFill>
                  <a:schemeClr val="tx2"/>
                </a:solidFill>
              </a:defRPr>
            </a:lvl1pPr>
            <a:extLst/>
          </a:lstStyle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360"/>
            <a:ext cx="914400" cy="244475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lang="cs-CZ" sz="1200">
                <a:solidFill>
                  <a:schemeClr val="tx2"/>
                </a:solidFill>
              </a:defRPr>
            </a:lvl1pPr>
            <a:extLst/>
          </a:lstStyle>
          <a:p>
            <a:pPr algn="r"/>
            <a:fld id="{F99EC173-99AE-4773-AB25-02E469A13EAE}" type="slidenum">
              <a:rPr kumimoji="0" lang="cs-CZ" sz="120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 advClick="0" advTm="3000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cs-CZ" sz="3200" cap="all" baseline="0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 lang="cs-CZ">
          <a:solidFill>
            <a:schemeClr val="tx2"/>
          </a:solidFill>
        </a:defRPr>
      </a:lvl2pPr>
      <a:lvl3pPr eaLnBrk="1" latinLnBrk="0" hangingPunct="1">
        <a:defRPr kumimoji="0" lang="cs-CZ">
          <a:solidFill>
            <a:schemeClr val="tx2"/>
          </a:solidFill>
        </a:defRPr>
      </a:lvl3pPr>
      <a:lvl4pPr eaLnBrk="1" latinLnBrk="0" hangingPunct="1">
        <a:defRPr kumimoji="0" lang="cs-CZ">
          <a:solidFill>
            <a:schemeClr val="tx2"/>
          </a:solidFill>
        </a:defRPr>
      </a:lvl4pPr>
      <a:lvl5pPr eaLnBrk="1" latinLnBrk="0" hangingPunct="1">
        <a:defRPr kumimoji="0" lang="cs-CZ">
          <a:solidFill>
            <a:schemeClr val="tx2"/>
          </a:solidFill>
        </a:defRPr>
      </a:lvl5pPr>
      <a:lvl6pPr eaLnBrk="1" latinLnBrk="0" hangingPunct="1">
        <a:defRPr kumimoji="0" lang="cs-CZ">
          <a:solidFill>
            <a:schemeClr val="tx2"/>
          </a:solidFill>
        </a:defRPr>
      </a:lvl6pPr>
      <a:lvl7pPr eaLnBrk="1" latinLnBrk="0" hangingPunct="1">
        <a:defRPr kumimoji="0" lang="cs-CZ">
          <a:solidFill>
            <a:schemeClr val="tx2"/>
          </a:solidFill>
        </a:defRPr>
      </a:lvl7pPr>
      <a:lvl8pPr eaLnBrk="1" latinLnBrk="0" hangingPunct="1">
        <a:defRPr kumimoji="0" lang="cs-CZ">
          <a:solidFill>
            <a:schemeClr val="tx2"/>
          </a:solidFill>
        </a:defRPr>
      </a:lvl8pPr>
      <a:lvl9pPr eaLnBrk="1" latinLnBrk="0" hangingPunct="1">
        <a:defRPr kumimoji="0" lang="cs-CZ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cs-CZ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cs-CZ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cs-CZ"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cs-CZ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cs-CZ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cs-CZ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30C84A2-23CF-44F5-B813-5187ED5C7D1C}" type="datetimeFigureOut">
              <a:rPr kumimoji="0" lang="cs-CZ" sz="1200" smtClean="0">
                <a:solidFill>
                  <a:schemeClr val="tx2"/>
                </a:solidFill>
              </a:rPr>
              <a:pPr/>
              <a:t>15.12.2011</a:t>
            </a:fld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ctr"/>
            <a:endParaRPr kumimoji="0" lang="cs-CZ" sz="1200">
              <a:solidFill>
                <a:schemeClr val="tx2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r"/>
            <a:fld id="{F99EC173-99AE-4773-AB25-02E469A13EAE}" type="slidenum">
              <a:rPr kumimoji="0" lang="cs-CZ" sz="1200" smtClean="0">
                <a:solidFill>
                  <a:schemeClr val="tx2"/>
                </a:solidFill>
              </a:rPr>
              <a:pPr algn="r"/>
              <a:t>‹#›</a:t>
            </a:fld>
            <a:endParaRPr kumimoji="0" lang="cs-CZ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advClick="0" advTm="3000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dirty="0" smtClean="0"/>
              <a:t>Prezentace byla použita v 7. ročníku v hodině českého jazyka jako doplňkový materiál k výkladu učiva </a:t>
            </a:r>
            <a:r>
              <a:rPr lang="cs-CZ" sz="3100" dirty="0" smtClean="0">
                <a:solidFill>
                  <a:schemeClr val="accent6"/>
                </a:solidFill>
              </a:rPr>
              <a:t>NAUKA O TVOŘENÍ SLOV -  Odvozování, </a:t>
            </a:r>
            <a:endParaRPr lang="cs-CZ" dirty="0" smtClean="0">
              <a:solidFill>
                <a:srgbClr val="00B0F0"/>
              </a:solidFill>
            </a:endParaRPr>
          </a:p>
          <a:p>
            <a:r>
              <a:rPr lang="cs-CZ" dirty="0" smtClean="0"/>
              <a:t>seznamuje žáky se </a:t>
            </a:r>
            <a:r>
              <a:rPr lang="cs-CZ" b="1" dirty="0" smtClean="0"/>
              <a:t>způsoby odvozování </a:t>
            </a:r>
            <a:r>
              <a:rPr lang="cs-CZ" dirty="0" smtClean="0"/>
              <a:t>slov, </a:t>
            </a:r>
          </a:p>
          <a:p>
            <a:pPr>
              <a:buNone/>
            </a:pPr>
            <a:r>
              <a:rPr lang="cs-CZ" dirty="0" smtClean="0"/>
              <a:t>     s pojmem </a:t>
            </a:r>
            <a:r>
              <a:rPr lang="cs-CZ" b="1" dirty="0" smtClean="0"/>
              <a:t>přechylování</a:t>
            </a:r>
            <a:r>
              <a:rPr lang="cs-CZ" b="1" dirty="0" smtClean="0"/>
              <a:t>, </a:t>
            </a:r>
            <a:endParaRPr lang="cs-CZ" b="1" dirty="0" smtClean="0"/>
          </a:p>
          <a:p>
            <a:r>
              <a:rPr lang="cs-CZ" dirty="0" smtClean="0"/>
              <a:t>může být využita i při opakování, je doplněna testem, kterého lze využít k procvičování , skupinovému i frontálnímu  opakování  i zkoušení probraného učiva,</a:t>
            </a:r>
          </a:p>
          <a:p>
            <a:r>
              <a:rPr lang="cs-CZ" dirty="0" smtClean="0"/>
              <a:t>součástí prezentace jsou i pracovní listy zaměřené na procvičování, opakování nových pojmů,</a:t>
            </a:r>
          </a:p>
          <a:p>
            <a:r>
              <a:rPr lang="cs-CZ" dirty="0" smtClean="0"/>
              <a:t>test  i pracovní listy obsahují  i řešení. </a:t>
            </a: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Nauka o tvoření slov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Slovní zásoba a způsoby obohacování</a:t>
            </a:r>
          </a:p>
          <a:p>
            <a:r>
              <a:rPr lang="cs-CZ" dirty="0" smtClean="0">
                <a:solidFill>
                  <a:schemeClr val="accent6"/>
                </a:solidFill>
              </a:rPr>
              <a:t>Odvozování</a:t>
            </a:r>
            <a:r>
              <a:rPr lang="cs-CZ" dirty="0" smtClean="0"/>
              <a:t> </a:t>
            </a:r>
          </a:p>
          <a:p>
            <a:r>
              <a:rPr lang="cs-CZ" dirty="0" smtClean="0"/>
              <a:t>Tvoření slov skládáním</a:t>
            </a:r>
          </a:p>
          <a:p>
            <a:r>
              <a:rPr lang="cs-CZ" dirty="0" smtClean="0"/>
              <a:t>Zkracování slov, zkratky, zkratková slova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52928" cy="94096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Odvozování</a:t>
            </a:r>
            <a:r>
              <a:rPr lang="cs-CZ" dirty="0" smtClean="0"/>
              <a:t> </a:t>
            </a:r>
            <a:br>
              <a:rPr lang="cs-CZ" dirty="0" smtClean="0"/>
            </a:b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6"/>
                </a:solidFill>
              </a:rPr>
              <a:t>Odvozování</a:t>
            </a:r>
            <a:r>
              <a:rPr lang="cs-CZ" dirty="0" smtClean="0"/>
              <a:t> je nejčastější </a:t>
            </a:r>
            <a:r>
              <a:rPr lang="cs-CZ" dirty="0" smtClean="0">
                <a:solidFill>
                  <a:srgbClr val="FFFF00"/>
                </a:solidFill>
              </a:rPr>
              <a:t>způsob tvoření slov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6"/>
                </a:solidFill>
              </a:rPr>
              <a:t>Slova se tvoří ze základových slov, přebírají z nich </a:t>
            </a:r>
            <a:r>
              <a:rPr lang="cs-CZ" b="1" dirty="0" smtClean="0">
                <a:solidFill>
                  <a:srgbClr val="FFFF00"/>
                </a:solidFill>
              </a:rPr>
              <a:t>slovotvorný základ</a:t>
            </a:r>
          </a:p>
          <a:p>
            <a:pPr>
              <a:buNone/>
            </a:pPr>
            <a:r>
              <a:rPr lang="cs-CZ" dirty="0" smtClean="0"/>
              <a:t> (část společná slovu základovému a slovu odvozenému)</a:t>
            </a:r>
          </a:p>
          <a:p>
            <a:pPr>
              <a:buNone/>
            </a:pPr>
            <a:r>
              <a:rPr lang="cs-CZ" dirty="0" smtClean="0"/>
              <a:t> a odvozují se: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6"/>
                </a:solidFill>
              </a:rPr>
              <a:t>1. </a:t>
            </a:r>
            <a:r>
              <a:rPr lang="cs-CZ" dirty="0" smtClean="0">
                <a:solidFill>
                  <a:srgbClr val="FFFF00"/>
                </a:solidFill>
              </a:rPr>
              <a:t>příponami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/>
              <a:t>(les – lesík),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6"/>
                </a:solidFill>
              </a:rPr>
              <a:t>2. </a:t>
            </a:r>
            <a:r>
              <a:rPr lang="cs-CZ" dirty="0" smtClean="0">
                <a:solidFill>
                  <a:srgbClr val="FFFF00"/>
                </a:solidFill>
              </a:rPr>
              <a:t>koncovkami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/>
              <a:t>(jezdit – jízda),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6"/>
                </a:solidFill>
              </a:rPr>
              <a:t>3. </a:t>
            </a:r>
            <a:r>
              <a:rPr lang="cs-CZ" dirty="0" smtClean="0">
                <a:solidFill>
                  <a:srgbClr val="FFFF00"/>
                </a:solidFill>
              </a:rPr>
              <a:t>předponami</a:t>
            </a:r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/>
              <a:t>(orat – rozorat),</a:t>
            </a:r>
          </a:p>
          <a:p>
            <a:pPr>
              <a:buNone/>
            </a:pPr>
            <a:r>
              <a:rPr lang="cs-CZ" dirty="0" smtClean="0">
                <a:solidFill>
                  <a:schemeClr val="accent6"/>
                </a:solidFill>
              </a:rPr>
              <a:t>  4. </a:t>
            </a:r>
            <a:r>
              <a:rPr lang="cs-CZ" dirty="0" smtClean="0">
                <a:solidFill>
                  <a:srgbClr val="FFFF00"/>
                </a:solidFill>
              </a:rPr>
              <a:t>předponou + příponou / předponou + koncovkou </a:t>
            </a:r>
            <a:r>
              <a:rPr lang="cs-CZ" dirty="0" smtClean="0"/>
              <a:t>(podpatek, nábřeží)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1., 2., 4. – slova s novým významem, 3. – nový významový odstín.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chemeClr val="accent6"/>
                </a:solidFill>
              </a:rPr>
              <a:t>Přechylování</a:t>
            </a:r>
            <a:r>
              <a:rPr lang="cs-CZ" dirty="0" smtClean="0"/>
              <a:t> – </a:t>
            </a:r>
            <a:r>
              <a:rPr lang="cs-CZ" dirty="0" smtClean="0">
                <a:solidFill>
                  <a:srgbClr val="FFFF00"/>
                </a:solidFill>
              </a:rPr>
              <a:t>tvoření ženských názvů </a:t>
            </a:r>
            <a:r>
              <a:rPr lang="cs-CZ" dirty="0" smtClean="0"/>
              <a:t>(nejčastější přípony a koncovky: </a:t>
            </a:r>
            <a:endParaRPr lang="cs-CZ" dirty="0" smtClean="0"/>
          </a:p>
          <a:p>
            <a:pPr>
              <a:buNone/>
            </a:pPr>
            <a:r>
              <a:rPr lang="cs-CZ" smtClean="0"/>
              <a:t> </a:t>
            </a:r>
            <a:r>
              <a:rPr lang="cs-CZ" smtClean="0"/>
              <a:t>-</a:t>
            </a:r>
            <a:r>
              <a:rPr lang="cs-CZ" dirty="0" err="1" smtClean="0"/>
              <a:t>yn</a:t>
            </a:r>
            <a:r>
              <a:rPr lang="cs-CZ" dirty="0" smtClean="0"/>
              <a:t>(ě), -k(a), -</a:t>
            </a:r>
            <a:r>
              <a:rPr lang="cs-CZ" dirty="0" err="1" smtClean="0"/>
              <a:t>ov</a:t>
            </a:r>
            <a:r>
              <a:rPr lang="cs-CZ" dirty="0" smtClean="0"/>
              <a:t>(a), -</a:t>
            </a:r>
            <a:r>
              <a:rPr lang="cs-CZ" dirty="0" err="1" smtClean="0"/>
              <a:t>ic</a:t>
            </a:r>
            <a:r>
              <a:rPr lang="cs-CZ" dirty="0" smtClean="0"/>
              <a:t>(e), -á).   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52928" cy="94096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Odvozování</a:t>
            </a:r>
            <a:r>
              <a:rPr lang="cs-CZ" dirty="0" smtClean="0"/>
              <a:t> - opakování</a:t>
            </a:r>
            <a:br>
              <a:rPr lang="cs-CZ" dirty="0" smtClean="0"/>
            </a:b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6"/>
                </a:solidFill>
              </a:rPr>
              <a:t>Odvozování</a:t>
            </a:r>
            <a:r>
              <a:rPr lang="cs-CZ" dirty="0" smtClean="0"/>
              <a:t> je nejčastější........................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6"/>
                </a:solidFill>
              </a:rPr>
              <a:t>Slova se tvoří ze základových slov, přebírají z nich............................</a:t>
            </a:r>
            <a:endParaRPr lang="cs-CZ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/>
              <a:t> (část společná slovu základovému a slovu odvozenému)</a:t>
            </a:r>
          </a:p>
          <a:p>
            <a:pPr>
              <a:buNone/>
            </a:pPr>
            <a:r>
              <a:rPr lang="cs-CZ" dirty="0" smtClean="0"/>
              <a:t> a odvozují se: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6"/>
                </a:solidFill>
              </a:rPr>
              <a:t>1. .................</a:t>
            </a:r>
            <a:r>
              <a:rPr lang="cs-CZ" dirty="0" smtClean="0"/>
              <a:t>(les – lesík),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6"/>
                </a:solidFill>
              </a:rPr>
              <a:t>2. .................</a:t>
            </a:r>
            <a:r>
              <a:rPr lang="cs-CZ" dirty="0" smtClean="0"/>
              <a:t>(jezdit – jízda),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chemeClr val="accent6"/>
                </a:solidFill>
              </a:rPr>
              <a:t>3. .................</a:t>
            </a:r>
            <a:r>
              <a:rPr lang="cs-CZ" dirty="0" smtClean="0"/>
              <a:t>(orat – rozorat),</a:t>
            </a:r>
          </a:p>
          <a:p>
            <a:pPr>
              <a:buNone/>
            </a:pPr>
            <a:r>
              <a:rPr lang="cs-CZ" dirty="0" smtClean="0">
                <a:solidFill>
                  <a:schemeClr val="accent6"/>
                </a:solidFill>
              </a:rPr>
              <a:t>  4. ............................................................................</a:t>
            </a:r>
            <a:r>
              <a:rPr lang="cs-CZ" dirty="0" smtClean="0"/>
              <a:t>(podpatek, nábřeží)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1., 2., 4. – slova s novým významem, 3. – nový významový odstín.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>
                <a:solidFill>
                  <a:schemeClr val="accent6"/>
                </a:solidFill>
              </a:rPr>
              <a:t>Přechylování</a:t>
            </a:r>
            <a:r>
              <a:rPr lang="cs-CZ" dirty="0" smtClean="0"/>
              <a:t> – .......................................(nejčastější přípony a koncovky: -</a:t>
            </a:r>
            <a:r>
              <a:rPr lang="cs-CZ" dirty="0" err="1" smtClean="0"/>
              <a:t>yn</a:t>
            </a:r>
            <a:r>
              <a:rPr lang="cs-CZ" dirty="0" smtClean="0"/>
              <a:t>(ě), -k(a), -</a:t>
            </a:r>
            <a:r>
              <a:rPr lang="cs-CZ" dirty="0" err="1" smtClean="0"/>
              <a:t>ov</a:t>
            </a:r>
            <a:r>
              <a:rPr lang="cs-CZ" dirty="0" smtClean="0"/>
              <a:t>(a), -</a:t>
            </a:r>
            <a:r>
              <a:rPr lang="cs-CZ" dirty="0" err="1" smtClean="0"/>
              <a:t>ic</a:t>
            </a:r>
            <a:r>
              <a:rPr lang="cs-CZ" dirty="0" smtClean="0"/>
              <a:t>(e), -á).   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/>
              <a:t>Test – </a:t>
            </a:r>
            <a:r>
              <a:rPr lang="cs-CZ" sz="4000" dirty="0" smtClean="0">
                <a:solidFill>
                  <a:schemeClr val="accent6"/>
                </a:solidFill>
              </a:rPr>
              <a:t>(Odvozování)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>
            <a:noAutofit/>
          </a:bodyPr>
          <a:lstStyle/>
          <a:p>
            <a:pPr marL="550926" indent="-514350">
              <a:buNone/>
            </a:pPr>
            <a:r>
              <a:rPr lang="cs-CZ" sz="1800" b="1" i="1" dirty="0" smtClean="0">
                <a:solidFill>
                  <a:schemeClr val="accent6"/>
                </a:solidFill>
              </a:rPr>
              <a:t>1. Urči slovo základové a </a:t>
            </a:r>
            <a:r>
              <a:rPr lang="cs-CZ" sz="1800" b="1" i="1" u="sng" dirty="0" smtClean="0">
                <a:solidFill>
                  <a:schemeClr val="accent6"/>
                </a:solidFill>
              </a:rPr>
              <a:t>slovotvorný základ </a:t>
            </a:r>
            <a:r>
              <a:rPr lang="cs-CZ" sz="1800" b="1" i="1" dirty="0" smtClean="0">
                <a:solidFill>
                  <a:schemeClr val="accent6"/>
                </a:solidFill>
              </a:rPr>
              <a:t>u uvedených slov:</a:t>
            </a:r>
          </a:p>
          <a:p>
            <a:pPr marL="550926" indent="-514350">
              <a:buNone/>
            </a:pPr>
            <a:r>
              <a:rPr lang="cs-CZ" sz="1800" dirty="0" smtClean="0"/>
              <a:t>    zlomek ....................., učitelka ...........</a:t>
            </a:r>
            <a:r>
              <a:rPr lang="cs-CZ" sz="1800" u="sng" dirty="0" smtClean="0"/>
              <a:t>,</a:t>
            </a:r>
            <a:r>
              <a:rPr lang="cs-CZ" sz="1800" dirty="0" smtClean="0"/>
              <a:t>  městský..........., prales..........</a:t>
            </a:r>
            <a:r>
              <a:rPr lang="cs-CZ" sz="1800" u="sng" dirty="0" smtClean="0"/>
              <a:t>,</a:t>
            </a:r>
          </a:p>
          <a:p>
            <a:pPr marL="550926" indent="-514350">
              <a:buNone/>
            </a:pPr>
            <a:r>
              <a:rPr lang="cs-CZ" sz="1800" dirty="0" smtClean="0"/>
              <a:t>    sepsat ..........</a:t>
            </a:r>
            <a:r>
              <a:rPr lang="cs-CZ" sz="1800" b="1" dirty="0" smtClean="0"/>
              <a:t>,  </a:t>
            </a:r>
            <a:r>
              <a:rPr lang="cs-CZ" sz="1800" dirty="0" smtClean="0"/>
              <a:t>měšťan ............, nožka ..................  cukrář................</a:t>
            </a:r>
            <a:endParaRPr lang="cs-CZ" sz="1800" b="1" u="sng" dirty="0" smtClean="0"/>
          </a:p>
          <a:p>
            <a:pPr marL="550926" indent="-514350">
              <a:buNone/>
            </a:pPr>
            <a:endParaRPr lang="cs-CZ" sz="1800" b="1" u="sng" dirty="0" smtClean="0"/>
          </a:p>
          <a:p>
            <a:pPr marL="550926" indent="-514350">
              <a:buNone/>
            </a:pPr>
            <a:r>
              <a:rPr lang="cs-CZ" sz="1800" b="1" i="1" dirty="0" smtClean="0">
                <a:solidFill>
                  <a:schemeClr val="accent6"/>
                </a:solidFill>
              </a:rPr>
              <a:t>2. Urči, jak byla slova odvozena:</a:t>
            </a:r>
          </a:p>
          <a:p>
            <a:pPr marL="550926" indent="-514350">
              <a:buNone/>
            </a:pPr>
            <a:r>
              <a:rPr lang="cs-CZ" sz="1800" dirty="0" smtClean="0"/>
              <a:t>    lístek ................., trní ..............., příruční............................, předměstí </a:t>
            </a:r>
          </a:p>
          <a:p>
            <a:pPr marL="550926" indent="-514350">
              <a:buNone/>
            </a:pPr>
            <a:r>
              <a:rPr lang="cs-CZ" sz="1800" dirty="0" smtClean="0"/>
              <a:t>    .........................., soustružník ................., včelí ................., bezzubí</a:t>
            </a:r>
          </a:p>
          <a:p>
            <a:pPr marL="550926" indent="-514350">
              <a:buNone/>
            </a:pPr>
            <a:r>
              <a:rPr lang="cs-CZ" sz="1800" dirty="0" smtClean="0"/>
              <a:t>    ........................., odnést................., školní ..................., vyhodit </a:t>
            </a:r>
          </a:p>
          <a:p>
            <a:pPr marL="550926" indent="-514350">
              <a:buNone/>
            </a:pPr>
            <a:r>
              <a:rPr lang="cs-CZ" sz="1800" dirty="0" smtClean="0"/>
              <a:t>    .....................  </a:t>
            </a:r>
          </a:p>
          <a:p>
            <a:pPr marL="550926" indent="-514350">
              <a:buNone/>
            </a:pPr>
            <a:endParaRPr lang="cs-CZ" sz="1800" dirty="0" smtClean="0"/>
          </a:p>
          <a:p>
            <a:pPr marL="550926" indent="-514350">
              <a:buNone/>
            </a:pPr>
            <a:r>
              <a:rPr lang="cs-CZ" sz="1800" b="1" i="1" dirty="0" smtClean="0">
                <a:solidFill>
                  <a:schemeClr val="accent6"/>
                </a:solidFill>
              </a:rPr>
              <a:t>3. Vypiš předpony,  přípony a (koncovky), jimiž byla slova utvořena:</a:t>
            </a:r>
          </a:p>
          <a:p>
            <a:pPr marL="550926" indent="-514350">
              <a:buNone/>
            </a:pPr>
            <a:r>
              <a:rPr lang="cs-CZ" sz="1800" dirty="0" smtClean="0"/>
              <a:t>   rozsvítit ......., spisovatel ........, řidič...., tanečník ....., hlídač ..... </a:t>
            </a:r>
            <a:r>
              <a:rPr lang="cs-CZ" sz="1800" dirty="0" smtClean="0">
                <a:solidFill>
                  <a:srgbClr val="FFFF00"/>
                </a:solidFill>
              </a:rPr>
              <a:t>,</a:t>
            </a:r>
            <a:r>
              <a:rPr lang="cs-CZ" sz="1800" dirty="0" smtClean="0"/>
              <a:t> jezdec ........,</a:t>
            </a:r>
          </a:p>
          <a:p>
            <a:pPr marL="550926" indent="-514350">
              <a:buNone/>
            </a:pPr>
            <a:r>
              <a:rPr lang="cs-CZ" sz="1800" dirty="0" smtClean="0"/>
              <a:t>   tesař ......., výstavba .............,  překladatel ........., pohoří ......... .  </a:t>
            </a:r>
          </a:p>
          <a:p>
            <a:pPr marL="550926" indent="-514350">
              <a:buNone/>
            </a:pPr>
            <a:r>
              <a:rPr lang="cs-CZ" sz="1800" dirty="0" smtClean="0"/>
              <a:t>        </a:t>
            </a:r>
            <a:endParaRPr lang="cs-CZ" sz="1800" dirty="0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 </a:t>
            </a:r>
            <a:r>
              <a:rPr lang="cs-CZ" dirty="0" smtClean="0"/>
              <a:t>Test – </a:t>
            </a:r>
            <a:r>
              <a:rPr lang="cs-CZ" sz="4000" dirty="0" smtClean="0">
                <a:solidFill>
                  <a:schemeClr val="accent6"/>
                </a:solidFill>
              </a:rPr>
              <a:t>(Odvozování) </a:t>
            </a:r>
            <a:r>
              <a:rPr lang="cs-CZ" sz="4000" dirty="0" smtClean="0"/>
              <a:t>- </a:t>
            </a:r>
            <a:r>
              <a:rPr lang="cs-CZ" sz="3600" dirty="0" smtClean="0"/>
              <a:t>řešení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>
            <a:noAutofit/>
          </a:bodyPr>
          <a:lstStyle/>
          <a:p>
            <a:pPr marL="550926" indent="-514350">
              <a:buNone/>
            </a:pPr>
            <a:r>
              <a:rPr lang="cs-CZ" sz="1800" b="1" i="1" dirty="0" smtClean="0">
                <a:solidFill>
                  <a:schemeClr val="accent6"/>
                </a:solidFill>
              </a:rPr>
              <a:t>1. Urči slovo základové a </a:t>
            </a:r>
            <a:r>
              <a:rPr lang="cs-CZ" sz="1800" b="1" i="1" u="sng" dirty="0" smtClean="0">
                <a:solidFill>
                  <a:schemeClr val="accent6"/>
                </a:solidFill>
              </a:rPr>
              <a:t>slovotvorný základ </a:t>
            </a:r>
            <a:r>
              <a:rPr lang="cs-CZ" sz="1800" b="1" i="1" dirty="0" smtClean="0">
                <a:solidFill>
                  <a:schemeClr val="accent6"/>
                </a:solidFill>
              </a:rPr>
              <a:t>u uvedených slov:</a:t>
            </a:r>
          </a:p>
          <a:p>
            <a:pPr marL="550926" indent="-514350">
              <a:buNone/>
            </a:pPr>
            <a:r>
              <a:rPr lang="cs-CZ" sz="1800" dirty="0" smtClean="0"/>
              <a:t>    zlom/</a:t>
            </a:r>
            <a:r>
              <a:rPr lang="cs-CZ" sz="1800" dirty="0" err="1" smtClean="0"/>
              <a:t>ek</a:t>
            </a:r>
            <a:r>
              <a:rPr lang="cs-CZ" sz="1800" dirty="0" smtClean="0"/>
              <a:t> </a:t>
            </a:r>
            <a:r>
              <a:rPr lang="cs-CZ" sz="1800" b="1" u="sng" dirty="0" smtClean="0">
                <a:solidFill>
                  <a:srgbClr val="FFFF00"/>
                </a:solidFill>
              </a:rPr>
              <a:t>zlom</a:t>
            </a:r>
            <a:r>
              <a:rPr lang="cs-CZ" sz="1800" dirty="0" smtClean="0"/>
              <a:t>it (slovo základové), učitel/</a:t>
            </a:r>
            <a:r>
              <a:rPr lang="cs-CZ" sz="1800" dirty="0" err="1" smtClean="0"/>
              <a:t>ka</a:t>
            </a:r>
            <a:r>
              <a:rPr lang="cs-CZ" sz="1800" dirty="0" smtClean="0"/>
              <a:t> </a:t>
            </a:r>
            <a:r>
              <a:rPr lang="cs-CZ" sz="1800" b="1" u="sng" dirty="0" smtClean="0">
                <a:solidFill>
                  <a:srgbClr val="FFFF00"/>
                </a:solidFill>
              </a:rPr>
              <a:t>učitel</a:t>
            </a:r>
            <a:r>
              <a:rPr lang="cs-CZ" sz="1800" u="sng" dirty="0" smtClean="0"/>
              <a:t>,</a:t>
            </a:r>
            <a:r>
              <a:rPr lang="cs-CZ" sz="1800" dirty="0" smtClean="0"/>
              <a:t>  měst/</a:t>
            </a:r>
            <a:r>
              <a:rPr lang="cs-CZ" sz="1800" dirty="0" err="1" smtClean="0"/>
              <a:t>ský</a:t>
            </a:r>
            <a:r>
              <a:rPr lang="cs-CZ" sz="1800" dirty="0" smtClean="0"/>
              <a:t> </a:t>
            </a:r>
            <a:r>
              <a:rPr lang="cs-CZ" sz="1800" b="1" u="sng" dirty="0" smtClean="0">
                <a:solidFill>
                  <a:srgbClr val="FFFF00"/>
                </a:solidFill>
              </a:rPr>
              <a:t>měst</a:t>
            </a:r>
            <a:r>
              <a:rPr lang="cs-CZ" sz="1800" dirty="0" smtClean="0"/>
              <a:t>o, pra/les </a:t>
            </a:r>
            <a:r>
              <a:rPr lang="cs-CZ" sz="1800" u="sng" dirty="0" smtClean="0">
                <a:solidFill>
                  <a:srgbClr val="FFFF00"/>
                </a:solidFill>
              </a:rPr>
              <a:t>les</a:t>
            </a:r>
            <a:r>
              <a:rPr lang="cs-CZ" sz="1800" u="sng" dirty="0" smtClean="0"/>
              <a:t>,</a:t>
            </a:r>
          </a:p>
          <a:p>
            <a:pPr marL="550926" indent="-514350">
              <a:buNone/>
            </a:pPr>
            <a:r>
              <a:rPr lang="cs-CZ" sz="1800" dirty="0" smtClean="0"/>
              <a:t>    se/</a:t>
            </a:r>
            <a:r>
              <a:rPr lang="cs-CZ" sz="1800" dirty="0" err="1" smtClean="0"/>
              <a:t>ps</a:t>
            </a:r>
            <a:r>
              <a:rPr lang="cs-CZ" sz="1800" u="sng" dirty="0" err="1" smtClean="0"/>
              <a:t>a</a:t>
            </a:r>
            <a:r>
              <a:rPr lang="cs-CZ" sz="1800" dirty="0" err="1" smtClean="0"/>
              <a:t>t</a:t>
            </a:r>
            <a:r>
              <a:rPr lang="cs-CZ" sz="1800" dirty="0" smtClean="0"/>
              <a:t>   </a:t>
            </a:r>
            <a:r>
              <a:rPr lang="cs-CZ" sz="1800" b="1" u="sng" dirty="0" smtClean="0">
                <a:solidFill>
                  <a:srgbClr val="FFFF00"/>
                </a:solidFill>
              </a:rPr>
              <a:t>psát</a:t>
            </a:r>
            <a:r>
              <a:rPr lang="cs-CZ" sz="1800" b="1" dirty="0" smtClean="0"/>
              <a:t>,  </a:t>
            </a:r>
            <a:r>
              <a:rPr lang="cs-CZ" sz="1800" dirty="0" err="1" smtClean="0"/>
              <a:t>mě</a:t>
            </a:r>
            <a:r>
              <a:rPr lang="cs-CZ" sz="1800" u="sng" dirty="0" err="1" smtClean="0"/>
              <a:t>šť</a:t>
            </a:r>
            <a:r>
              <a:rPr lang="cs-CZ" sz="1800" dirty="0" smtClean="0"/>
              <a:t>/</a:t>
            </a:r>
            <a:r>
              <a:rPr lang="cs-CZ" sz="1800" dirty="0" err="1" smtClean="0"/>
              <a:t>an</a:t>
            </a:r>
            <a:r>
              <a:rPr lang="cs-CZ" sz="1800" dirty="0" smtClean="0"/>
              <a:t> </a:t>
            </a:r>
            <a:r>
              <a:rPr lang="cs-CZ" sz="1800" b="1" u="sng" dirty="0" smtClean="0">
                <a:solidFill>
                  <a:srgbClr val="FFFF00"/>
                </a:solidFill>
              </a:rPr>
              <a:t>měst</a:t>
            </a:r>
            <a:r>
              <a:rPr lang="cs-CZ" sz="1800" dirty="0" smtClean="0"/>
              <a:t>o, </a:t>
            </a:r>
            <a:r>
              <a:rPr lang="cs-CZ" sz="1800" dirty="0" err="1" smtClean="0"/>
              <a:t>no</a:t>
            </a:r>
            <a:r>
              <a:rPr lang="cs-CZ" sz="1800" u="sng" dirty="0" err="1" smtClean="0"/>
              <a:t>ž</a:t>
            </a:r>
            <a:r>
              <a:rPr lang="cs-CZ" sz="1800" dirty="0" smtClean="0"/>
              <a:t>/</a:t>
            </a:r>
            <a:r>
              <a:rPr lang="cs-CZ" sz="1800" dirty="0" err="1" smtClean="0"/>
              <a:t>ka</a:t>
            </a:r>
            <a:r>
              <a:rPr lang="cs-CZ" sz="1800" dirty="0" smtClean="0"/>
              <a:t> </a:t>
            </a:r>
            <a:r>
              <a:rPr lang="cs-CZ" sz="1800" dirty="0" smtClean="0">
                <a:solidFill>
                  <a:srgbClr val="FFFF00"/>
                </a:solidFill>
              </a:rPr>
              <a:t>noha </a:t>
            </a:r>
            <a:r>
              <a:rPr lang="cs-CZ" sz="1800" u="sng" dirty="0" err="1" smtClean="0">
                <a:solidFill>
                  <a:srgbClr val="FFFF00"/>
                </a:solidFill>
              </a:rPr>
              <a:t>nož</a:t>
            </a:r>
            <a:r>
              <a:rPr lang="cs-CZ" sz="1800" u="sng" dirty="0" smtClean="0">
                <a:solidFill>
                  <a:srgbClr val="FFFF00"/>
                </a:solidFill>
              </a:rPr>
              <a:t>,</a:t>
            </a:r>
            <a:r>
              <a:rPr lang="cs-CZ" sz="1800" dirty="0" smtClean="0">
                <a:solidFill>
                  <a:srgbClr val="FFFF00"/>
                </a:solidFill>
              </a:rPr>
              <a:t> </a:t>
            </a:r>
            <a:r>
              <a:rPr lang="cs-CZ" sz="1800" dirty="0" smtClean="0"/>
              <a:t>cukr/</a:t>
            </a:r>
            <a:r>
              <a:rPr lang="cs-CZ" sz="1800" dirty="0" err="1" smtClean="0"/>
              <a:t>ář</a:t>
            </a:r>
            <a:r>
              <a:rPr lang="cs-CZ" sz="1800" dirty="0" smtClean="0"/>
              <a:t>  </a:t>
            </a:r>
            <a:r>
              <a:rPr lang="cs-CZ" sz="1800" b="1" u="sng" dirty="0" smtClean="0">
                <a:solidFill>
                  <a:srgbClr val="FFFF00"/>
                </a:solidFill>
              </a:rPr>
              <a:t>cukr.</a:t>
            </a:r>
            <a:endParaRPr lang="cs-CZ" sz="1800" b="1" u="sng" dirty="0" smtClean="0"/>
          </a:p>
          <a:p>
            <a:pPr marL="550926" indent="-514350">
              <a:buNone/>
            </a:pPr>
            <a:endParaRPr lang="cs-CZ" sz="1800" b="1" u="sng" dirty="0" smtClean="0"/>
          </a:p>
          <a:p>
            <a:pPr marL="550926" indent="-514350">
              <a:buNone/>
            </a:pPr>
            <a:r>
              <a:rPr lang="cs-CZ" sz="1800" b="1" i="1" dirty="0" smtClean="0">
                <a:solidFill>
                  <a:schemeClr val="accent6"/>
                </a:solidFill>
              </a:rPr>
              <a:t>2. Urči, jak byla slova odvozena:</a:t>
            </a:r>
          </a:p>
          <a:p>
            <a:pPr marL="550926" indent="-514350">
              <a:buNone/>
            </a:pPr>
            <a:r>
              <a:rPr lang="cs-CZ" sz="1800" dirty="0" smtClean="0"/>
              <a:t>    lístek - </a:t>
            </a:r>
            <a:r>
              <a:rPr lang="cs-CZ" sz="1800" dirty="0" smtClean="0">
                <a:solidFill>
                  <a:srgbClr val="FFFF00"/>
                </a:solidFill>
              </a:rPr>
              <a:t>příponou</a:t>
            </a:r>
            <a:r>
              <a:rPr lang="cs-CZ" sz="1800" dirty="0" smtClean="0"/>
              <a:t>, trní - </a:t>
            </a:r>
            <a:r>
              <a:rPr lang="cs-CZ" sz="1800" dirty="0" smtClean="0">
                <a:solidFill>
                  <a:srgbClr val="FFFF00"/>
                </a:solidFill>
              </a:rPr>
              <a:t>koncovkou</a:t>
            </a:r>
            <a:r>
              <a:rPr lang="cs-CZ" sz="1800" dirty="0" smtClean="0"/>
              <a:t>, příruční - </a:t>
            </a:r>
            <a:r>
              <a:rPr lang="cs-CZ" sz="1800" dirty="0" smtClean="0">
                <a:solidFill>
                  <a:srgbClr val="FFFF00"/>
                </a:solidFill>
              </a:rPr>
              <a:t>předponou a příponou</a:t>
            </a:r>
            <a:r>
              <a:rPr lang="cs-CZ" sz="1800" dirty="0" smtClean="0"/>
              <a:t>, předměstí -</a:t>
            </a:r>
          </a:p>
          <a:p>
            <a:pPr marL="550926" indent="-514350">
              <a:buNone/>
            </a:pPr>
            <a:r>
              <a:rPr lang="cs-CZ" sz="1800" dirty="0" smtClean="0"/>
              <a:t>    - </a:t>
            </a:r>
            <a:r>
              <a:rPr lang="cs-CZ" sz="1800" dirty="0" smtClean="0">
                <a:solidFill>
                  <a:srgbClr val="FFFF00"/>
                </a:solidFill>
              </a:rPr>
              <a:t>předponou a koncovkou</a:t>
            </a:r>
            <a:r>
              <a:rPr lang="cs-CZ" sz="1800" dirty="0" smtClean="0"/>
              <a:t>, soustružník - </a:t>
            </a:r>
            <a:r>
              <a:rPr lang="cs-CZ" sz="1800" dirty="0" smtClean="0">
                <a:solidFill>
                  <a:srgbClr val="FFFF00"/>
                </a:solidFill>
              </a:rPr>
              <a:t>příponou</a:t>
            </a:r>
            <a:r>
              <a:rPr lang="cs-CZ" sz="1800" dirty="0" smtClean="0"/>
              <a:t>, včelí - </a:t>
            </a:r>
            <a:r>
              <a:rPr lang="cs-CZ" sz="1800" dirty="0" smtClean="0">
                <a:solidFill>
                  <a:srgbClr val="FFFF00"/>
                </a:solidFill>
              </a:rPr>
              <a:t>koncovkou</a:t>
            </a:r>
            <a:r>
              <a:rPr lang="cs-CZ" sz="1800" dirty="0" smtClean="0"/>
              <a:t>, bezzubí -</a:t>
            </a:r>
          </a:p>
          <a:p>
            <a:pPr marL="550926" indent="-514350">
              <a:buNone/>
            </a:pPr>
            <a:r>
              <a:rPr lang="cs-CZ" sz="1800" dirty="0" smtClean="0"/>
              <a:t>    - </a:t>
            </a:r>
            <a:r>
              <a:rPr lang="cs-CZ" sz="1800" dirty="0" smtClean="0">
                <a:solidFill>
                  <a:srgbClr val="FFFF00"/>
                </a:solidFill>
              </a:rPr>
              <a:t>předponou a koncovkou</a:t>
            </a:r>
            <a:r>
              <a:rPr lang="cs-CZ" sz="1800" dirty="0" smtClean="0"/>
              <a:t>, odnést - </a:t>
            </a:r>
            <a:r>
              <a:rPr lang="cs-CZ" sz="1800" dirty="0" smtClean="0">
                <a:solidFill>
                  <a:srgbClr val="FFFF00"/>
                </a:solidFill>
              </a:rPr>
              <a:t>předponou</a:t>
            </a:r>
            <a:r>
              <a:rPr lang="cs-CZ" sz="1800" dirty="0" smtClean="0"/>
              <a:t>, školní - </a:t>
            </a:r>
            <a:r>
              <a:rPr lang="cs-CZ" sz="1800" dirty="0" smtClean="0">
                <a:solidFill>
                  <a:srgbClr val="FFFF00"/>
                </a:solidFill>
              </a:rPr>
              <a:t>příponou</a:t>
            </a:r>
            <a:r>
              <a:rPr lang="cs-CZ" sz="1800" dirty="0" smtClean="0"/>
              <a:t>, vyhodit -</a:t>
            </a:r>
          </a:p>
          <a:p>
            <a:pPr marL="550926" indent="-514350">
              <a:buNone/>
            </a:pPr>
            <a:r>
              <a:rPr lang="cs-CZ" sz="1800" dirty="0" smtClean="0"/>
              <a:t>    - </a:t>
            </a:r>
            <a:r>
              <a:rPr lang="cs-CZ" sz="1800" dirty="0" smtClean="0">
                <a:solidFill>
                  <a:srgbClr val="FFFF00"/>
                </a:solidFill>
              </a:rPr>
              <a:t>předponou</a:t>
            </a:r>
            <a:r>
              <a:rPr lang="cs-CZ" sz="1800" dirty="0" smtClean="0"/>
              <a:t>.  </a:t>
            </a:r>
          </a:p>
          <a:p>
            <a:pPr marL="550926" indent="-514350">
              <a:buNone/>
            </a:pPr>
            <a:endParaRPr lang="cs-CZ" sz="1800" dirty="0" smtClean="0"/>
          </a:p>
          <a:p>
            <a:pPr marL="550926" indent="-514350">
              <a:buNone/>
            </a:pPr>
            <a:r>
              <a:rPr lang="cs-CZ" sz="1800" b="1" i="1" dirty="0" smtClean="0">
                <a:solidFill>
                  <a:schemeClr val="accent6"/>
                </a:solidFill>
              </a:rPr>
              <a:t>3. Vypiš předpony,  přípony a (koncovky),  jimiž byla slova utvořena:</a:t>
            </a:r>
          </a:p>
          <a:p>
            <a:pPr marL="550926" indent="-514350">
              <a:buNone/>
            </a:pPr>
            <a:r>
              <a:rPr lang="cs-CZ" sz="1800" dirty="0" smtClean="0"/>
              <a:t>   rozsvítit  </a:t>
            </a:r>
            <a:r>
              <a:rPr lang="cs-CZ" sz="1800" dirty="0" err="1" smtClean="0">
                <a:solidFill>
                  <a:srgbClr val="FFFF00"/>
                </a:solidFill>
              </a:rPr>
              <a:t>roz</a:t>
            </a:r>
            <a:r>
              <a:rPr lang="cs-CZ" sz="1800" dirty="0" smtClean="0">
                <a:solidFill>
                  <a:srgbClr val="FFFF00"/>
                </a:solidFill>
              </a:rPr>
              <a:t>-</a:t>
            </a:r>
            <a:r>
              <a:rPr lang="cs-CZ" sz="1800" dirty="0" smtClean="0"/>
              <a:t>, spisovatel  </a:t>
            </a:r>
            <a:r>
              <a:rPr lang="cs-CZ" sz="1800" dirty="0" smtClean="0">
                <a:solidFill>
                  <a:srgbClr val="FFFF00"/>
                </a:solidFill>
              </a:rPr>
              <a:t>-tel</a:t>
            </a:r>
            <a:r>
              <a:rPr lang="cs-CZ" sz="1800" dirty="0" smtClean="0"/>
              <a:t>, řidič </a:t>
            </a:r>
            <a:r>
              <a:rPr lang="cs-CZ" sz="1800" dirty="0" smtClean="0">
                <a:solidFill>
                  <a:srgbClr val="FFFF00"/>
                </a:solidFill>
              </a:rPr>
              <a:t>-č</a:t>
            </a:r>
            <a:r>
              <a:rPr lang="cs-CZ" sz="1800" dirty="0" smtClean="0"/>
              <a:t>, tanečník </a:t>
            </a:r>
            <a:r>
              <a:rPr lang="cs-CZ" sz="1800" dirty="0" smtClean="0">
                <a:solidFill>
                  <a:srgbClr val="FFFF00"/>
                </a:solidFill>
              </a:rPr>
              <a:t>-</a:t>
            </a:r>
            <a:r>
              <a:rPr lang="cs-CZ" sz="1800" dirty="0" err="1" smtClean="0">
                <a:solidFill>
                  <a:srgbClr val="FFFF00"/>
                </a:solidFill>
              </a:rPr>
              <a:t>ník</a:t>
            </a:r>
            <a:r>
              <a:rPr lang="cs-CZ" sz="1800" dirty="0" smtClean="0"/>
              <a:t>, hlídač  </a:t>
            </a:r>
            <a:r>
              <a:rPr lang="cs-CZ" sz="1800" dirty="0" smtClean="0">
                <a:solidFill>
                  <a:srgbClr val="FFFF00"/>
                </a:solidFill>
              </a:rPr>
              <a:t>-č,</a:t>
            </a:r>
            <a:r>
              <a:rPr lang="cs-CZ" sz="1800" dirty="0" smtClean="0"/>
              <a:t> jezdec </a:t>
            </a:r>
            <a:r>
              <a:rPr lang="cs-CZ" sz="1800" dirty="0" smtClean="0">
                <a:solidFill>
                  <a:srgbClr val="FFFF00"/>
                </a:solidFill>
              </a:rPr>
              <a:t>-</a:t>
            </a:r>
            <a:r>
              <a:rPr lang="cs-CZ" sz="1800" dirty="0" err="1" smtClean="0">
                <a:solidFill>
                  <a:srgbClr val="FFFF00"/>
                </a:solidFill>
              </a:rPr>
              <a:t>ec</a:t>
            </a:r>
            <a:r>
              <a:rPr lang="cs-CZ" sz="1800" dirty="0" smtClean="0"/>
              <a:t>,</a:t>
            </a:r>
          </a:p>
          <a:p>
            <a:pPr marL="550926" indent="-514350">
              <a:buNone/>
            </a:pPr>
            <a:r>
              <a:rPr lang="cs-CZ" sz="1800" dirty="0" smtClean="0"/>
              <a:t>   tesař </a:t>
            </a:r>
            <a:r>
              <a:rPr lang="cs-CZ" sz="1800" dirty="0" smtClean="0">
                <a:solidFill>
                  <a:srgbClr val="FFFF00"/>
                </a:solidFill>
              </a:rPr>
              <a:t>-</a:t>
            </a:r>
            <a:r>
              <a:rPr lang="cs-CZ" sz="1800" dirty="0" err="1" smtClean="0">
                <a:solidFill>
                  <a:srgbClr val="FFFF00"/>
                </a:solidFill>
              </a:rPr>
              <a:t>ař</a:t>
            </a:r>
            <a:r>
              <a:rPr lang="cs-CZ" sz="1800" dirty="0" smtClean="0"/>
              <a:t>, výstavba </a:t>
            </a:r>
            <a:r>
              <a:rPr lang="cs-CZ" sz="1800" dirty="0" err="1" smtClean="0">
                <a:solidFill>
                  <a:srgbClr val="FFFF00"/>
                </a:solidFill>
              </a:rPr>
              <a:t>vý</a:t>
            </a:r>
            <a:r>
              <a:rPr lang="cs-CZ" sz="1800" dirty="0" smtClean="0">
                <a:solidFill>
                  <a:srgbClr val="FFFF00"/>
                </a:solidFill>
              </a:rPr>
              <a:t>-</a:t>
            </a:r>
            <a:r>
              <a:rPr lang="cs-CZ" sz="1800" dirty="0" smtClean="0"/>
              <a:t>,  </a:t>
            </a:r>
            <a:r>
              <a:rPr lang="cs-CZ" sz="1800" dirty="0" smtClean="0">
                <a:solidFill>
                  <a:srgbClr val="FFFF00"/>
                </a:solidFill>
              </a:rPr>
              <a:t>-ba</a:t>
            </a:r>
            <a:r>
              <a:rPr lang="cs-CZ" sz="1800" dirty="0" smtClean="0"/>
              <a:t>,  překladatel </a:t>
            </a:r>
            <a:r>
              <a:rPr lang="cs-CZ" sz="1800" dirty="0" smtClean="0">
                <a:solidFill>
                  <a:srgbClr val="FFFF00"/>
                </a:solidFill>
              </a:rPr>
              <a:t>-tel</a:t>
            </a:r>
            <a:r>
              <a:rPr lang="cs-CZ" sz="1800" dirty="0" smtClean="0"/>
              <a:t>, pohoří </a:t>
            </a:r>
            <a:r>
              <a:rPr lang="cs-CZ" sz="1800" dirty="0" smtClean="0">
                <a:solidFill>
                  <a:srgbClr val="FFFF00"/>
                </a:solidFill>
              </a:rPr>
              <a:t>po-</a:t>
            </a:r>
            <a:r>
              <a:rPr lang="cs-CZ" sz="1800" dirty="0" smtClean="0"/>
              <a:t>, </a:t>
            </a:r>
            <a:r>
              <a:rPr lang="cs-CZ" sz="1800" dirty="0" smtClean="0">
                <a:solidFill>
                  <a:srgbClr val="FFFF00"/>
                </a:solidFill>
              </a:rPr>
              <a:t>(-í)</a:t>
            </a:r>
            <a:r>
              <a:rPr lang="cs-CZ" sz="1800" dirty="0" smtClean="0"/>
              <a:t>.  </a:t>
            </a:r>
          </a:p>
          <a:p>
            <a:pPr marL="550926" indent="-514350">
              <a:buNone/>
            </a:pPr>
            <a:r>
              <a:rPr lang="cs-CZ" sz="1800" dirty="0" smtClean="0"/>
              <a:t>        </a:t>
            </a:r>
            <a:endParaRPr lang="cs-CZ" sz="1800" dirty="0"/>
          </a:p>
        </p:txBody>
      </p:sp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r>
              <a:rPr lang="en-US" dirty="0" smtClean="0"/>
              <a:t>,</a:t>
            </a:r>
            <a:r>
              <a:rPr lang="cs-CZ" dirty="0" smtClean="0"/>
              <a:t> </a:t>
            </a:r>
            <a:r>
              <a:rPr lang="en-US" dirty="0" err="1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227640" cy="50431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Použitá literatura:</a:t>
            </a:r>
          </a:p>
          <a:p>
            <a:r>
              <a:rPr lang="cs-CZ" dirty="0" err="1" smtClean="0"/>
              <a:t>Kvačková</a:t>
            </a:r>
            <a:r>
              <a:rPr lang="cs-CZ" dirty="0" smtClean="0"/>
              <a:t>, J: Opakujeme češtinu v 7. ročníku, (2. díl), Nová škola, Brno 2003.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ClassicPhotoAlbum</Template>
  <TotalTime>0</TotalTime>
  <Words>682</Words>
  <Application>Microsoft Office PowerPoint</Application>
  <PresentationFormat>Předvádění na obrazovce (4:3)</PresentationFormat>
  <Paragraphs>93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ClassicPhotoAlbum</vt:lpstr>
      <vt:lpstr>Technický</vt:lpstr>
      <vt:lpstr>Snímek 1</vt:lpstr>
      <vt:lpstr>ANOTACE</vt:lpstr>
      <vt:lpstr>Nauka o tvoření slov</vt:lpstr>
      <vt:lpstr>Odvozování  </vt:lpstr>
      <vt:lpstr>Odvozování - opakování </vt:lpstr>
      <vt:lpstr> Test – (Odvozování)</vt:lpstr>
      <vt:lpstr> Test – (Odvozování) - řešení</vt:lpstr>
      <vt:lpstr>Zdroje,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2010-12-01T14:09:06Z</dcterms:created>
  <dcterms:modified xsi:type="dcterms:W3CDTF">2011-12-15T17:44:27Z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1029</vt:i4>
  </property>
  <property fmtid="{D5CDD505-2E9C-101B-9397-08002B2CF9AE}" pid="3" name="_Version">
    <vt:lpwstr>12.0.4518</vt:lpwstr>
  </property>
</Properties>
</file>