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6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BBEE93B-85B5-4ED1-87E6-CF819CE78768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9066A43-8281-473E-BA59-5C927F0456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gionalni-znacky.cz/upload/products/kolacky2.jpg" TargetMode="External"/><Relationship Id="rId13" Type="http://schemas.openxmlformats.org/officeDocument/2006/relationships/hyperlink" Target="http://www.goodman.cz/presta/okrozvoz/img/p/340-190-large.jpg" TargetMode="External"/><Relationship Id="rId18" Type="http://schemas.openxmlformats.org/officeDocument/2006/relationships/hyperlink" Target="http://www.pekarstvikolinek.cz/obrazky/pecivo.gif" TargetMode="External"/><Relationship Id="rId3" Type="http://schemas.openxmlformats.org/officeDocument/2006/relationships/hyperlink" Target="http://www.tritia.cz/data/product_images/items/344/detail/IMG_0667.JPG?1366118600" TargetMode="External"/><Relationship Id="rId7" Type="http://schemas.openxmlformats.org/officeDocument/2006/relationships/hyperlink" Target="http://www.opeko.cz/images/gallery/opk_020.jpg" TargetMode="External"/><Relationship Id="rId12" Type="http://schemas.openxmlformats.org/officeDocument/2006/relationships/hyperlink" Target="http://www.pekarna-erika.cz/obr/01_koblihy/IMG_3777.jpg" TargetMode="External"/><Relationship Id="rId17" Type="http://schemas.openxmlformats.org/officeDocument/2006/relationships/hyperlink" Target="http://www.pekchab.cz/img/48c6d2dacc314.jpg" TargetMode="External"/><Relationship Id="rId2" Type="http://schemas.openxmlformats.org/officeDocument/2006/relationships/hyperlink" Target="http://www.tritia.cz/data/product_images/items/32/detail/ceske_buchty.jpg?1334740213" TargetMode="External"/><Relationship Id="rId16" Type="http://schemas.openxmlformats.org/officeDocument/2006/relationships/hyperlink" Target="http://www.koha.ic.cz/pg/VYpg.html" TargetMode="External"/><Relationship Id="rId20" Type="http://schemas.openxmlformats.org/officeDocument/2006/relationships/hyperlink" Target="http://www.malinova.cz/admin/pictures/0000000147t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karstvi-zak.cz/wordpress/wp-content/uploads/Nadrazni_6-140x93.jpg" TargetMode="External"/><Relationship Id="rId11" Type="http://schemas.openxmlformats.org/officeDocument/2006/relationships/hyperlink" Target="http://www.pekarna-erika.cz/obr/01_koblihy/IMG_8142.jpg" TargetMode="External"/><Relationship Id="rId5" Type="http://schemas.openxmlformats.org/officeDocument/2006/relationships/hyperlink" Target="http://www.tritia.cz/data/product_images/items/50/detail/kolace100g_3.jpg?1334740217" TargetMode="External"/><Relationship Id="rId15" Type="http://schemas.openxmlformats.org/officeDocument/2006/relationships/hyperlink" Target="http://new.vestzlin.cz/wp-content/uploads/tycinky-syrove-90g.jpg" TargetMode="External"/><Relationship Id="rId10" Type="http://schemas.openxmlformats.org/officeDocument/2006/relationships/hyperlink" Target="http://www.pekarna-erika.cz/obr/01_koblihy/IMG_8133.jpg" TargetMode="External"/><Relationship Id="rId19" Type="http://schemas.openxmlformats.org/officeDocument/2006/relationships/hyperlink" Target="http://www.malinova.cz/admin/pictures/0000000144tn.jpg" TargetMode="External"/><Relationship Id="rId4" Type="http://schemas.openxmlformats.org/officeDocument/2006/relationships/hyperlink" Target="http://www.tritia.cz/data/product_images/items/346/detail/IMG_0654.JPG?1366118773" TargetMode="External"/><Relationship Id="rId9" Type="http://schemas.openxmlformats.org/officeDocument/2006/relationships/hyperlink" Target="http://www.pekarstvicais.cz/katalog_vyrobku_prehled.php?id=3&amp;idk=8" TargetMode="External"/><Relationship Id="rId14" Type="http://schemas.openxmlformats.org/officeDocument/2006/relationships/hyperlink" Target="http://www.goodman.cz/presta/okrozvoz/img/p/344-194-large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20040"/>
            <a:ext cx="6004520" cy="804704"/>
          </a:xfrm>
        </p:spPr>
        <p:txBody>
          <a:bodyPr/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239000" cy="47525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125449"/>
            <a:ext cx="38227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76" y="1990080"/>
            <a:ext cx="6696744" cy="4136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94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533400"/>
            <a:ext cx="7068620" cy="2868168"/>
          </a:xfrm>
        </p:spPr>
        <p:txBody>
          <a:bodyPr/>
          <a:lstStyle/>
          <a:p>
            <a:r>
              <a:rPr lang="cs-CZ" sz="8000" dirty="0" smtClean="0"/>
              <a:t>PEČIVO JEMNÉ</a:t>
            </a:r>
            <a:endParaRPr lang="cs-CZ" sz="8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17032"/>
            <a:ext cx="5184576" cy="274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68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3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ROZDĚLENÍ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7239000" cy="3818824"/>
          </a:xfrm>
        </p:spPr>
        <p:txBody>
          <a:bodyPr/>
          <a:lstStyle/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BĚŽNÉ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JEMNÉ</a:t>
            </a:r>
          </a:p>
          <a:p>
            <a:pPr lvl="0">
              <a:buClr>
                <a:srgbClr val="B13F9A"/>
              </a:buClr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20"/>
            <a:ext cx="4476750" cy="336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133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PEČIVO  JEMNÉ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661248"/>
          </a:xfrm>
        </p:spPr>
        <p:txBody>
          <a:bodyPr>
            <a:no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sz="24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SUROVINY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PŠENIČNÁ  </a:t>
            </a: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MOUKA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VEJCE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VODA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DROŽDÍ /KVASNICE/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TUK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SŮL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CUKR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4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NÁPLNĚ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TVAROH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MÁK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POVIDLA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MARMELÁDA, aj.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4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SYPÁNÍ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Font typeface="Arial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MÁK, aj.</a:t>
            </a:r>
          </a:p>
          <a:p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25" y="1196752"/>
            <a:ext cx="23812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25" y="3933056"/>
            <a:ext cx="238125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160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PEČIVO  JEMNÉ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b="1" i="1" u="sng" dirty="0">
                <a:latin typeface="Times New Roman" pitchFamily="18" charset="0"/>
                <a:cs typeface="Times New Roman" pitchFamily="18" charset="0"/>
              </a:rPr>
              <a:t>ROZDĚLENÍ: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TUKOVÉ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MÁSLOVÉ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POLOTRVANLIVÉ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PEKAŘSKÉ  TRVANLIVÉ  PEČIVO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PLUNDROVÉ - SPECIÁLNÍ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26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1. TUKOVÉ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DRUHY V PRODEJI: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šátečky s tvarohem, povidly, mákem….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koláčky s tvarohem, marmeládou, mákem…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loupáčky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pletence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vánočky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bochánky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buchty s mákem, tvarohem, povidly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záviny s mákem, povidly…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2656"/>
            <a:ext cx="2750693" cy="1956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850" y="4077072"/>
            <a:ext cx="2602979" cy="124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3478709"/>
            <a:ext cx="21431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083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2. MÁSLOVÉ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DRUHY V PRODEJI:</a:t>
            </a:r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3200" dirty="0" smtClean="0">
                <a:solidFill>
                  <a:schemeClr val="accent1"/>
                </a:solidFill>
              </a:rPr>
              <a:t>máslové vánočky s mandlemi</a:t>
            </a:r>
          </a:p>
          <a:p>
            <a:r>
              <a:rPr lang="cs-CZ" sz="3200" dirty="0" smtClean="0">
                <a:solidFill>
                  <a:schemeClr val="accent1"/>
                </a:solidFill>
              </a:rPr>
              <a:t>máslové bochánky </a:t>
            </a:r>
          </a:p>
          <a:p>
            <a:r>
              <a:rPr lang="cs-CZ" sz="3200" dirty="0" smtClean="0">
                <a:solidFill>
                  <a:schemeClr val="accent1"/>
                </a:solidFill>
              </a:rPr>
              <a:t>máslové šátečky</a:t>
            </a:r>
            <a:endParaRPr lang="cs-CZ" sz="3200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080"/>
            <a:ext cx="33337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8" y="4321654"/>
            <a:ext cx="4026024" cy="2046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780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3. POLOTRVANLIVÉ</a:t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sz="3200" dirty="0">
                <a:solidFill>
                  <a:prstClr val="black"/>
                </a:solidFill>
              </a:rPr>
              <a:t>DRUHY V PRODEJI: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endParaRPr lang="cs-CZ" sz="3200" dirty="0" smtClean="0">
              <a:solidFill>
                <a:srgbClr val="AC66BB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None/>
            </a:pPr>
            <a:r>
              <a:rPr lang="cs-CZ" sz="3200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Šumavské koláčky</a:t>
            </a:r>
          </a:p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5"/>
            <a:ext cx="3219450" cy="389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747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52736"/>
            <a:ext cx="1927101" cy="386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363272" cy="1143000"/>
          </a:xfrm>
        </p:spPr>
        <p:txBody>
          <a:bodyPr>
            <a:normAutofit fontScale="90000"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4. PEKAŘSKÉ </a:t>
            </a:r>
            <a:r>
              <a:rPr lang="cs-CZ" sz="4000" b="0" cap="none" dirty="0" smtClean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TRVANLIVÉ  PEČIVO</a:t>
            </a: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219256" cy="4846320"/>
          </a:xfrm>
        </p:spPr>
        <p:txBody>
          <a:bodyPr>
            <a:normAutofit/>
          </a:bodyPr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DRUHY V PRODEJI</a:t>
            </a:r>
            <a:r>
              <a:rPr lang="cs-CZ" sz="2800" dirty="0" smtClean="0">
                <a:solidFill>
                  <a:prstClr val="black"/>
                </a:solidFill>
              </a:rPr>
              <a:t>: 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B13F9A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Slané trvanlivé pečivo s různými přísadami, například: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sz="2800" dirty="0">
              <a:solidFill>
                <a:prstClr val="black"/>
              </a:solidFill>
            </a:endParaRPr>
          </a:p>
          <a:p>
            <a:pPr>
              <a:buClr>
                <a:srgbClr val="B13F9A"/>
              </a:buClr>
            </a:pPr>
            <a:r>
              <a:rPr lang="cs-CZ" sz="2800" dirty="0" smtClean="0">
                <a:solidFill>
                  <a:schemeClr val="accent1"/>
                </a:solidFill>
              </a:rPr>
              <a:t>Tyčinky – slané, sýrové, bramborové aj.</a:t>
            </a:r>
          </a:p>
          <a:p>
            <a:pPr>
              <a:buClr>
                <a:srgbClr val="B13F9A"/>
              </a:buClr>
            </a:pPr>
            <a:r>
              <a:rPr lang="cs-CZ" sz="2800" dirty="0" smtClean="0">
                <a:solidFill>
                  <a:schemeClr val="accent1"/>
                </a:solidFill>
              </a:rPr>
              <a:t>Telka – maková aj.</a:t>
            </a:r>
          </a:p>
          <a:p>
            <a:pPr>
              <a:buClr>
                <a:srgbClr val="B13F9A"/>
              </a:buClr>
            </a:pPr>
            <a:r>
              <a:rPr lang="cs-CZ" sz="2800" dirty="0" err="1" smtClean="0">
                <a:solidFill>
                  <a:schemeClr val="accent1"/>
                </a:solidFill>
              </a:rPr>
              <a:t>Vestky</a:t>
            </a:r>
            <a:r>
              <a:rPr lang="cs-CZ" sz="2800" dirty="0" smtClean="0">
                <a:solidFill>
                  <a:schemeClr val="accent1"/>
                </a:solidFill>
              </a:rPr>
              <a:t> – preclíky aj.</a:t>
            </a:r>
            <a:endParaRPr lang="cs-CZ" sz="2800" dirty="0">
              <a:solidFill>
                <a:schemeClr val="accent1"/>
              </a:solidFill>
            </a:endParaRPr>
          </a:p>
          <a:p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25144"/>
            <a:ext cx="1860798" cy="1860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711" y="4892402"/>
            <a:ext cx="2541662" cy="1965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243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defRPr/>
            </a:pPr>
            <a:r>
              <a:rPr lang="cs-CZ" sz="4000" b="0" cap="none" dirty="0">
                <a:ln>
                  <a:noFill/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5. PLUNDROVÉ- speciální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DRUHY V PRODEJI: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24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24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croissant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32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- pletenec s pekanovými oříšky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32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- plundrová taštička</a:t>
            </a:r>
          </a:p>
          <a:p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49080"/>
            <a:ext cx="2851795" cy="2444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26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Smažené pečivo jemné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DRUHY V PRODEJI:</a:t>
            </a:r>
          </a:p>
          <a:p>
            <a:pPr lvl="0">
              <a:buClr>
                <a:srgbClr val="B13F9A"/>
              </a:buClr>
              <a:buNone/>
              <a:defRPr/>
            </a:pPr>
            <a:endParaRPr lang="cs-CZ" sz="4000" dirty="0" smtClean="0">
              <a:solidFill>
                <a:srgbClr val="CF6DA4">
                  <a:lumMod val="75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4000" dirty="0" smtClean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KOBLIHY </a:t>
            </a:r>
            <a:r>
              <a:rPr lang="cs-CZ" sz="4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S MARMELÁDOU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4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KOBLIHY NUGÁTOVÉ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sz="4000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KOBLIHA BANÁNEK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95521"/>
            <a:ext cx="2015505" cy="1342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560" y="4797152"/>
            <a:ext cx="2230863" cy="1486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299894"/>
            <a:ext cx="3671689" cy="1558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83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VADY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prošlá záruční lhůta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plíseň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vlhkost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rozlámání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záměna druhu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připálený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nedopečený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76872"/>
            <a:ext cx="324534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13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740808"/>
          </a:xfrm>
        </p:spPr>
        <p:txBody>
          <a:bodyPr>
            <a:normAutofit/>
          </a:bodyPr>
          <a:lstStyle/>
          <a:p>
            <a:pPr marL="273050" lvl="0" indent="-273050" eaLnBrk="0" fontAlgn="base" hangingPunct="0">
              <a:spcBef>
                <a:spcPts val="600"/>
              </a:spcBef>
              <a:spcAft>
                <a:spcPct val="0"/>
              </a:spcAft>
            </a:pPr>
            <a:r>
              <a:rPr lang="cs-CZ" sz="60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SKLADOVÁNÍ:</a:t>
            </a:r>
            <a:r>
              <a:rPr lang="cs-CZ" sz="24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4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7787208" cy="3818824"/>
          </a:xfrm>
        </p:spPr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krátkodobě – záruční lhůta uvedena na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obale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B13F9A"/>
              </a:buClr>
              <a:buNone/>
            </a:pP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obalech – igelitové, mikrotenové sáčky</a:t>
            </a:r>
          </a:p>
          <a:p>
            <a:endParaRPr lang="cs-CZ" sz="32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32370"/>
            <a:ext cx="200025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429125"/>
            <a:ext cx="200025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4779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715200" cy="4538904"/>
          </a:xfrm>
        </p:spPr>
        <p:txBody>
          <a:bodyPr>
            <a:normAutofit fontScale="92500" lnSpcReduction="10000"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1. ročník středních odborných učilišť  a   integrovaných středních škol učebního oboru prodavač – prodavačka, zaměření pro potravinářské </a:t>
            </a:r>
            <a:r>
              <a:rPr lang="cs-CZ" sz="1200" i="1" dirty="0" smtClean="0">
                <a:solidFill>
                  <a:prstClr val="black"/>
                </a:solidFill>
                <a:latin typeface="Georgia"/>
              </a:rPr>
              <a:t>z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i="1" dirty="0" smtClean="0">
                <a:solidFill>
                  <a:prstClr val="black"/>
                </a:solidFill>
                <a:latin typeface="Georgia"/>
              </a:rPr>
              <a:t>boží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Praha: nakladatelství IQ, 1996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,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"/>
              </a:rPr>
              <a:t>www.tritia.cz/data/product_images/items/32/detail/ceske_buchty.jpg?1334740213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www.tritia.cz/data/product_images/items/344/detail/IMG_0667.JPG?1366118600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4"/>
              </a:rPr>
              <a:t>www.tritia.cz/data/product_images/items/346/detail/IMG_0654.JPG?1366118773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5"/>
              </a:rPr>
              <a:t>www.tritia.cz/data/product_images/items/50/detail/kolace100g_3.jpg?1334740217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www.pekarstvi-zak.cz/wordpress/wp-content/uploads/Nadrazni_6-140x93.jpg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7"/>
              </a:rPr>
              <a:t>www.opeko.cz/images/gallery/opk_020.jpg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8"/>
              </a:rPr>
              <a:t>http://www.regionalni-znacky.cz//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8"/>
              </a:rPr>
              <a:t>upload/products/kolacky2.jpg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9"/>
              </a:rPr>
              <a:t>http://www.pekarstvicais.cz/katalog_vyrobku_prehled.php?id=3&amp;idk=8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9"/>
              </a:rPr>
              <a:t>#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0"/>
              </a:rPr>
              <a:t>www.pekarna-erika.cz/obr/01_koblihy/IMG_8133.jpg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1"/>
              </a:rPr>
              <a:t>www.pekarna-erika.cz/obr/01_koblihy/IMG_8142.jpg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2"/>
              </a:rPr>
              <a:t>www.pekarna-erika.cz/obr/01_koblihy/IMG_3777.jpg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3"/>
              </a:rPr>
              <a:t>www.goodman.cz/presta/okrozvoz/img/p/340-190-large.jpg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4"/>
              </a:rPr>
              <a:t>www.goodman.cz/presta/okrozvoz/img/p/344-194-large.jpg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5"/>
              </a:rPr>
              <a:t>new.vestzlin.cz/wp-content/uploads/tycinky-syrove-90g.jpg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6"/>
              </a:rPr>
              <a:t>www.koha.ic.cz/pg/VYpg.html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7"/>
              </a:rPr>
              <a:t>www.pekchab.cz/img/48c6d2dacc314.jpg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8"/>
              </a:rPr>
              <a:t>www.pekarstvikolinek.cz/obrazky/pecivo.gif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9"/>
              </a:rPr>
              <a:t>www.malinova.cz/admin/pictures/0000000144tn.jpg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0"/>
              </a:rPr>
              <a:t>http://blog.veruska.cz/wp-content/uploads/vanocka-cela.jpghttp://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0"/>
              </a:rPr>
              <a:t>www.malinova.cz/admin/pictures/0000000147tn.jpg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36466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699792" y="6381328"/>
            <a:ext cx="4824536" cy="476672"/>
          </a:xfrm>
        </p:spPr>
        <p:txBody>
          <a:bodyPr/>
          <a:lstStyle/>
          <a:p>
            <a:pPr lvl="0" algn="ctr">
              <a:buClr>
                <a:srgbClr val="FE8637"/>
              </a:buClr>
              <a:buSzPct val="70000"/>
            </a:pPr>
            <a:r>
              <a:rPr lang="cs-CZ" sz="1200" b="1" dirty="0">
                <a:solidFill>
                  <a:prstClr val="white"/>
                </a:solidFill>
                <a:latin typeface="Century Schoolbook"/>
              </a:rPr>
              <a:t>Autorem materiálu a jeho částí , není-li uvedeno jinak, je Jaroslava </a:t>
            </a:r>
            <a:r>
              <a:rPr lang="cs-CZ" sz="1200" b="1" dirty="0" err="1">
                <a:solidFill>
                  <a:prstClr val="white"/>
                </a:solidFill>
                <a:latin typeface="Century Schoolbook"/>
              </a:rPr>
              <a:t>Kapalínová</a:t>
            </a:r>
            <a:endParaRPr lang="cs-CZ" sz="1200" b="1" dirty="0">
              <a:solidFill>
                <a:prstClr val="white"/>
              </a:solidFill>
              <a:latin typeface="Century Schoolbook"/>
            </a:endParaRP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2276872"/>
            <a:ext cx="7438122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Times New Roman" pitchFamily="18" charset="0"/>
                <a:cs typeface="Times New Roman" pitchFamily="18" charset="0"/>
              </a:rPr>
              <a:t>KONEC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653" y="3718249"/>
            <a:ext cx="6096000" cy="251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451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197</TotalTime>
  <Words>345</Words>
  <Application>Microsoft Office PowerPoint</Application>
  <PresentationFormat>Předvádění na obrazovce (4:3)</PresentationFormat>
  <Paragraphs>106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Střední průmyslová škola a Střední odborná škola gastronomie a služeb, Most, příspěvková organizace</vt:lpstr>
      <vt:lpstr>PEČIVO JEMNÉ</vt:lpstr>
      <vt:lpstr>ROZDĚLENÍ :</vt:lpstr>
      <vt:lpstr>PEČIVO  JEMNÉ</vt:lpstr>
      <vt:lpstr>PEČIVO  JEMNÉ</vt:lpstr>
      <vt:lpstr>1. TUKOVÉ</vt:lpstr>
      <vt:lpstr>2. MÁSLOVÉ</vt:lpstr>
      <vt:lpstr>3. POLOTRVANLIVÉ </vt:lpstr>
      <vt:lpstr>4. PEKAŘSKÉ  TRVANLIVÉ  PEČIVO </vt:lpstr>
      <vt:lpstr>5. PLUNDROVÉ- speciální</vt:lpstr>
      <vt:lpstr>Smažené pečivo jemné</vt:lpstr>
      <vt:lpstr>VADY</vt:lpstr>
      <vt:lpstr>SKLADOVÁNÍ: </vt:lpstr>
      <vt:lpstr>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PEČIVO JEMNÉ</dc:title>
  <dc:creator>Pepe</dc:creator>
  <cp:lastModifiedBy>Pepe</cp:lastModifiedBy>
  <cp:revision>9</cp:revision>
  <dcterms:created xsi:type="dcterms:W3CDTF">2013-04-14T08:27:51Z</dcterms:created>
  <dcterms:modified xsi:type="dcterms:W3CDTF">2013-04-18T16:18:59Z</dcterms:modified>
</cp:coreProperties>
</file>