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56" r:id="rId3"/>
    <p:sldId id="257" r:id="rId4"/>
    <p:sldId id="263" r:id="rId5"/>
    <p:sldId id="265" r:id="rId6"/>
    <p:sldId id="264" r:id="rId7"/>
    <p:sldId id="266" r:id="rId8"/>
    <p:sldId id="267" r:id="rId9"/>
    <p:sldId id="268" r:id="rId10"/>
    <p:sldId id="269" r:id="rId11"/>
    <p:sldId id="270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A6F83-5DAB-496A-BBFD-3778CC012CE2}" type="datetimeFigureOut">
              <a:rPr lang="cs-CZ" smtClean="0"/>
              <a:pPr/>
              <a:t>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6CE451-4658-471B-A1C9-28B0CE0AF7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A6F83-5DAB-496A-BBFD-3778CC012CE2}" type="datetimeFigureOut">
              <a:rPr lang="cs-CZ" smtClean="0"/>
              <a:pPr/>
              <a:t>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6CE451-4658-471B-A1C9-28B0CE0AF7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A6F83-5DAB-496A-BBFD-3778CC012CE2}" type="datetimeFigureOut">
              <a:rPr lang="cs-CZ" smtClean="0"/>
              <a:pPr/>
              <a:t>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6CE451-4658-471B-A1C9-28B0CE0AF7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A6F83-5DAB-496A-BBFD-3778CC012CE2}" type="datetimeFigureOut">
              <a:rPr lang="cs-CZ" smtClean="0"/>
              <a:pPr/>
              <a:t>8.4.2013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6CE451-4658-471B-A1C9-28B0CE0AF7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A6F83-5DAB-496A-BBFD-3778CC012CE2}" type="datetimeFigureOut">
              <a:rPr lang="cs-CZ" smtClean="0"/>
              <a:pPr/>
              <a:t>8.4.2013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6CE451-4658-471B-A1C9-28B0CE0AF7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A6F83-5DAB-496A-BBFD-3778CC012CE2}" type="datetimeFigureOut">
              <a:rPr lang="cs-CZ" smtClean="0"/>
              <a:pPr/>
              <a:t>8.4.2013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6CE451-4658-471B-A1C9-28B0CE0AF7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A6F83-5DAB-496A-BBFD-3778CC012CE2}" type="datetimeFigureOut">
              <a:rPr lang="cs-CZ" smtClean="0"/>
              <a:pPr/>
              <a:t>8.4.2013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6CE451-4658-471B-A1C9-28B0CE0AF7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A6F83-5DAB-496A-BBFD-3778CC012CE2}" type="datetimeFigureOut">
              <a:rPr lang="cs-CZ" smtClean="0"/>
              <a:pPr/>
              <a:t>8.4.2013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6CE451-4658-471B-A1C9-28B0CE0AF7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A6F83-5DAB-496A-BBFD-3778CC012CE2}" type="datetimeFigureOut">
              <a:rPr lang="cs-CZ" smtClean="0"/>
              <a:pPr/>
              <a:t>8.4.2013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6CE451-4658-471B-A1C9-28B0CE0AF7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A6F83-5DAB-496A-BBFD-3778CC012CE2}" type="datetimeFigureOut">
              <a:rPr lang="cs-CZ" smtClean="0"/>
              <a:pPr/>
              <a:t>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6CE451-4658-471B-A1C9-28B0CE0AF7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A6F83-5DAB-496A-BBFD-3778CC012CE2}" type="datetimeFigureOut">
              <a:rPr lang="cs-CZ" smtClean="0"/>
              <a:pPr/>
              <a:t>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6CE451-4658-471B-A1C9-28B0CE0AF7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E0A6F83-5DAB-496A-BBFD-3778CC012CE2}" type="datetimeFigureOut">
              <a:rPr lang="cs-CZ" smtClean="0"/>
              <a:pPr/>
              <a:t>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66CE451-4658-471B-A1C9-28B0CE0AF76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wedge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nd04.jxs.cz/691/615/7740494f45_68295255_o2.jpg" TargetMode="External"/><Relationship Id="rId2" Type="http://schemas.openxmlformats.org/officeDocument/2006/relationships/hyperlink" Target="http://projekt-schenk.ic.cz/images/vratislavii.jpg" TargetMode="External"/><Relationship Id="rId1" Type="http://schemas.openxmlformats.org/officeDocument/2006/relationships/slideLayout" Target="../slideLayouts/slideLayout4.xml"/><Relationship Id="rId4" Type="http://schemas.openxmlformats.org/officeDocument/2006/relationships/hyperlink" Target="http://www.youtube.com/watch?v=h7tInzzh86A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rqORuJrezLY" TargetMode="External"/><Relationship Id="rId2" Type="http://schemas.openxmlformats.org/officeDocument/2006/relationships/hyperlink" Target="http://www.ucivo.wz.cz/panovnici/027.BMP" TargetMode="Externa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igital-guide.cz/media/thumbs/digital_guide/selekce_realie/vyznamne_osobnosti/svetci/sv_anezka_ceska/sv_anezka_ceska_leci_nemocne_jpg_340x267_q85.jpg" TargetMode="External"/><Relationship Id="rId2" Type="http://schemas.openxmlformats.org/officeDocument/2006/relationships/hyperlink" Target="http://oslik.files.wordpress.com/2008/11/svanezka.jpg" TargetMode="External"/><Relationship Id="rId1" Type="http://schemas.openxmlformats.org/officeDocument/2006/relationships/slideLayout" Target="../slideLayouts/slideLayout4.xml"/><Relationship Id="rId4" Type="http://schemas.openxmlformats.org/officeDocument/2006/relationships/hyperlink" Target="http://www.youtube.com/watch?v=Gs-n6NxhChQ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nd04.jxs.cz/752/772/f3e106bd63_68263303_o2.jpg" TargetMode="External"/><Relationship Id="rId2" Type="http://schemas.openxmlformats.org/officeDocument/2006/relationships/hyperlink" Target="http://www.ucivo.wz.cz/panovnici/029.BMP" TargetMode="External"/><Relationship Id="rId1" Type="http://schemas.openxmlformats.org/officeDocument/2006/relationships/slideLayout" Target="../slideLayouts/slideLayout4.xml"/><Relationship Id="rId4" Type="http://schemas.openxmlformats.org/officeDocument/2006/relationships/hyperlink" Target="http://www.youtube.com/watch?v=DtJSHkTmxCo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anovnici-evropy.estranky.cz/img/original/46/vaclav-ii..jpg" TargetMode="External"/><Relationship Id="rId2" Type="http://schemas.openxmlformats.org/officeDocument/2006/relationships/hyperlink" Target="http://www.youtube.com/watch?v=aT5LFZbaa80" TargetMode="Externa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anovnici-evropy.estranky.cz/img/original/47/vaclav-iii..jpg" TargetMode="External"/><Relationship Id="rId2" Type="http://schemas.openxmlformats.org/officeDocument/2006/relationships/hyperlink" Target="http://www.youtube.com/watch?v=64IgdUPQkFo" TargetMode="Externa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93752104"/>
              </p:ext>
            </p:extLst>
          </p:nvPr>
        </p:nvGraphicFramePr>
        <p:xfrm>
          <a:off x="1500166" y="571480"/>
          <a:ext cx="5654994" cy="4950243"/>
        </p:xfrm>
        <a:graphic>
          <a:graphicData uri="http://schemas.openxmlformats.org/drawingml/2006/table">
            <a:tbl>
              <a:tblPr/>
              <a:tblGrid>
                <a:gridCol w="2827497"/>
                <a:gridCol w="2827497"/>
              </a:tblGrid>
              <a:tr h="220696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ZŠ a MŠ Verneřice</a:t>
                      </a:r>
                      <a:endParaRPr lang="cs-CZ" sz="12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0696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Autor výukového materiálu: 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Lenka Lehká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0696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CZ.1.07/1.4.00/21.1526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0696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VY_32_INOVACE_II.VL13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0696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Vytvořeno: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9. 3. 2013</a:t>
                      </a:r>
                      <a:endParaRPr lang="cs-CZ" sz="1200" kern="1200" dirty="0">
                        <a:solidFill>
                          <a:schemeClr val="tx1"/>
                        </a:solidFill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0696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Vzdělávací oblast: 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Člověk </a:t>
                      </a:r>
                      <a:r>
                        <a:rPr lang="cs-CZ" sz="1200" kern="1200" dirty="0">
                          <a:solidFill>
                            <a:schemeClr val="tx1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a jeho svět</a:t>
                      </a: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0696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Vzdělávací obor: 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Vlastivěda</a:t>
                      </a: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139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Tematický okruh: 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České dějiny –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V dobách přemyslovských králů</a:t>
                      </a:r>
                      <a:endParaRPr lang="cs-CZ" sz="1200" kern="1200" dirty="0">
                        <a:solidFill>
                          <a:schemeClr val="tx1"/>
                        </a:solidFill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0696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Určeno pro: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4. ročník</a:t>
                      </a: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8514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Výukový materiál seznamuje žáky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s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vládou Přemyslovců. </a:t>
                      </a:r>
                      <a:endParaRPr lang="cs-CZ" sz="1200" kern="1200" dirty="0">
                        <a:solidFill>
                          <a:schemeClr val="tx1"/>
                        </a:solidFill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82779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Metodický pokyn: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Materiál je vhodný pro frontální výuku a na závěr pro práci jednotlivců,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dvojic </a:t>
                      </a:r>
                      <a:r>
                        <a:rPr lang="cs-CZ" sz="1200" kern="1200" dirty="0">
                          <a:solidFill>
                            <a:schemeClr val="tx1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či skupiny.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Pro úplné využití programu je nutné připojení k internetu.</a:t>
                      </a:r>
                      <a:endParaRPr lang="cs-CZ" sz="1200" kern="1200" dirty="0">
                        <a:solidFill>
                          <a:schemeClr val="tx1"/>
                        </a:solidFill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0696">
                <a:tc gridSpan="2"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Autorem materiálu a všech jeho částí, není-li uvedeno jinak, je Lenka Lehká.</a:t>
                      </a: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236077">
                <a:tc gridSpan="2"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dirty="0">
                        <a:latin typeface="Calibri"/>
                        <a:ea typeface="Times New Roman"/>
                        <a:cs typeface="Calibri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" name="Obrázek 1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49121" y="4365104"/>
            <a:ext cx="5407025" cy="1038225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i="1" dirty="0" smtClean="0">
                <a:solidFill>
                  <a:schemeClr val="tx2">
                    <a:lumMod val="75000"/>
                  </a:schemeClr>
                </a:solidFill>
                <a:latin typeface="Algerian" pitchFamily="82" charset="0"/>
              </a:rPr>
              <a:t>V DOBÁCH PŘEMYSLOVSKÝCH KRÁLŮ</a:t>
            </a:r>
            <a:endParaRPr lang="cs-CZ" b="1" i="1" dirty="0">
              <a:solidFill>
                <a:schemeClr val="tx2">
                  <a:lumMod val="75000"/>
                </a:schemeClr>
              </a:solidFill>
              <a:latin typeface="Algerian" pitchFamily="82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král Vratislav II.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285861"/>
            <a:ext cx="8186766" cy="2500330"/>
          </a:xfrm>
        </p:spPr>
        <p:txBody>
          <a:bodyPr>
            <a:normAutofit fontScale="85000" lnSpcReduction="20000"/>
          </a:bodyPr>
          <a:lstStyle/>
          <a:p>
            <a:endParaRPr lang="cs-CZ" b="1" dirty="0"/>
          </a:p>
          <a:p>
            <a:pPr>
              <a:lnSpc>
                <a:spcPct val="170000"/>
              </a:lnSpc>
            </a:pP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V době jeho vlády probíhal boj o investituru - spor mezi císařem a papežem o to, kdo bude dosazovat hodnostáře do úřadu</a:t>
            </a:r>
          </a:p>
          <a:p>
            <a:pPr>
              <a:lnSpc>
                <a:spcPct val="170000"/>
              </a:lnSpc>
            </a:pP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Za pomoc císaři mu byl udělen roku 1085 královský titul (nedědičný)</a:t>
            </a:r>
          </a:p>
          <a:p>
            <a:pPr>
              <a:lnSpc>
                <a:spcPct val="170000"/>
              </a:lnSpc>
              <a:buNone/>
            </a:pPr>
            <a:endParaRPr lang="cs-CZ" sz="3100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00034" y="3786190"/>
            <a:ext cx="8001056" cy="2339973"/>
          </a:xfrm>
        </p:spPr>
        <p:txBody>
          <a:bodyPr>
            <a:normAutofit fontScale="85000" lnSpcReduction="20000"/>
          </a:bodyPr>
          <a:lstStyle/>
          <a:p>
            <a:endParaRPr lang="cs-CZ" dirty="0" smtClean="0"/>
          </a:p>
          <a:p>
            <a:r>
              <a:rPr lang="cs-CZ" dirty="0" smtClean="0">
                <a:hlinkClick r:id="rId2"/>
              </a:rPr>
              <a:t>Král Vratislav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>
                <a:hlinkClick r:id="rId3"/>
              </a:rPr>
              <a:t>Korunovace Vratislava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>
                <a:hlinkClick r:id="rId4"/>
              </a:rPr>
              <a:t>Dějiny udatného českého národa - Vratislav II.</a:t>
            </a:r>
            <a:endParaRPr lang="cs-CZ" dirty="0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Přemysl Otakar I.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2844" y="1571612"/>
            <a:ext cx="6072230" cy="4525963"/>
          </a:xfrm>
        </p:spPr>
        <p:txBody>
          <a:bodyPr>
            <a:normAutofit/>
          </a:bodyPr>
          <a:lstStyle/>
          <a:p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</a:rPr>
              <a:t>Král, který získal </a:t>
            </a:r>
            <a:r>
              <a:rPr lang="cs-CZ" sz="2000" b="1" dirty="0" smtClean="0">
                <a:solidFill>
                  <a:schemeClr val="tx2">
                    <a:lumMod val="75000"/>
                  </a:schemeClr>
                </a:solidFill>
              </a:rPr>
              <a:t>dědičný </a:t>
            </a:r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</a:rPr>
              <a:t>královský titul od německého krále. </a:t>
            </a:r>
          </a:p>
          <a:p>
            <a:endParaRPr lang="cs-CZ" sz="2000" dirty="0" smtClean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cs-CZ" sz="2000" b="1" dirty="0" smtClean="0">
                <a:solidFill>
                  <a:schemeClr val="tx2">
                    <a:lumMod val="75000"/>
                  </a:schemeClr>
                </a:solidFill>
              </a:rPr>
              <a:t>ZLATÁ BULA SICILSKÁ </a:t>
            </a:r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</a:rPr>
              <a:t>1212 – listina, která potvrzovala nezávislost Českého království a zaručovala, že královský titul je dědičný – z otce na syna.  </a:t>
            </a:r>
          </a:p>
          <a:p>
            <a:endParaRPr lang="cs-CZ" sz="2200" dirty="0" smtClean="0"/>
          </a:p>
          <a:p>
            <a:r>
              <a:rPr lang="cs-CZ" sz="1800" dirty="0" smtClean="0">
                <a:hlinkClick r:id="rId2"/>
              </a:rPr>
              <a:t>Přemysl Otakar I.</a:t>
            </a:r>
            <a:endParaRPr lang="cs-CZ" sz="1800" dirty="0" smtClean="0"/>
          </a:p>
          <a:p>
            <a:endParaRPr lang="cs-CZ" sz="1800" dirty="0" smtClean="0"/>
          </a:p>
          <a:p>
            <a:r>
              <a:rPr lang="cs-CZ" sz="1800" dirty="0" smtClean="0">
                <a:hlinkClick r:id="rId3"/>
              </a:rPr>
              <a:t>Dějiny udatného českého národa - Přemysl Otakar I.</a:t>
            </a:r>
            <a:endParaRPr lang="cs-CZ" sz="1800" dirty="0" smtClean="0"/>
          </a:p>
          <a:p>
            <a:endParaRPr lang="cs-CZ" sz="3200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4"/>
          <a:srcRect/>
          <a:stretch>
            <a:fillRect/>
          </a:stretch>
        </p:blipFill>
        <p:spPr bwMode="auto">
          <a:xfrm>
            <a:off x="6000760" y="1500174"/>
            <a:ext cx="2871055" cy="40719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Anežka Česká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285860"/>
            <a:ext cx="8972584" cy="2714645"/>
          </a:xfrm>
        </p:spPr>
        <p:txBody>
          <a:bodyPr>
            <a:normAutofit/>
          </a:bodyPr>
          <a:lstStyle/>
          <a:p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</a:rPr>
              <a:t>Dcera Přemysla Otakara I.</a:t>
            </a:r>
          </a:p>
          <a:p>
            <a:endParaRPr lang="cs-CZ" sz="2000" dirty="0" smtClean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</a:rPr>
              <a:t>Svůj život zasvětila chudým a nemocným.</a:t>
            </a:r>
          </a:p>
          <a:p>
            <a:endParaRPr lang="cs-CZ" sz="2000" dirty="0" smtClean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</a:rPr>
              <a:t>V Praze založila </a:t>
            </a:r>
            <a:r>
              <a:rPr lang="cs-CZ" sz="2000" b="1" dirty="0" smtClean="0">
                <a:solidFill>
                  <a:schemeClr val="tx2">
                    <a:lumMod val="75000"/>
                  </a:schemeClr>
                </a:solidFill>
              </a:rPr>
              <a:t>ANEŽSKÝ</a:t>
            </a:r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</a:rPr>
              <a:t> klášter se špitálem.</a:t>
            </a:r>
          </a:p>
          <a:p>
            <a:endParaRPr lang="cs-CZ" sz="2000" dirty="0" smtClean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</a:rPr>
              <a:t>V roce 1989 ji papež prohlásil za svatou. 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8596" y="4000504"/>
            <a:ext cx="8258204" cy="2125659"/>
          </a:xfrm>
        </p:spPr>
        <p:txBody>
          <a:bodyPr>
            <a:noAutofit/>
          </a:bodyPr>
          <a:lstStyle/>
          <a:p>
            <a:r>
              <a:rPr lang="cs-CZ" sz="1800" dirty="0" smtClean="0">
                <a:hlinkClick r:id="rId2"/>
              </a:rPr>
              <a:t>Anežka</a:t>
            </a:r>
            <a:endParaRPr lang="cs-CZ" sz="1800" dirty="0" smtClean="0"/>
          </a:p>
          <a:p>
            <a:endParaRPr lang="cs-CZ" sz="1800" dirty="0" smtClean="0"/>
          </a:p>
          <a:p>
            <a:r>
              <a:rPr lang="cs-CZ" sz="1800" dirty="0" smtClean="0">
                <a:hlinkClick r:id="rId3"/>
              </a:rPr>
              <a:t>Anežka léčí nemocného</a:t>
            </a:r>
            <a:endParaRPr lang="cs-CZ" sz="1800" dirty="0" smtClean="0"/>
          </a:p>
          <a:p>
            <a:endParaRPr lang="cs-CZ" sz="1800" dirty="0" smtClean="0"/>
          </a:p>
          <a:p>
            <a:r>
              <a:rPr lang="cs-CZ" sz="1800" dirty="0" smtClean="0">
                <a:hlinkClick r:id="rId4"/>
              </a:rPr>
              <a:t>Dějiny udatného českého národa - Anežka</a:t>
            </a:r>
            <a:endParaRPr lang="cs-CZ" sz="1800" dirty="0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Přemysl Otakar II.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285860"/>
            <a:ext cx="7758138" cy="4840303"/>
          </a:xfrm>
        </p:spPr>
        <p:txBody>
          <a:bodyPr>
            <a:normAutofit fontScale="70000" lnSpcReduction="20000"/>
          </a:bodyPr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Schopný, smělý a sebevědomý vládce.</a:t>
            </a:r>
          </a:p>
          <a:p>
            <a:endParaRPr lang="cs-CZ" dirty="0" smtClean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Říkalo se mu král železný a zlatý.</a:t>
            </a:r>
          </a:p>
          <a:p>
            <a:pPr>
              <a:buNone/>
            </a:pP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	Železný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– díky jízdním oddílům jízdních rytířů v těžkém brnění.</a:t>
            </a:r>
          </a:p>
          <a:p>
            <a:pPr>
              <a:buNone/>
            </a:pP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	Zlatý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– díky nalezištím stříbra (Kutná Hora, Jihlava), byl velmi bohatý.</a:t>
            </a:r>
          </a:p>
          <a:p>
            <a:endParaRPr lang="cs-CZ" dirty="0" smtClean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Za své vlády území českého státu zdvojnásobil.</a:t>
            </a:r>
          </a:p>
          <a:p>
            <a:endParaRPr lang="cs-CZ" dirty="0" smtClean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Padl v bitvě na Moravském poli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, kde jeho vojska bojovala proti vojskům Rudolfa Habsburského.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71472" y="4429132"/>
            <a:ext cx="7472386" cy="1625593"/>
          </a:xfrm>
        </p:spPr>
        <p:txBody>
          <a:bodyPr>
            <a:normAutofit fontScale="70000" lnSpcReduction="20000"/>
          </a:bodyPr>
          <a:lstStyle/>
          <a:p>
            <a:r>
              <a:rPr lang="cs-CZ" dirty="0" smtClean="0">
                <a:hlinkClick r:id="rId2"/>
              </a:rPr>
              <a:t>Přemysl Otakar II.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>
                <a:hlinkClick r:id="rId3"/>
              </a:rPr>
              <a:t>Bitva na Moravském poli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>
                <a:hlinkClick r:id="rId4"/>
              </a:rPr>
              <a:t>Dějiny udatného českého národa - Přemysl Otakar II.</a:t>
            </a:r>
            <a:endParaRPr lang="cs-CZ" dirty="0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46"/>
          </a:xfrm>
        </p:spPr>
        <p:txBody>
          <a:bodyPr/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Václav II.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57158" y="1071546"/>
            <a:ext cx="7972452" cy="2614618"/>
          </a:xfrm>
        </p:spPr>
        <p:txBody>
          <a:bodyPr>
            <a:normAutofit fontScale="92500" lnSpcReduction="20000"/>
          </a:bodyPr>
          <a:lstStyle/>
          <a:p>
            <a:pPr eaLnBrk="0" hangingPunct="0">
              <a:spcBef>
                <a:spcPts val="600"/>
              </a:spcBef>
            </a:pPr>
            <a:r>
              <a:rPr lang="cs-CZ" sz="2200" dirty="0" smtClean="0">
                <a:solidFill>
                  <a:schemeClr val="tx2">
                    <a:lumMod val="75000"/>
                  </a:schemeClr>
                </a:solidFill>
                <a:latin typeface="Calibri" pitchFamily="34" charset="0"/>
                <a:cs typeface="Times New Roman" pitchFamily="18" charset="0"/>
              </a:rPr>
              <a:t>V dětství vězněn na Bezdězu a dalších hradech .</a:t>
            </a:r>
          </a:p>
          <a:p>
            <a:pPr eaLnBrk="0" hangingPunct="0">
              <a:spcBef>
                <a:spcPts val="600"/>
              </a:spcBef>
            </a:pPr>
            <a:endParaRPr lang="cs-CZ" sz="2200" dirty="0" smtClean="0">
              <a:solidFill>
                <a:schemeClr val="tx2">
                  <a:lumMod val="75000"/>
                </a:schemeClr>
              </a:solidFill>
              <a:latin typeface="Calibri" pitchFamily="34" charset="0"/>
            </a:endParaRPr>
          </a:p>
          <a:p>
            <a:pPr eaLnBrk="0" hangingPunct="0">
              <a:spcBef>
                <a:spcPts val="600"/>
              </a:spcBef>
            </a:pPr>
            <a:r>
              <a:rPr lang="cs-CZ" sz="2200" dirty="0" smtClean="0">
                <a:solidFill>
                  <a:schemeClr val="tx2">
                    <a:lumMod val="75000"/>
                  </a:schemeClr>
                </a:solidFill>
                <a:latin typeface="Calibri" pitchFamily="34" charset="0"/>
                <a:cs typeface="Times New Roman" pitchFamily="18" charset="0"/>
              </a:rPr>
              <a:t>Těžba stříbra v Kutné Hoře  - r. 1300 – horní zákoník</a:t>
            </a:r>
          </a:p>
          <a:p>
            <a:pPr eaLnBrk="0" hangingPunct="0">
              <a:spcBef>
                <a:spcPts val="600"/>
              </a:spcBef>
            </a:pPr>
            <a:endParaRPr lang="cs-CZ" sz="2200" dirty="0" smtClean="0">
              <a:solidFill>
                <a:schemeClr val="tx2">
                  <a:lumMod val="75000"/>
                </a:schemeClr>
              </a:solidFill>
              <a:latin typeface="Calibri" pitchFamily="34" charset="0"/>
              <a:cs typeface="Times New Roman" pitchFamily="18" charset="0"/>
            </a:endParaRPr>
          </a:p>
          <a:p>
            <a:pPr eaLnBrk="0" hangingPunct="0">
              <a:spcBef>
                <a:spcPts val="600"/>
              </a:spcBef>
            </a:pPr>
            <a:r>
              <a:rPr lang="cs-CZ" sz="2200" dirty="0" smtClean="0">
                <a:solidFill>
                  <a:schemeClr val="tx2">
                    <a:lumMod val="75000"/>
                  </a:schemeClr>
                </a:solidFill>
                <a:latin typeface="Calibri" pitchFamily="34" charset="0"/>
                <a:cs typeface="Times New Roman" pitchFamily="18" charset="0"/>
              </a:rPr>
              <a:t>Zavedl nové peníze - </a:t>
            </a:r>
            <a:r>
              <a:rPr lang="cs-CZ" sz="2200" b="1" dirty="0" smtClean="0">
                <a:solidFill>
                  <a:schemeClr val="tx2">
                    <a:lumMod val="75000"/>
                  </a:schemeClr>
                </a:solidFill>
                <a:latin typeface="Calibri" pitchFamily="34" charset="0"/>
                <a:cs typeface="Times New Roman" pitchFamily="18" charset="0"/>
              </a:rPr>
              <a:t>pražské groše.</a:t>
            </a:r>
          </a:p>
          <a:p>
            <a:pPr eaLnBrk="0" hangingPunct="0">
              <a:spcBef>
                <a:spcPts val="600"/>
              </a:spcBef>
            </a:pPr>
            <a:endParaRPr lang="cs-CZ" sz="2200" b="1" dirty="0" smtClean="0">
              <a:solidFill>
                <a:schemeClr val="tx2">
                  <a:lumMod val="75000"/>
                </a:schemeClr>
              </a:solidFill>
              <a:latin typeface="Calibri" pitchFamily="34" charset="0"/>
              <a:cs typeface="Times New Roman" pitchFamily="18" charset="0"/>
            </a:endParaRPr>
          </a:p>
          <a:p>
            <a:pPr eaLnBrk="0" hangingPunct="0">
              <a:spcBef>
                <a:spcPts val="600"/>
              </a:spcBef>
            </a:pPr>
            <a:r>
              <a:rPr lang="cs-CZ" sz="2200" dirty="0" smtClean="0">
                <a:solidFill>
                  <a:schemeClr val="tx2">
                    <a:lumMod val="75000"/>
                  </a:schemeClr>
                </a:solidFill>
                <a:latin typeface="Calibri" pitchFamily="34" charset="0"/>
                <a:cs typeface="Times New Roman" pitchFamily="18" charset="0"/>
              </a:rPr>
              <a:t>Za jeho vlády začaly české země opět vzkvétat – města, řemesla i obchod</a:t>
            </a:r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  <a:latin typeface="Calibri" pitchFamily="34" charset="0"/>
                <a:cs typeface="Times New Roman" pitchFamily="18" charset="0"/>
              </a:rPr>
              <a:t>.</a:t>
            </a:r>
            <a:endParaRPr lang="cs-CZ" sz="2000" dirty="0" smtClean="0">
              <a:solidFill>
                <a:schemeClr val="tx2">
                  <a:lumMod val="75000"/>
                </a:schemeClr>
              </a:solidFill>
              <a:latin typeface="Calibri" pitchFamily="34" charset="0"/>
            </a:endParaRP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00034" y="4214818"/>
            <a:ext cx="8186766" cy="1911345"/>
          </a:xfrm>
        </p:spPr>
        <p:txBody>
          <a:bodyPr>
            <a:normAutofit fontScale="92500" lnSpcReduction="20000"/>
          </a:bodyPr>
          <a:lstStyle/>
          <a:p>
            <a:r>
              <a:rPr lang="cs-CZ" sz="1900" dirty="0" smtClean="0">
                <a:hlinkClick r:id="rId2"/>
              </a:rPr>
              <a:t>Dějiny udatného českého národa- Václav II.</a:t>
            </a:r>
            <a:endParaRPr lang="cs-CZ" sz="1900" dirty="0" smtClean="0"/>
          </a:p>
          <a:p>
            <a:endParaRPr lang="cs-CZ" sz="1900" dirty="0" smtClean="0"/>
          </a:p>
          <a:p>
            <a:r>
              <a:rPr lang="cs-CZ" sz="1900" dirty="0" smtClean="0">
                <a:hlinkClick r:id="rId3"/>
              </a:rPr>
              <a:t>Václav II.</a:t>
            </a:r>
            <a:endParaRPr lang="cs-CZ" sz="1900" dirty="0" smtClean="0"/>
          </a:p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857752" y="4786322"/>
            <a:ext cx="1685925" cy="1685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7000892" y="4786322"/>
            <a:ext cx="1685925" cy="1676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Václav III.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2844" y="1600201"/>
            <a:ext cx="9001156" cy="3471874"/>
          </a:xfrm>
        </p:spPr>
        <p:txBody>
          <a:bodyPr>
            <a:normAutofit/>
          </a:bodyPr>
          <a:lstStyle/>
          <a:p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</a:rPr>
              <a:t>Vládl třem královstvím – </a:t>
            </a:r>
            <a:r>
              <a:rPr lang="cs-CZ" sz="2000" b="1" dirty="0" smtClean="0">
                <a:solidFill>
                  <a:schemeClr val="tx2">
                    <a:lumMod val="75000"/>
                  </a:schemeClr>
                </a:solidFill>
              </a:rPr>
              <a:t>ČESKÉMU, POLSKÉMU, UHERSKÉMU.</a:t>
            </a:r>
          </a:p>
          <a:p>
            <a:endParaRPr lang="cs-CZ" sz="2000" b="1" dirty="0" smtClean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</a:rPr>
              <a:t>Vládnout začal v šestnácti letech.</a:t>
            </a:r>
          </a:p>
          <a:p>
            <a:endParaRPr lang="cs-CZ" sz="2000" dirty="0" smtClean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cs-CZ" sz="2000" dirty="0">
                <a:solidFill>
                  <a:schemeClr val="tx2">
                    <a:lumMod val="75000"/>
                  </a:schemeClr>
                </a:solidFill>
              </a:rPr>
              <a:t>V</a:t>
            </a:r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</a:rPr>
              <a:t> srpnu 1306 v Olomouci zavražděn neznámým vrahem.</a:t>
            </a:r>
          </a:p>
          <a:p>
            <a:endParaRPr lang="cs-CZ" sz="2000" dirty="0" smtClean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</a:rPr>
              <a:t>Po 400 letech končí vláda Přemyslovců, kteří vymřeli po meči (není mužský dědic).</a:t>
            </a:r>
            <a:endParaRPr lang="cs-CZ" sz="20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214282" y="4929198"/>
            <a:ext cx="8472518" cy="1196965"/>
          </a:xfrm>
        </p:spPr>
        <p:txBody>
          <a:bodyPr>
            <a:normAutofit/>
          </a:bodyPr>
          <a:lstStyle/>
          <a:p>
            <a:r>
              <a:rPr lang="cs-CZ" sz="1800" dirty="0" smtClean="0">
                <a:hlinkClick r:id="rId2"/>
              </a:rPr>
              <a:t>Dějiny udatného českého národa - Václav III.</a:t>
            </a:r>
            <a:endParaRPr lang="cs-CZ" sz="1800" dirty="0" smtClean="0"/>
          </a:p>
          <a:p>
            <a:endParaRPr lang="cs-CZ" sz="1800" dirty="0" smtClean="0"/>
          </a:p>
          <a:p>
            <a:r>
              <a:rPr lang="cs-CZ" sz="1800" dirty="0" smtClean="0">
                <a:hlinkClick r:id="rId3"/>
              </a:rPr>
              <a:t>Václav  III.</a:t>
            </a:r>
            <a:endParaRPr lang="cs-CZ" sz="1800" dirty="0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</a:rPr>
              <a:t>Otázky k opakování:</a:t>
            </a:r>
            <a:endParaRPr lang="cs-CZ" sz="36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Jak získal první český král královský titul?</a:t>
            </a:r>
          </a:p>
          <a:p>
            <a:endParaRPr lang="cs-CZ" dirty="0" smtClean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Který český král získal královský titul dědičně – natrvalo?</a:t>
            </a:r>
          </a:p>
          <a:p>
            <a:endParaRPr lang="cs-CZ" dirty="0" smtClean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Pro jaký život se rozhodla Anežka Česká?</a:t>
            </a:r>
          </a:p>
          <a:p>
            <a:endParaRPr lang="cs-CZ" dirty="0" smtClean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Jak se říkalo Přemyslu Otakarovi II. a proč?</a:t>
            </a:r>
          </a:p>
          <a:p>
            <a:endParaRPr lang="cs-CZ" dirty="0" smtClean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Jaká byla vláda Václava II.?</a:t>
            </a:r>
          </a:p>
          <a:p>
            <a:endParaRPr lang="cs-CZ" dirty="0" smtClean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Proč smrtí Václava III. skončilo období vlády Přemyslovců?</a:t>
            </a:r>
          </a:p>
          <a:p>
            <a:endParaRPr lang="cs-CZ" dirty="0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08"/>
          </a:xfrm>
        </p:spPr>
        <p:txBody>
          <a:bodyPr/>
          <a:lstStyle/>
          <a:p>
            <a:pPr algn="l"/>
            <a:r>
              <a:rPr lang="cs-CZ" dirty="0" smtClean="0"/>
              <a:t>Otázky k opakování: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142984"/>
            <a:ext cx="8463884" cy="5429288"/>
          </a:xfrm>
        </p:spPr>
        <p:txBody>
          <a:bodyPr>
            <a:normAutofit fontScale="55000" lnSpcReduction="20000"/>
          </a:bodyPr>
          <a:lstStyle/>
          <a:p>
            <a:r>
              <a:rPr lang="cs-CZ" b="1" dirty="0" smtClean="0"/>
              <a:t>Jak získal první český král královský titul?</a:t>
            </a:r>
          </a:p>
          <a:p>
            <a:pPr>
              <a:buNone/>
            </a:pPr>
            <a:r>
              <a:rPr lang="cs-CZ" i="1" dirty="0" smtClean="0"/>
              <a:t>	Za pomoc císaři v boji o investituru mu byl udělen r. 1085  královský titul (nedědičný).</a:t>
            </a:r>
          </a:p>
          <a:p>
            <a:pPr>
              <a:buNone/>
            </a:pPr>
            <a:endParaRPr lang="cs-CZ" dirty="0" smtClean="0"/>
          </a:p>
          <a:p>
            <a:r>
              <a:rPr lang="cs-CZ" b="1" dirty="0" smtClean="0"/>
              <a:t>Který český král získal královský titul dědičně – natrvalo?</a:t>
            </a:r>
          </a:p>
          <a:p>
            <a:pPr>
              <a:buNone/>
            </a:pPr>
            <a:r>
              <a:rPr lang="cs-CZ" i="1" dirty="0" smtClean="0"/>
              <a:t>	Přemysl Otakar I.</a:t>
            </a:r>
          </a:p>
          <a:p>
            <a:pPr>
              <a:buNone/>
            </a:pPr>
            <a:endParaRPr lang="cs-CZ" i="1" dirty="0" smtClean="0"/>
          </a:p>
          <a:p>
            <a:r>
              <a:rPr lang="cs-CZ" b="1" dirty="0" smtClean="0"/>
              <a:t>Pro jaký život se rozhodla Anežka Česká?</a:t>
            </a:r>
          </a:p>
          <a:p>
            <a:pPr>
              <a:buNone/>
            </a:pPr>
            <a:r>
              <a:rPr lang="cs-CZ" i="1" dirty="0" smtClean="0"/>
              <a:t>	Svůj život zasvětila chudým a nemocným.</a:t>
            </a:r>
          </a:p>
          <a:p>
            <a:pPr>
              <a:buNone/>
            </a:pPr>
            <a:endParaRPr lang="cs-CZ" dirty="0" smtClean="0"/>
          </a:p>
          <a:p>
            <a:r>
              <a:rPr lang="cs-CZ" b="1" dirty="0" smtClean="0"/>
              <a:t>Jak se říkalo Přemyslu Otakarovi II. a proč?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i="1" dirty="0" smtClean="0"/>
              <a:t>Říkalo se mu král železný a zlatý.</a:t>
            </a:r>
          </a:p>
          <a:p>
            <a:pPr>
              <a:buNone/>
            </a:pPr>
            <a:r>
              <a:rPr lang="cs-CZ" b="1" i="1" dirty="0" smtClean="0"/>
              <a:t>	Železný</a:t>
            </a:r>
            <a:r>
              <a:rPr lang="cs-CZ" i="1" dirty="0" smtClean="0"/>
              <a:t> – díky jízdním oddílům jízdních rytířů v těžkém brnění.</a:t>
            </a:r>
          </a:p>
          <a:p>
            <a:pPr>
              <a:buNone/>
            </a:pPr>
            <a:r>
              <a:rPr lang="cs-CZ" b="1" i="1" dirty="0" smtClean="0"/>
              <a:t>	Zlatý</a:t>
            </a:r>
            <a:r>
              <a:rPr lang="cs-CZ" i="1" dirty="0" smtClean="0"/>
              <a:t> – díky nalezištím stříbra (Kutná Hora, Jihlava), byl velmi bohatý.</a:t>
            </a:r>
          </a:p>
          <a:p>
            <a:endParaRPr lang="cs-CZ" dirty="0" smtClean="0"/>
          </a:p>
          <a:p>
            <a:r>
              <a:rPr lang="cs-CZ" b="1" dirty="0" smtClean="0"/>
              <a:t>Jaká byla vláda Václava II.?</a:t>
            </a:r>
          </a:p>
          <a:p>
            <a:pPr>
              <a:buNone/>
            </a:pPr>
            <a:r>
              <a:rPr lang="cs-CZ" dirty="0" smtClean="0">
                <a:latin typeface="Calibri" pitchFamily="34" charset="0"/>
                <a:cs typeface="Times New Roman" pitchFamily="18" charset="0"/>
              </a:rPr>
              <a:t>	</a:t>
            </a:r>
            <a:r>
              <a:rPr lang="cs-CZ" i="1" dirty="0" smtClean="0">
                <a:latin typeface="Calibri" pitchFamily="34" charset="0"/>
                <a:cs typeface="Times New Roman" pitchFamily="18" charset="0"/>
              </a:rPr>
              <a:t>Za jeho vlády začaly české země opět vzkvétat – města, řemesla i obchod</a:t>
            </a:r>
            <a:r>
              <a:rPr lang="cs-CZ" sz="2800" i="1" dirty="0" smtClean="0">
                <a:latin typeface="Calibri" pitchFamily="34" charset="0"/>
                <a:cs typeface="Times New Roman" pitchFamily="18" charset="0"/>
              </a:rPr>
              <a:t>.</a:t>
            </a:r>
            <a:endParaRPr lang="cs-CZ" sz="2800" i="1" dirty="0" smtClean="0">
              <a:latin typeface="Calibri" pitchFamily="34" charset="0"/>
            </a:endParaRPr>
          </a:p>
          <a:p>
            <a:endParaRPr lang="cs-CZ" dirty="0" smtClean="0"/>
          </a:p>
          <a:p>
            <a:r>
              <a:rPr lang="cs-CZ" b="1" dirty="0" smtClean="0"/>
              <a:t>Proč smrtí Václava III. skončilo období vlády Přemyslovců?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i="1" dirty="0" smtClean="0"/>
              <a:t>Václav III. byl zavražděn bez mužského dědice. (Vymřeli po meči.)</a:t>
            </a:r>
            <a:endParaRPr lang="cs-CZ" i="1" dirty="0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Použité zdroje: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82499601"/>
              </p:ext>
            </p:extLst>
          </p:nvPr>
        </p:nvGraphicFramePr>
        <p:xfrm>
          <a:off x="500034" y="1503433"/>
          <a:ext cx="8186766" cy="1493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43008"/>
                <a:gridCol w="7043758"/>
              </a:tblGrid>
              <a:tr h="297210">
                <a:tc>
                  <a:txBody>
                    <a:bodyPr/>
                    <a:lstStyle/>
                    <a:p>
                      <a:r>
                        <a:rPr lang="cs-CZ" dirty="0" smtClean="0"/>
                        <a:t>obrázek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zdroj</a:t>
                      </a:r>
                      <a:endParaRPr lang="cs-CZ" dirty="0"/>
                    </a:p>
                  </a:txBody>
                  <a:tcPr/>
                </a:tc>
              </a:tr>
              <a:tr h="366423">
                <a:tc>
                  <a:txBody>
                    <a:bodyPr/>
                    <a:lstStyle/>
                    <a:p>
                      <a:r>
                        <a:rPr lang="cs-CZ" sz="1400" b="0" dirty="0" smtClean="0"/>
                        <a:t>ZLATÁ BULA SICILSKÁ </a:t>
                      </a:r>
                      <a:endParaRPr lang="cs-CZ" sz="14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http://upload.wikimedia.org/wikipedia/commons/9/9d/Golden_Bull_of_Sicily.jpg</a:t>
                      </a:r>
                    </a:p>
                    <a:p>
                      <a:endParaRPr lang="cs-CZ" sz="1400" dirty="0"/>
                    </a:p>
                  </a:txBody>
                  <a:tcPr/>
                </a:tc>
              </a:tr>
              <a:tr h="224800">
                <a:tc>
                  <a:txBody>
                    <a:bodyPr/>
                    <a:lstStyle/>
                    <a:p>
                      <a:r>
                        <a:rPr lang="cs-CZ" sz="1400" b="0" dirty="0" smtClean="0"/>
                        <a:t>Groš 1</a:t>
                      </a:r>
                      <a:endParaRPr lang="cs-CZ" sz="14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http://upload.wikimedia.org/wikipedia/commons/5/59/Grossi_pragenses_avers.jpg</a:t>
                      </a:r>
                      <a:endParaRPr lang="cs-CZ" sz="2000" dirty="0"/>
                    </a:p>
                  </a:txBody>
                  <a:tcPr/>
                </a:tc>
              </a:tr>
              <a:tr h="208032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Groš 2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http://upload.wikimedia.org/wikipedia/commons/4/4e/Grossi_pragenses_revers.jpg</a:t>
                      </a:r>
                      <a:endParaRPr lang="cs-CZ" sz="20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236</TotalTime>
  <Words>454</Words>
  <Application>Microsoft Office PowerPoint</Application>
  <PresentationFormat>Předvádění na obrazovce (4:3)</PresentationFormat>
  <Paragraphs>133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Prezentace aplikace PowerPoint</vt:lpstr>
      <vt:lpstr>V DOBÁCH PŘEMYSLOVSKÝCH KRÁLŮ</vt:lpstr>
      <vt:lpstr>král Vratislav II.</vt:lpstr>
      <vt:lpstr>Přemysl Otakar I.</vt:lpstr>
      <vt:lpstr>Anežka Česká</vt:lpstr>
      <vt:lpstr>Přemysl Otakar II.</vt:lpstr>
      <vt:lpstr>Václav II.</vt:lpstr>
      <vt:lpstr>Václav III.</vt:lpstr>
      <vt:lpstr>Otázky k opakování:</vt:lpstr>
      <vt:lpstr>Otázky k opakování:</vt:lpstr>
      <vt:lpstr>Použité zdroje:</vt:lpstr>
    </vt:vector>
  </TitlesOfParts>
  <Company>lumik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 DOBÁCH PŘEMYSLOVSKÝCH KNÍŽAT</dc:title>
  <dc:creator>Arbalest</dc:creator>
  <cp:lastModifiedBy>bendji</cp:lastModifiedBy>
  <cp:revision>68</cp:revision>
  <dcterms:created xsi:type="dcterms:W3CDTF">2013-02-02T20:15:36Z</dcterms:created>
  <dcterms:modified xsi:type="dcterms:W3CDTF">2013-04-08T10:24:13Z</dcterms:modified>
</cp:coreProperties>
</file>