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1" r:id="rId4"/>
    <p:sldId id="258" r:id="rId5"/>
    <p:sldId id="259" r:id="rId6"/>
    <p:sldId id="266" r:id="rId7"/>
    <p:sldId id="262" r:id="rId8"/>
    <p:sldId id="263" r:id="rId9"/>
    <p:sldId id="264" r:id="rId10"/>
    <p:sldId id="265" r:id="rId11"/>
    <p:sldId id="269" r:id="rId12"/>
    <p:sldId id="267" r:id="rId13"/>
    <p:sldId id="270" r:id="rId14"/>
    <p:sldId id="271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DA56D-735E-417F-B8B1-AF78383FA0EC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C9D8D-664F-4F30-99E2-844E9B591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DA56D-735E-417F-B8B1-AF78383FA0EC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C9D8D-664F-4F30-99E2-844E9B591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DA56D-735E-417F-B8B1-AF78383FA0EC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C9D8D-664F-4F30-99E2-844E9B591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DA56D-735E-417F-B8B1-AF78383FA0EC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C9D8D-664F-4F30-99E2-844E9B591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DA56D-735E-417F-B8B1-AF78383FA0EC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C9D8D-664F-4F30-99E2-844E9B591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DA56D-735E-417F-B8B1-AF78383FA0EC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C9D8D-664F-4F30-99E2-844E9B591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DA56D-735E-417F-B8B1-AF78383FA0EC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C9D8D-664F-4F30-99E2-844E9B591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DA56D-735E-417F-B8B1-AF78383FA0EC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C9D8D-664F-4F30-99E2-844E9B591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DA56D-735E-417F-B8B1-AF78383FA0EC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6BCC9D8D-664F-4F30-99E2-844E9B591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DA56D-735E-417F-B8B1-AF78383FA0EC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C9D8D-664F-4F30-99E2-844E9B591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DA56D-735E-417F-B8B1-AF78383FA0EC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C9D8D-664F-4F30-99E2-844E9B591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ABDA56D-735E-417F-B8B1-AF78383FA0EC}" type="datetimeFigureOut">
              <a:rPr lang="cs-CZ" smtClean="0"/>
              <a:pPr/>
              <a:t>18.4.2013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BCC9D8D-664F-4F30-99E2-844E9B5913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rumenta.cz/obrazky/semena/hrach-zeleny-det.jpg" TargetMode="External"/><Relationship Id="rId3" Type="http://schemas.openxmlformats.org/officeDocument/2006/relationships/hyperlink" Target="http://img129.imageshack.us/img129/9265/mene22zb.jpg" TargetMode="External"/><Relationship Id="rId7" Type="http://schemas.openxmlformats.org/officeDocument/2006/relationships/hyperlink" Target="http://1.bp.blogspot.com/-GT88WW_pVZ4/TeL1b7qNxcI/AAAAAAAAB2g/gZFdk4HheU4/s320/soja.jpg" TargetMode="External"/><Relationship Id="rId2" Type="http://schemas.openxmlformats.org/officeDocument/2006/relationships/hyperlink" Target="http://www.cuketka.cz/wp-content/uploads/lusteniny_3_50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koworld.cz/Files/Lusteniny.jpg" TargetMode="External"/><Relationship Id="rId5" Type="http://schemas.openxmlformats.org/officeDocument/2006/relationships/hyperlink" Target="http://zivotnafarme.infoblog.cz/data/250px-3-types-of-lentil.jpg" TargetMode="External"/><Relationship Id="rId10" Type="http://schemas.openxmlformats.org/officeDocument/2006/relationships/hyperlink" Target="http://4.bp.blogspot.com/-rVqf--XhDGU/T7P5bsqiR3I/AAAAAAAAALg/ia4yhlzz4yg/s200/huelsen.gif" TargetMode="External"/><Relationship Id="rId4" Type="http://schemas.openxmlformats.org/officeDocument/2006/relationships/hyperlink" Target="http://www.vseovareni.cz/public/galleries/37/36618/cocka.jpg?44fb1b08eb022603cd01f2f5a5926f27" TargetMode="External"/><Relationship Id="rId9" Type="http://schemas.openxmlformats.org/officeDocument/2006/relationships/hyperlink" Target="http://www.ikondice.cz/wp-content/uploads/2012/12/shutterstock_102557018-620x230.jpg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188640"/>
            <a:ext cx="6419056" cy="1224136"/>
          </a:xfrm>
        </p:spPr>
        <p:txBody>
          <a:bodyPr/>
          <a:lstStyle/>
          <a:p>
            <a:r>
              <a:rPr lang="cs-CZ" sz="1600" cap="small" dirty="0">
                <a:ln>
                  <a:noFill/>
                </a:ln>
                <a:solidFill>
                  <a:schemeClr val="tx1"/>
                </a:solidFill>
                <a:effectLst/>
                <a:latin typeface="Century Schoolbook"/>
              </a:rPr>
              <a:t>Střední průmyslová škola</a:t>
            </a:r>
            <a:br>
              <a:rPr lang="cs-CZ" sz="1600" cap="small" dirty="0">
                <a:ln>
                  <a:noFill/>
                </a:ln>
                <a:solidFill>
                  <a:schemeClr val="tx1"/>
                </a:solidFill>
                <a:effectLst/>
                <a:latin typeface="Century Schoolbook"/>
              </a:rPr>
            </a:br>
            <a:r>
              <a:rPr lang="cs-CZ" sz="1600" cap="small" dirty="0">
                <a:ln>
                  <a:noFill/>
                </a:ln>
                <a:solidFill>
                  <a:schemeClr val="tx1"/>
                </a:solidFill>
                <a:effectLst/>
                <a:latin typeface="Century Schoolbook"/>
              </a:rPr>
              <a:t>a Střední odborná škola gastronomie a služeb, Most,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32918"/>
            <a:ext cx="8229600" cy="4300339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 smtClean="0">
                <a:latin typeface="Calibri"/>
                <a:ea typeface="+mj-ea"/>
                <a:cs typeface="+mj-cs"/>
              </a:rPr>
              <a:t>DIGITÁLNÍ </a:t>
            </a:r>
            <a:r>
              <a:rPr lang="cs-CZ" sz="4400" dirty="0">
                <a:latin typeface="Calibri"/>
                <a:ea typeface="+mj-ea"/>
                <a:cs typeface="+mj-cs"/>
              </a:rPr>
              <a:t>UČEBNÍ </a:t>
            </a:r>
            <a:r>
              <a:rPr lang="cs-CZ" sz="4400" dirty="0" smtClean="0">
                <a:latin typeface="Calibri"/>
                <a:ea typeface="+mj-ea"/>
                <a:cs typeface="+mj-cs"/>
              </a:rPr>
              <a:t>MATERIÁL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57" y="569095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881769"/>
            <a:ext cx="3822700" cy="938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625" y="2348879"/>
            <a:ext cx="7778750" cy="3532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01706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2920" y="1268760"/>
            <a:ext cx="8229600" cy="3674113"/>
          </a:xfrm>
        </p:spPr>
        <p:txBody>
          <a:bodyPr/>
          <a:lstStyle/>
          <a:p>
            <a:pPr algn="ctr"/>
            <a:r>
              <a:rPr lang="cs-CZ" sz="9600" i="1" cap="none" dirty="0">
                <a:ln>
                  <a:noFill/>
                </a:ln>
                <a:solidFill>
                  <a:srgbClr val="0BD0D9">
                    <a:tint val="90000"/>
                    <a:satMod val="120000"/>
                  </a:srgb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Algerian" pitchFamily="82" charset="0"/>
              </a:rPr>
              <a:t>LUŠTĚNINY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0589" y="3368351"/>
            <a:ext cx="5905500" cy="219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55706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500" b="0" dirty="0">
                <a:ln>
                  <a:noFill/>
                </a:ln>
                <a:solidFill>
                  <a:schemeClr val="tx1"/>
                </a:solidFill>
                <a:effectLst/>
                <a:latin typeface="Calibri"/>
              </a:rPr>
              <a:t>Luštěniny jsou suchá semena /motýlokvětých/ rostlin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36912"/>
            <a:ext cx="4762500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668907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7"/>
            <a:ext cx="8229600" cy="4161580"/>
          </a:xfrm>
        </p:spPr>
        <p:txBody>
          <a:bodyPr>
            <a:normAutofit/>
          </a:bodyPr>
          <a:lstStyle/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3200" dirty="0">
                <a:solidFill>
                  <a:srgbClr val="FFFF00"/>
                </a:solidFill>
                <a:latin typeface="Constantia"/>
              </a:rPr>
              <a:t>Mají vysoký obsah bílkovin, sacharidů (hlavně škrobu), vlákniny, minerální látky (draslík, vápník), z vitamínů B, E, provitamín A. 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3200" dirty="0">
                <a:solidFill>
                  <a:srgbClr val="FFFF00"/>
                </a:solidFill>
                <a:latin typeface="Constantia"/>
              </a:rPr>
              <a:t>Obsahují ve větším množství oligosacharidy (disacharidy), které způsobují nadýmání. 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3200" dirty="0">
                <a:solidFill>
                  <a:srgbClr val="FFFF00"/>
                </a:solidFill>
                <a:latin typeface="Constantia"/>
              </a:rPr>
              <a:t>Luštěniny jsou hůře stravitelné. </a:t>
            </a:r>
          </a:p>
          <a:p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SLOŽENÍ A VÝZNAM 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/>
            </a:r>
            <a:b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</a:b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3746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239416"/>
          </a:xfrm>
        </p:spPr>
        <p:txBody>
          <a:bodyPr>
            <a:normAutofit/>
          </a:bodyPr>
          <a:lstStyle/>
          <a:p>
            <a:r>
              <a:rPr lang="cs-CZ" sz="6000" b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PATŘÍ SEM: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3600" dirty="0">
                <a:solidFill>
                  <a:srgbClr val="FFFF00"/>
                </a:solidFill>
                <a:latin typeface="Constantia"/>
              </a:rPr>
              <a:t>HRÁCH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3600" dirty="0">
                <a:solidFill>
                  <a:srgbClr val="FFFF00"/>
                </a:solidFill>
                <a:latin typeface="Constantia"/>
              </a:rPr>
              <a:t>ČOČKA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3600" dirty="0">
                <a:solidFill>
                  <a:srgbClr val="FFFF00"/>
                </a:solidFill>
                <a:latin typeface="Constantia"/>
              </a:rPr>
              <a:t>FAZOLE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3600" dirty="0">
                <a:solidFill>
                  <a:srgbClr val="FFFF00"/>
                </a:solidFill>
                <a:latin typeface="Constantia"/>
              </a:rPr>
              <a:t>SOJA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3600" dirty="0">
                <a:solidFill>
                  <a:srgbClr val="FFFF00"/>
                </a:solidFill>
                <a:latin typeface="Constantia"/>
              </a:rPr>
              <a:t>NOVÝ  DRUH - CIZRNA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4181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/>
          <a:lstStyle/>
          <a:p>
            <a:r>
              <a:rPr lang="cs-CZ" sz="5000" b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H r á 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53669"/>
          </a:xfrm>
        </p:spPr>
        <p:txBody>
          <a:bodyPr>
            <a:normAutofit/>
          </a:bodyPr>
          <a:lstStyle/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2400" dirty="0">
                <a:solidFill>
                  <a:srgbClr val="FFFF00"/>
                </a:solidFill>
                <a:latin typeface="Constantia"/>
              </a:rPr>
              <a:t>jsou zralá semena hrachu </a:t>
            </a:r>
            <a:r>
              <a:rPr lang="cs-CZ" sz="2400" dirty="0" smtClean="0">
                <a:solidFill>
                  <a:srgbClr val="FFFF00"/>
                </a:solidFill>
                <a:latin typeface="Constantia"/>
              </a:rPr>
              <a:t>setého</a:t>
            </a:r>
            <a:endParaRPr lang="cs-CZ" sz="2400" dirty="0">
              <a:solidFill>
                <a:srgbClr val="FFFF00"/>
              </a:solidFill>
              <a:latin typeface="Constantia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2400" dirty="0">
                <a:solidFill>
                  <a:srgbClr val="FFFF00"/>
                </a:solidFill>
                <a:latin typeface="Constantia"/>
              </a:rPr>
              <a:t> je nejrozšířenější </a:t>
            </a:r>
            <a:r>
              <a:rPr lang="cs-CZ" sz="2400" dirty="0" smtClean="0">
                <a:solidFill>
                  <a:srgbClr val="FFFF00"/>
                </a:solidFill>
                <a:latin typeface="Constantia"/>
              </a:rPr>
              <a:t>luštěninou</a:t>
            </a:r>
            <a:endParaRPr lang="cs-CZ" sz="2400" dirty="0">
              <a:solidFill>
                <a:srgbClr val="FFFF00"/>
              </a:solidFill>
              <a:latin typeface="Constantia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2400" dirty="0">
                <a:solidFill>
                  <a:srgbClr val="FFFF00"/>
                </a:solidFill>
                <a:latin typeface="Constantia"/>
              </a:rPr>
              <a:t>loupaný hrách není nutné před vařením namáčet, je vhodný na </a:t>
            </a:r>
            <a:r>
              <a:rPr lang="cs-CZ" sz="2400" dirty="0" smtClean="0">
                <a:solidFill>
                  <a:srgbClr val="FFFF00"/>
                </a:solidFill>
                <a:latin typeface="Constantia"/>
              </a:rPr>
              <a:t>kaše</a:t>
            </a:r>
            <a:endParaRPr lang="cs-CZ" sz="2400" dirty="0">
              <a:solidFill>
                <a:srgbClr val="FFFF00"/>
              </a:solidFill>
              <a:latin typeface="Constantia"/>
            </a:endParaRPr>
          </a:p>
          <a:p>
            <a:pPr marL="0" lvl="0" indent="0" fontAlgn="base"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r>
              <a:rPr lang="cs-CZ" sz="2800" b="1" i="1" u="sng" dirty="0">
                <a:solidFill>
                  <a:srgbClr val="FFFF00"/>
                </a:solidFill>
                <a:latin typeface="Constantia"/>
              </a:rPr>
              <a:t>Druhy  v  prodeji: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" pitchFamily="2" charset="2"/>
              <a:buChar char="v"/>
            </a:pPr>
            <a:r>
              <a:rPr lang="cs-CZ" sz="2400" u="sng" dirty="0">
                <a:solidFill>
                  <a:srgbClr val="FFFF00"/>
                </a:solidFill>
                <a:latin typeface="Constantia"/>
              </a:rPr>
              <a:t>Suchý</a:t>
            </a:r>
            <a:r>
              <a:rPr lang="cs-CZ" sz="2400" dirty="0">
                <a:solidFill>
                  <a:srgbClr val="FFFF00"/>
                </a:solidFill>
                <a:latin typeface="Constantia"/>
              </a:rPr>
              <a:t> –   ŽLUTÝ,  ZELENÝ, BAREVNÁ SMĚS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r>
              <a:rPr lang="cs-CZ" sz="2400" dirty="0">
                <a:solidFill>
                  <a:srgbClr val="FFFF00"/>
                </a:solidFill>
                <a:latin typeface="Constantia"/>
              </a:rPr>
              <a:t>               -    LOUPANÝ,  NELOUPANÝ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r>
              <a:rPr lang="cs-CZ" sz="2400" dirty="0">
                <a:solidFill>
                  <a:srgbClr val="FFFF00"/>
                </a:solidFill>
                <a:latin typeface="Constantia"/>
              </a:rPr>
              <a:t>               -    CELÝ,  PŮLENÝ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r>
              <a:rPr lang="cs-CZ" sz="2400" dirty="0">
                <a:solidFill>
                  <a:srgbClr val="FFFF00"/>
                </a:solidFill>
                <a:latin typeface="Constantia"/>
              </a:rPr>
              <a:t>               -    PŘEDVAŘENÝ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" pitchFamily="2" charset="2"/>
              <a:buChar char="v"/>
            </a:pPr>
            <a:r>
              <a:rPr lang="cs-CZ" sz="2400" u="sng" dirty="0">
                <a:solidFill>
                  <a:srgbClr val="FFFF00"/>
                </a:solidFill>
                <a:latin typeface="Constantia"/>
              </a:rPr>
              <a:t>Sterilovaný</a:t>
            </a:r>
            <a:r>
              <a:rPr lang="cs-CZ" sz="2400" dirty="0">
                <a:solidFill>
                  <a:srgbClr val="FFFF00"/>
                </a:solidFill>
                <a:latin typeface="Constantia"/>
              </a:rPr>
              <a:t> – v nálevu – sladkokysel</a:t>
            </a:r>
            <a:r>
              <a:rPr lang="cs-CZ" sz="2400" dirty="0">
                <a:solidFill>
                  <a:srgbClr val="FFFF00"/>
                </a:solidFill>
                <a:latin typeface="Times New Roman" pitchFamily="18" charset="0"/>
              </a:rPr>
              <a:t>é</a:t>
            </a:r>
            <a:r>
              <a:rPr lang="cs-CZ" sz="2400" dirty="0">
                <a:solidFill>
                  <a:srgbClr val="FFFF00"/>
                </a:solidFill>
                <a:latin typeface="Constantia"/>
              </a:rPr>
              <a:t>m, slan</a:t>
            </a:r>
            <a:r>
              <a:rPr lang="cs-CZ" sz="2400" dirty="0">
                <a:solidFill>
                  <a:srgbClr val="FFFF00"/>
                </a:solidFill>
                <a:latin typeface="Times New Roman" pitchFamily="18" charset="0"/>
              </a:rPr>
              <a:t>é</a:t>
            </a:r>
            <a:r>
              <a:rPr lang="cs-CZ" sz="2400" dirty="0">
                <a:solidFill>
                  <a:srgbClr val="FFFF00"/>
                </a:solidFill>
                <a:latin typeface="Constantia"/>
              </a:rPr>
              <a:t>m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" pitchFamily="2" charset="2"/>
              <a:buChar char="v"/>
            </a:pPr>
            <a:r>
              <a:rPr lang="cs-CZ" sz="2400" u="sng" dirty="0">
                <a:solidFill>
                  <a:srgbClr val="FFFF00"/>
                </a:solidFill>
                <a:latin typeface="Constantia"/>
              </a:rPr>
              <a:t>Mražený  </a:t>
            </a:r>
          </a:p>
          <a:p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83468"/>
            <a:ext cx="2791197" cy="1921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36444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239416"/>
          </a:xfrm>
        </p:spPr>
        <p:txBody>
          <a:bodyPr/>
          <a:lstStyle/>
          <a:p>
            <a:r>
              <a:rPr lang="cs-CZ" sz="5000" b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 o č k 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4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podle velikosti zrn rozdělujeme čočku na </a:t>
            </a:r>
            <a:r>
              <a:rPr lang="cs-CZ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velkozrnnou a drobnozrnnou</a:t>
            </a:r>
          </a:p>
          <a:p>
            <a:pPr marL="274320" lvl="0" indent="-274320">
              <a:buClr>
                <a:srgbClr val="0BD0D9"/>
              </a:buClr>
              <a:buSzPct val="95000"/>
              <a:buNone/>
              <a:defRPr/>
            </a:pPr>
            <a:endParaRPr lang="cs-CZ" sz="24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b="1" i="1" u="sng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b="1" i="1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ruhy </a:t>
            </a:r>
            <a:r>
              <a:rPr lang="cs-CZ" b="1" i="1" u="sng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 prodeji</a:t>
            </a:r>
            <a:r>
              <a:rPr lang="cs-CZ" b="1" u="sng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endParaRPr lang="cs-CZ" b="1" u="sng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čočka </a:t>
            </a:r>
            <a:r>
              <a:rPr lang="cs-CZ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zelená, hnědá a různě barevná</a:t>
            </a:r>
          </a:p>
          <a:p>
            <a:pPr marL="274320" lvl="0" indent="-274320">
              <a:buClr>
                <a:srgbClr val="0BD0D9"/>
              </a:buClr>
              <a:buSzPct val="95000"/>
              <a:buNone/>
              <a:defRPr/>
            </a:pPr>
            <a:r>
              <a:rPr lang="cs-CZ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loupaná </a:t>
            </a:r>
            <a:r>
              <a:rPr lang="cs-CZ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neloupaná</a:t>
            </a:r>
          </a:p>
          <a:p>
            <a:pPr>
              <a:buClr>
                <a:srgbClr val="0BD0D9"/>
              </a:buClr>
              <a:buSzPct val="95000"/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velkozrnná</a:t>
            </a:r>
            <a:r>
              <a:rPr lang="cs-CZ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, drobnozrnná, předvařená</a:t>
            </a:r>
          </a:p>
          <a:p>
            <a:pPr marL="274320" lvl="0" indent="-274320">
              <a:buClr>
                <a:srgbClr val="0BD0D9"/>
              </a:buClr>
              <a:buSzPct val="95000"/>
              <a:buNone/>
              <a:defRPr/>
            </a:pPr>
            <a:endParaRPr lang="cs-CZ" sz="24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4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má lepší stravitelnost než hrách a fazole</a:t>
            </a: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4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má vysoký podíl železa a mědi</a:t>
            </a: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4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různé odrůdy čočky se obvykle nazývají podle barvy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9319" y="548680"/>
            <a:ext cx="2381250" cy="134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45533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311424"/>
          </a:xfrm>
        </p:spPr>
        <p:txBody>
          <a:bodyPr/>
          <a:lstStyle/>
          <a:p>
            <a:r>
              <a:rPr lang="cs-CZ" sz="5000" b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C i z r n a ( římský hrách)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400" dirty="0">
                <a:solidFill>
                  <a:srgbClr val="FFFF00"/>
                </a:solidFill>
                <a:latin typeface="Constantia"/>
              </a:rPr>
              <a:t>se podobá velkému hrachu, má jemně oříškovou chuť</a:t>
            </a: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400" dirty="0">
                <a:solidFill>
                  <a:srgbClr val="FFFF00"/>
                </a:solidFill>
                <a:latin typeface="Constantia"/>
              </a:rPr>
              <a:t>pochází ze západní Asie </a:t>
            </a: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400" dirty="0">
                <a:solidFill>
                  <a:srgbClr val="FFFF00"/>
                </a:solidFill>
                <a:latin typeface="Constantia"/>
              </a:rPr>
              <a:t>je na trhu celá nebo půlená</a:t>
            </a: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400" dirty="0">
                <a:solidFill>
                  <a:srgbClr val="FFFF00"/>
                </a:solidFill>
                <a:latin typeface="Constantia"/>
              </a:rPr>
              <a:t>má velkou výživnou hodnotu ( 30 % bílkovin, 8 % tuku, </a:t>
            </a:r>
            <a:r>
              <a:rPr lang="cs-CZ" sz="2400" dirty="0" smtClean="0">
                <a:solidFill>
                  <a:srgbClr val="FFFF00"/>
                </a:solidFill>
                <a:latin typeface="Constantia"/>
              </a:rPr>
              <a:t>             44 </a:t>
            </a:r>
            <a:r>
              <a:rPr lang="cs-CZ" sz="2400" dirty="0">
                <a:solidFill>
                  <a:srgbClr val="FFFF00"/>
                </a:solidFill>
                <a:latin typeface="Constantia"/>
              </a:rPr>
              <a:t>% uhlohydrátů, řadu vitamínů a minerálních látek) </a:t>
            </a: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400" dirty="0">
                <a:solidFill>
                  <a:srgbClr val="FFFF00"/>
                </a:solidFill>
                <a:latin typeface="Constantia"/>
              </a:rPr>
              <a:t>má delší dobu vaření, proto se doporučuje namočit do slané </a:t>
            </a:r>
            <a:r>
              <a:rPr lang="cs-CZ" sz="2400" dirty="0" smtClean="0">
                <a:solidFill>
                  <a:srgbClr val="FFFF00"/>
                </a:solidFill>
                <a:latin typeface="Constantia"/>
              </a:rPr>
              <a:t>vody, </a:t>
            </a:r>
            <a:r>
              <a:rPr lang="cs-CZ" sz="2400" dirty="0">
                <a:solidFill>
                  <a:srgbClr val="FFFF00"/>
                </a:solidFill>
                <a:latin typeface="Constantia"/>
              </a:rPr>
              <a:t> </a:t>
            </a:r>
            <a:r>
              <a:rPr lang="cs-CZ" sz="2400" dirty="0" smtClean="0">
                <a:solidFill>
                  <a:srgbClr val="FFFF00"/>
                </a:solidFill>
                <a:latin typeface="Constantia"/>
              </a:rPr>
              <a:t>poté </a:t>
            </a:r>
            <a:r>
              <a:rPr lang="cs-CZ" sz="2400" dirty="0">
                <a:solidFill>
                  <a:srgbClr val="FFFF00"/>
                </a:solidFill>
                <a:latin typeface="Constantia"/>
              </a:rPr>
              <a:t>se slaná voda scedí, cizrna se zalije studenou vodou a uvaří </a:t>
            </a: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400" dirty="0">
                <a:solidFill>
                  <a:srgbClr val="FFFF00"/>
                </a:solidFill>
                <a:latin typeface="Constantia"/>
              </a:rPr>
              <a:t>používá se také na </a:t>
            </a:r>
            <a:r>
              <a:rPr lang="cs-CZ" sz="2400" dirty="0" smtClean="0">
                <a:solidFill>
                  <a:srgbClr val="FFFF00"/>
                </a:solidFill>
                <a:latin typeface="Constantia"/>
              </a:rPr>
              <a:t>mouku </a:t>
            </a:r>
            <a:endParaRPr lang="cs-CZ" sz="2400" dirty="0">
              <a:solidFill>
                <a:srgbClr val="FFFF00"/>
              </a:solidFill>
              <a:latin typeface="Constantia"/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60648"/>
            <a:ext cx="176212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3417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383432"/>
          </a:xfrm>
        </p:spPr>
        <p:txBody>
          <a:bodyPr/>
          <a:lstStyle/>
          <a:p>
            <a:r>
              <a:rPr lang="cs-CZ" sz="5000" b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F a z o l 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1"/>
            <a:ext cx="8229600" cy="3657525"/>
          </a:xfrm>
        </p:spPr>
        <p:txBody>
          <a:bodyPr>
            <a:normAutofit/>
          </a:bodyPr>
          <a:lstStyle/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400" dirty="0">
                <a:solidFill>
                  <a:srgbClr val="FFFF00"/>
                </a:solidFill>
                <a:latin typeface="Constantia"/>
              </a:rPr>
              <a:t>jsou odrůdou původní americké fazole</a:t>
            </a: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400" dirty="0">
                <a:solidFill>
                  <a:srgbClr val="FFFF00"/>
                </a:solidFill>
                <a:latin typeface="Constantia"/>
              </a:rPr>
              <a:t>mají různou velikost, barvu a tvar</a:t>
            </a:r>
          </a:p>
          <a:p>
            <a:pPr marL="274320" lvl="0" indent="-274320">
              <a:buClr>
                <a:srgbClr val="0BD0D9"/>
              </a:buClr>
              <a:buSzPct val="95000"/>
              <a:buNone/>
              <a:defRPr/>
            </a:pPr>
            <a:endParaRPr lang="cs-CZ" sz="2400" dirty="0">
              <a:solidFill>
                <a:srgbClr val="FFFF00"/>
              </a:solidFill>
              <a:latin typeface="Constantia"/>
            </a:endParaRPr>
          </a:p>
          <a:p>
            <a:pPr marL="0" lvl="0" indent="0">
              <a:buClr>
                <a:srgbClr val="0BD0D9"/>
              </a:buClr>
              <a:buSzPct val="95000"/>
              <a:buNone/>
              <a:defRPr/>
            </a:pPr>
            <a:r>
              <a:rPr lang="cs-CZ" sz="2800" b="1" u="sng" dirty="0">
                <a:solidFill>
                  <a:srgbClr val="FFFF00"/>
                </a:solidFill>
                <a:latin typeface="Constantia"/>
              </a:rPr>
              <a:t>D</a:t>
            </a:r>
            <a:r>
              <a:rPr lang="cs-CZ" sz="2800" b="1" u="sng" dirty="0" smtClean="0">
                <a:solidFill>
                  <a:srgbClr val="FFFF00"/>
                </a:solidFill>
                <a:latin typeface="Constantia"/>
              </a:rPr>
              <a:t>ruhy </a:t>
            </a:r>
            <a:r>
              <a:rPr lang="cs-CZ" sz="2800" b="1" u="sng" dirty="0">
                <a:solidFill>
                  <a:srgbClr val="FFFF00"/>
                </a:solidFill>
                <a:latin typeface="Constantia"/>
              </a:rPr>
              <a:t>v prodeji:</a:t>
            </a:r>
            <a:r>
              <a:rPr lang="cs-CZ" sz="2800" b="1" dirty="0">
                <a:solidFill>
                  <a:srgbClr val="FFFF00"/>
                </a:solidFill>
                <a:latin typeface="Constantia"/>
              </a:rPr>
              <a:t>   </a:t>
            </a:r>
            <a:endParaRPr lang="cs-CZ" sz="2800" b="1" dirty="0" smtClean="0">
              <a:solidFill>
                <a:srgbClr val="FFFF00"/>
              </a:solidFill>
              <a:latin typeface="Constantia"/>
            </a:endParaRP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400" b="1" dirty="0" smtClean="0">
                <a:solidFill>
                  <a:srgbClr val="FFFF00"/>
                </a:solidFill>
                <a:latin typeface="Constantia"/>
              </a:rPr>
              <a:t>fazole </a:t>
            </a:r>
            <a:r>
              <a:rPr lang="cs-CZ" sz="2400" b="1" dirty="0">
                <a:solidFill>
                  <a:srgbClr val="FFFF00"/>
                </a:solidFill>
                <a:latin typeface="Constantia"/>
              </a:rPr>
              <a:t>bílé, barevné, černé, červené, hnědé i strakaté</a:t>
            </a: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400" b="1" dirty="0" smtClean="0">
                <a:solidFill>
                  <a:srgbClr val="FFFF00"/>
                </a:solidFill>
                <a:latin typeface="Constantia"/>
              </a:rPr>
              <a:t>malé</a:t>
            </a:r>
            <a:r>
              <a:rPr lang="cs-CZ" sz="2400" b="1" dirty="0">
                <a:solidFill>
                  <a:srgbClr val="FFFF00"/>
                </a:solidFill>
                <a:latin typeface="Constantia"/>
              </a:rPr>
              <a:t>, střední a obrovské</a:t>
            </a: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400" b="1" dirty="0">
                <a:solidFill>
                  <a:srgbClr val="FFFF00"/>
                </a:solidFill>
                <a:latin typeface="Constantia"/>
              </a:rPr>
              <a:t>sterilované  </a:t>
            </a:r>
          </a:p>
          <a:p>
            <a:pPr marL="274320" lvl="0" indent="-274320">
              <a:buClr>
                <a:srgbClr val="0BD0D9"/>
              </a:buClr>
              <a:buSzPct val="95000"/>
              <a:buNone/>
              <a:defRPr/>
            </a:pPr>
            <a:endParaRPr lang="cs-CZ" sz="2400" b="1" dirty="0">
              <a:solidFill>
                <a:srgbClr val="FFFF00"/>
              </a:solidFill>
              <a:latin typeface="Constantia"/>
            </a:endParaRPr>
          </a:p>
          <a:p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8640"/>
            <a:ext cx="4029075" cy="2232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1716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/>
          <a:lstStyle/>
          <a:p>
            <a:r>
              <a:rPr lang="cs-CZ" sz="5000" b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 ó j 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</p:spPr>
        <p:txBody>
          <a:bodyPr>
            <a:normAutofit lnSpcReduction="10000"/>
          </a:bodyPr>
          <a:lstStyle/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000" dirty="0" smtClean="0">
                <a:solidFill>
                  <a:srgbClr val="FFFF00"/>
                </a:solidFill>
                <a:latin typeface="Constantia"/>
              </a:rPr>
              <a:t>pochází </a:t>
            </a:r>
            <a:r>
              <a:rPr lang="cs-CZ" sz="2000" dirty="0">
                <a:solidFill>
                  <a:srgbClr val="FFFF00"/>
                </a:solidFill>
                <a:latin typeface="Constantia"/>
              </a:rPr>
              <a:t>z </a:t>
            </a:r>
            <a:r>
              <a:rPr lang="cs-CZ" sz="2000" dirty="0" smtClean="0">
                <a:solidFill>
                  <a:srgbClr val="FFFF00"/>
                </a:solidFill>
                <a:latin typeface="Constantia"/>
              </a:rPr>
              <a:t>Číny</a:t>
            </a:r>
            <a:endParaRPr lang="cs-CZ" sz="2000" dirty="0">
              <a:solidFill>
                <a:srgbClr val="FFFF00"/>
              </a:solidFill>
              <a:latin typeface="Constantia"/>
            </a:endParaRP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000" dirty="0">
                <a:solidFill>
                  <a:srgbClr val="FFFF00"/>
                </a:solidFill>
                <a:latin typeface="Constantia"/>
              </a:rPr>
              <a:t>semena jsou různě veliká, mají různé tvar y, barvu </a:t>
            </a:r>
            <a:r>
              <a:rPr lang="cs-CZ" sz="2000" dirty="0" smtClean="0">
                <a:solidFill>
                  <a:srgbClr val="FFFF00"/>
                </a:solidFill>
                <a:latin typeface="Constantia"/>
              </a:rPr>
              <a:t>světle hnědou</a:t>
            </a:r>
            <a:endParaRPr lang="cs-CZ" sz="2000" dirty="0">
              <a:solidFill>
                <a:srgbClr val="FFFF00"/>
              </a:solidFill>
              <a:latin typeface="Constantia"/>
            </a:endParaRP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000" dirty="0">
                <a:solidFill>
                  <a:srgbClr val="FFFF00"/>
                </a:solidFill>
                <a:latin typeface="Constantia"/>
              </a:rPr>
              <a:t>k přípravě jídel je nejvhodnější sója žlutá </a:t>
            </a: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000" dirty="0">
                <a:solidFill>
                  <a:srgbClr val="FFFF00"/>
                </a:solidFill>
                <a:latin typeface="Constantia"/>
              </a:rPr>
              <a:t>po uvaření se kombinuje s rýží a různými druhy zeleniny</a:t>
            </a: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000" dirty="0">
                <a:solidFill>
                  <a:srgbClr val="FFFF00"/>
                </a:solidFill>
                <a:latin typeface="Constantia"/>
              </a:rPr>
              <a:t>má vysoký podíl bílkovin, tuku, z minerálních látek převládají draslík, fosfor a hořčík </a:t>
            </a:r>
          </a:p>
          <a:p>
            <a:pPr marL="0" lvl="0" indent="0">
              <a:buClr>
                <a:srgbClr val="0BD0D9"/>
              </a:buClr>
              <a:buSzPct val="95000"/>
              <a:buNone/>
              <a:defRPr/>
            </a:pPr>
            <a:r>
              <a:rPr lang="cs-CZ" sz="2800" b="1" u="sng" dirty="0">
                <a:solidFill>
                  <a:srgbClr val="FFFF00"/>
                </a:solidFill>
                <a:latin typeface="Constantia"/>
              </a:rPr>
              <a:t>Druhy v prodeji</a:t>
            </a:r>
            <a:r>
              <a:rPr lang="cs-CZ" sz="2800" b="1" dirty="0">
                <a:solidFill>
                  <a:srgbClr val="FFFF00"/>
                </a:solidFill>
                <a:latin typeface="Constantia"/>
              </a:rPr>
              <a:t>:  </a:t>
            </a:r>
            <a:endParaRPr lang="cs-CZ" sz="2800" b="1" dirty="0" smtClean="0">
              <a:solidFill>
                <a:srgbClr val="FFFF00"/>
              </a:solidFill>
              <a:latin typeface="Constantia"/>
            </a:endParaRP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000" b="1" dirty="0" smtClean="0">
                <a:solidFill>
                  <a:srgbClr val="FFFF00"/>
                </a:solidFill>
                <a:latin typeface="Constantia"/>
              </a:rPr>
              <a:t>mouka</a:t>
            </a:r>
            <a:r>
              <a:rPr lang="cs-CZ" sz="2000" b="1" dirty="0">
                <a:solidFill>
                  <a:srgbClr val="FFFF00"/>
                </a:solidFill>
                <a:latin typeface="Constantia"/>
              </a:rPr>
              <a:t>, olej, sýr (tofu), mléko, sójová omáčka, sójové maso /plátky, kostky, nudličky/, </a:t>
            </a:r>
            <a:r>
              <a:rPr lang="cs-CZ" sz="2000" b="1" dirty="0" smtClean="0">
                <a:solidFill>
                  <a:srgbClr val="FFFF00"/>
                </a:solidFill>
                <a:latin typeface="Constantia"/>
              </a:rPr>
              <a:t>sójový  řez</a:t>
            </a:r>
            <a:r>
              <a:rPr lang="cs-CZ" sz="2000" b="1" dirty="0">
                <a:solidFill>
                  <a:srgbClr val="FFFF00"/>
                </a:solidFill>
                <a:latin typeface="Constantia"/>
              </a:rPr>
              <a:t>, </a:t>
            </a:r>
            <a:r>
              <a:rPr lang="cs-CZ" sz="2000" b="1" dirty="0" smtClean="0">
                <a:solidFill>
                  <a:srgbClr val="FFFF00"/>
                </a:solidFill>
                <a:latin typeface="Constantia"/>
              </a:rPr>
              <a:t> sójová pochoutka…</a:t>
            </a:r>
            <a:endParaRPr lang="cs-CZ" sz="2000" b="1" dirty="0">
              <a:solidFill>
                <a:srgbClr val="FFFF00"/>
              </a:solidFill>
              <a:latin typeface="Constantia"/>
            </a:endParaRPr>
          </a:p>
          <a:p>
            <a:pPr marL="274320" lvl="0" indent="-274320">
              <a:buClr>
                <a:srgbClr val="0BD0D9"/>
              </a:buClr>
              <a:buSzPct val="95000"/>
              <a:buNone/>
              <a:defRPr/>
            </a:pPr>
            <a:endParaRPr lang="cs-CZ" sz="2000" b="1" dirty="0">
              <a:solidFill>
                <a:srgbClr val="FFFF00"/>
              </a:solidFill>
              <a:latin typeface="Constantia"/>
            </a:endParaRP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000" dirty="0">
                <a:solidFill>
                  <a:srgbClr val="FFFF00"/>
                </a:solidFill>
                <a:latin typeface="Constantia"/>
              </a:rPr>
              <a:t>bílkoviny sójových bobů mají vyšší biologickou hodnotu než ostatní luštěniny</a:t>
            </a: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000" dirty="0" smtClean="0">
                <a:solidFill>
                  <a:srgbClr val="FFFF00"/>
                </a:solidFill>
                <a:latin typeface="Constantia"/>
              </a:rPr>
              <a:t>sójové  klíčky </a:t>
            </a:r>
            <a:r>
              <a:rPr lang="cs-CZ" sz="2000" dirty="0">
                <a:solidFill>
                  <a:srgbClr val="FFFF00"/>
                </a:solidFill>
                <a:latin typeface="Constantia"/>
              </a:rPr>
              <a:t>jsou bohaté na vitamíny B a přidávají se do </a:t>
            </a:r>
            <a:r>
              <a:rPr lang="cs-CZ" sz="2000" dirty="0" smtClean="0">
                <a:solidFill>
                  <a:srgbClr val="FFFF00"/>
                </a:solidFill>
                <a:latin typeface="Constantia"/>
              </a:rPr>
              <a:t>zeleninových salátů</a:t>
            </a:r>
            <a:endParaRPr lang="cs-CZ" sz="2000" dirty="0">
              <a:solidFill>
                <a:srgbClr val="FFFF00"/>
              </a:solidFill>
              <a:latin typeface="Constantia"/>
            </a:endParaRPr>
          </a:p>
          <a:p>
            <a:pPr marL="274320" lvl="0" indent="-274320">
              <a:buClr>
                <a:srgbClr val="0BD0D9"/>
              </a:buClr>
              <a:buSzPct val="95000"/>
              <a:buFont typeface="Wingdings 2"/>
              <a:buChar char=""/>
              <a:defRPr/>
            </a:pPr>
            <a:r>
              <a:rPr lang="cs-CZ" sz="2000" u="sng" dirty="0">
                <a:solidFill>
                  <a:srgbClr val="FFFF00"/>
                </a:solidFill>
                <a:latin typeface="Constantia"/>
              </a:rPr>
              <a:t>sója je nejvýznamnější </a:t>
            </a:r>
            <a:r>
              <a:rPr lang="cs-CZ" sz="2000" u="sng" dirty="0" smtClean="0">
                <a:solidFill>
                  <a:srgbClr val="FFFF00"/>
                </a:solidFill>
                <a:latin typeface="Constantia"/>
              </a:rPr>
              <a:t>luštěninou</a:t>
            </a:r>
            <a:endParaRPr lang="cs-CZ" sz="2000" dirty="0">
              <a:solidFill>
                <a:srgbClr val="FFFF00"/>
              </a:solidFill>
              <a:latin typeface="Constantia"/>
            </a:endParaRP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0"/>
            <a:ext cx="3048000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80888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9036496" cy="4593629"/>
          </a:xfrm>
        </p:spPr>
        <p:txBody>
          <a:bodyPr>
            <a:normAutofit/>
          </a:bodyPr>
          <a:lstStyle/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2800" dirty="0">
                <a:solidFill>
                  <a:srgbClr val="FFFF00"/>
                </a:solidFill>
                <a:latin typeface="Constantia"/>
              </a:rPr>
              <a:t>Nejčastější </a:t>
            </a:r>
            <a:r>
              <a:rPr lang="cs-CZ" sz="2800" b="1" u="sng" dirty="0">
                <a:solidFill>
                  <a:srgbClr val="FFFF00"/>
                </a:solidFill>
                <a:latin typeface="Constantia"/>
              </a:rPr>
              <a:t>vadou </a:t>
            </a:r>
            <a:r>
              <a:rPr lang="cs-CZ" sz="2800" dirty="0">
                <a:solidFill>
                  <a:srgbClr val="FFFF00"/>
                </a:solidFill>
                <a:latin typeface="Constantia"/>
              </a:rPr>
              <a:t>luštěnin je </a:t>
            </a:r>
            <a:r>
              <a:rPr lang="cs-CZ" sz="2800" dirty="0" err="1">
                <a:solidFill>
                  <a:srgbClr val="FFFF00"/>
                </a:solidFill>
                <a:latin typeface="Constantia"/>
              </a:rPr>
              <a:t>muškovitost</a:t>
            </a:r>
            <a:r>
              <a:rPr lang="cs-CZ" sz="2800" dirty="0">
                <a:solidFill>
                  <a:srgbClr val="FFFF00"/>
                </a:solidFill>
                <a:latin typeface="Constantia"/>
              </a:rPr>
              <a:t>, kterou způsobuje </a:t>
            </a:r>
            <a:r>
              <a:rPr lang="cs-CZ" sz="2800" dirty="0" err="1">
                <a:solidFill>
                  <a:srgbClr val="FFFF00"/>
                </a:solidFill>
                <a:latin typeface="Constantia"/>
              </a:rPr>
              <a:t>zrnokaz</a:t>
            </a:r>
            <a:r>
              <a:rPr lang="cs-CZ" sz="2800" dirty="0">
                <a:solidFill>
                  <a:srgbClr val="FFFF00"/>
                </a:solidFill>
                <a:latin typeface="Constantia"/>
              </a:rPr>
              <a:t> hrachový.  </a:t>
            </a:r>
            <a:r>
              <a:rPr lang="cs-CZ" sz="2800" dirty="0" err="1" smtClean="0">
                <a:solidFill>
                  <a:srgbClr val="FFFF00"/>
                </a:solidFill>
                <a:latin typeface="Constantia"/>
              </a:rPr>
              <a:t>Muškovitá</a:t>
            </a:r>
            <a:r>
              <a:rPr lang="cs-CZ" sz="2800" dirty="0" smtClean="0">
                <a:solidFill>
                  <a:srgbClr val="FFFF00"/>
                </a:solidFill>
                <a:latin typeface="Constantia"/>
              </a:rPr>
              <a:t>  </a:t>
            </a:r>
            <a:r>
              <a:rPr lang="cs-CZ" sz="2800" dirty="0">
                <a:solidFill>
                  <a:srgbClr val="FFFF00"/>
                </a:solidFill>
                <a:latin typeface="Constantia"/>
              </a:rPr>
              <a:t>luštěnina je neprodejná. 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2800" dirty="0">
                <a:solidFill>
                  <a:srgbClr val="FFFF00"/>
                </a:solidFill>
                <a:latin typeface="Constantia"/>
              </a:rPr>
              <a:t>Ve vlhkém prostředí </a:t>
            </a:r>
            <a:r>
              <a:rPr lang="cs-CZ" sz="2800" dirty="0" smtClean="0">
                <a:solidFill>
                  <a:srgbClr val="FFFF00"/>
                </a:solidFill>
                <a:latin typeface="Constantia"/>
              </a:rPr>
              <a:t>zrna plesnivý. 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2800" dirty="0" smtClean="0">
                <a:solidFill>
                  <a:srgbClr val="FFFF00"/>
                </a:solidFill>
                <a:latin typeface="Constantia"/>
              </a:rPr>
              <a:t>Zatuchlost.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2800" dirty="0" smtClean="0">
                <a:solidFill>
                  <a:srgbClr val="FFFF00"/>
                </a:solidFill>
                <a:latin typeface="Constantia"/>
              </a:rPr>
              <a:t>Prošlá záruční lhůta. </a:t>
            </a:r>
          </a:p>
          <a:p>
            <a:pPr marL="0" lvl="0" indent="0" fontAlgn="base"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endParaRPr lang="cs-CZ" sz="1400" dirty="0">
              <a:solidFill>
                <a:srgbClr val="FFFF00"/>
              </a:solidFill>
              <a:latin typeface="Constantia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2800" dirty="0">
                <a:solidFill>
                  <a:srgbClr val="FFFF00"/>
                </a:solidFill>
                <a:latin typeface="Constantia"/>
              </a:rPr>
              <a:t>Luštěniny se</a:t>
            </a:r>
            <a:r>
              <a:rPr lang="cs-CZ" sz="2800" b="1" u="sng" dirty="0">
                <a:solidFill>
                  <a:srgbClr val="FFFF00"/>
                </a:solidFill>
                <a:latin typeface="Constantia"/>
              </a:rPr>
              <a:t> skladují </a:t>
            </a:r>
            <a:r>
              <a:rPr lang="cs-CZ" sz="2800" dirty="0">
                <a:solidFill>
                  <a:srgbClr val="FFFF00"/>
                </a:solidFill>
                <a:latin typeface="Constantia"/>
              </a:rPr>
              <a:t>v suchých a chladných skladech,  v regálech, na paletách, čistotě a dobře větratelné </a:t>
            </a:r>
            <a:r>
              <a:rPr lang="cs-CZ" sz="2800" dirty="0" smtClean="0">
                <a:solidFill>
                  <a:srgbClr val="FFFF00"/>
                </a:solidFill>
                <a:latin typeface="Constantia"/>
              </a:rPr>
              <a:t>místnosti.</a:t>
            </a:r>
            <a:endParaRPr lang="cs-CZ" sz="2800" dirty="0">
              <a:solidFill>
                <a:srgbClr val="FFFF00"/>
              </a:solidFill>
              <a:latin typeface="Constantia"/>
            </a:endParaRP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38343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3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Vady a skladování luštěnin.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/>
            </a:r>
            <a:b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</a:b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7487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095400"/>
          </a:xfrm>
        </p:spPr>
        <p:txBody>
          <a:bodyPr/>
          <a:lstStyle/>
          <a:p>
            <a:r>
              <a:rPr lang="cs-CZ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Použití </a:t>
            </a:r>
            <a:r>
              <a:rPr lang="cs-CZ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luštěnin.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305597"/>
          </a:xfrm>
        </p:spPr>
        <p:txBody>
          <a:bodyPr>
            <a:normAutofit/>
          </a:bodyPr>
          <a:lstStyle/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r>
              <a:rPr lang="cs-CZ" sz="2800" u="sng" dirty="0">
                <a:solidFill>
                  <a:srgbClr val="FFFF00"/>
                </a:solidFill>
                <a:latin typeface="Constantia"/>
              </a:rPr>
              <a:t>Luštěniny se používají na přípravu </a:t>
            </a:r>
            <a:r>
              <a:rPr lang="cs-CZ" sz="2800" dirty="0">
                <a:solidFill>
                  <a:srgbClr val="FFFF00"/>
                </a:solidFill>
                <a:latin typeface="Constantia"/>
              </a:rPr>
              <a:t>: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endParaRPr lang="cs-CZ" sz="1800" dirty="0">
              <a:solidFill>
                <a:srgbClr val="FFFF00"/>
              </a:solidFill>
              <a:latin typeface="Constantia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2800" dirty="0">
                <a:solidFill>
                  <a:srgbClr val="FFFF00"/>
                </a:solidFill>
                <a:latin typeface="Constantia"/>
              </a:rPr>
              <a:t>polévek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2800" dirty="0">
                <a:solidFill>
                  <a:srgbClr val="FFFF00"/>
                </a:solidFill>
                <a:latin typeface="Constantia"/>
              </a:rPr>
              <a:t>kaší 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2800" dirty="0">
                <a:solidFill>
                  <a:srgbClr val="FFFF00"/>
                </a:solidFill>
                <a:latin typeface="Constantia"/>
              </a:rPr>
              <a:t>jako příloha k masu a do salátů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2800" dirty="0">
                <a:solidFill>
                  <a:srgbClr val="FFFF00"/>
                </a:solidFill>
                <a:latin typeface="Constantia"/>
              </a:rPr>
              <a:t>fazole, sója a čočka se hodí k naklíčení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SzPct val="95000"/>
              <a:buFont typeface="Wingdings 2" pitchFamily="18" charset="2"/>
              <a:buChar char=""/>
            </a:pPr>
            <a:r>
              <a:rPr lang="cs-CZ" sz="2800" dirty="0">
                <a:solidFill>
                  <a:srgbClr val="FFFF00"/>
                </a:solidFill>
                <a:latin typeface="Constantia"/>
              </a:rPr>
              <a:t>syrové klíčky se používají do salátů</a:t>
            </a: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56992"/>
            <a:ext cx="1872630" cy="2504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7160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b="0" dirty="0">
                <a:ln>
                  <a:noFill/>
                </a:ln>
                <a:solidFill>
                  <a:srgbClr val="FFFF00"/>
                </a:solidFill>
                <a:effectLst/>
                <a:latin typeface="Calibri"/>
              </a:rPr>
              <a:t>OPAKOVÁNÍ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1"/>
            <a:ext cx="8229600" cy="401756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r>
              <a:rPr lang="cs-CZ" sz="2600" dirty="0" smtClean="0">
                <a:latin typeface="Constantia"/>
              </a:rPr>
              <a:t>1.  </a:t>
            </a:r>
            <a:r>
              <a:rPr lang="cs-CZ" sz="2600" dirty="0">
                <a:latin typeface="Times New Roman" pitchFamily="18" charset="0"/>
                <a:cs typeface="Times New Roman" pitchFamily="18" charset="0"/>
              </a:rPr>
              <a:t>DRUHY  LUŠTĚNIN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r>
              <a:rPr lang="cs-CZ" sz="2600" dirty="0">
                <a:latin typeface="Times New Roman" pitchFamily="18" charset="0"/>
                <a:cs typeface="Times New Roman" pitchFamily="18" charset="0"/>
              </a:rPr>
              <a:t>2. DRUHY  HRACHU  V  PRODEJI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r>
              <a:rPr lang="cs-CZ" sz="2600" dirty="0">
                <a:latin typeface="Times New Roman" pitchFamily="18" charset="0"/>
                <a:cs typeface="Times New Roman" pitchFamily="18" charset="0"/>
              </a:rPr>
              <a:t>3. DRUHY  ČOČKY  V  PRODEJI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r>
              <a:rPr lang="cs-CZ" sz="2600" dirty="0">
                <a:latin typeface="Times New Roman" pitchFamily="18" charset="0"/>
                <a:cs typeface="Times New Roman" pitchFamily="18" charset="0"/>
              </a:rPr>
              <a:t>4. DRUHY  FAZOLÍ  V  PRODEJI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r>
              <a:rPr lang="cs-CZ" sz="2600" dirty="0">
                <a:latin typeface="Times New Roman" pitchFamily="18" charset="0"/>
                <a:cs typeface="Times New Roman" pitchFamily="18" charset="0"/>
              </a:rPr>
              <a:t>5. DRUHY  SOJI  V  PRODEJI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r>
              <a:rPr lang="cs-CZ" sz="2600" dirty="0">
                <a:latin typeface="Times New Roman" pitchFamily="18" charset="0"/>
                <a:cs typeface="Times New Roman" pitchFamily="18" charset="0"/>
              </a:rPr>
              <a:t>6. SKLADOVÁNÍ  A  VADY  LUŠTĚNIN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r>
              <a:rPr lang="cs-CZ" sz="2600" dirty="0">
                <a:latin typeface="Times New Roman" pitchFamily="18" charset="0"/>
                <a:cs typeface="Times New Roman" pitchFamily="18" charset="0"/>
              </a:rPr>
              <a:t>7. VÝZNAM LUŠTĚNIN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453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ZDROJE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100" dirty="0">
                <a:latin typeface="Georgia"/>
              </a:rPr>
              <a:t>Josef </a:t>
            </a:r>
            <a:r>
              <a:rPr lang="cs-CZ" sz="1100" dirty="0" err="1">
                <a:latin typeface="Georgia"/>
              </a:rPr>
              <a:t>Kavina</a:t>
            </a:r>
            <a:r>
              <a:rPr lang="cs-CZ" sz="1100" dirty="0">
                <a:latin typeface="Georgia"/>
              </a:rPr>
              <a:t>, </a:t>
            </a:r>
            <a:r>
              <a:rPr lang="cs-CZ" sz="1100" i="1" dirty="0">
                <a:latin typeface="Georgia"/>
              </a:rPr>
              <a:t>ZBOŽÍZNALSTVÍ potravinářského zboží pro 1. ročník středních odborných učilišť  a   integrovaných středních škol učebního oboru prodavač – prodavačka, zaměření pro potravinářské z</a:t>
            </a: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100" i="1" dirty="0">
                <a:latin typeface="Georgia"/>
              </a:rPr>
              <a:t>boží a pro smíšené zboží, </a:t>
            </a:r>
            <a:r>
              <a:rPr lang="cs-CZ" sz="1100" dirty="0">
                <a:latin typeface="Georgia"/>
              </a:rPr>
              <a:t>Praha: nakladatelství IQ, 1996</a:t>
            </a:r>
            <a:r>
              <a:rPr lang="cs-CZ" sz="1100" dirty="0" smtClean="0">
                <a:latin typeface="Georgia"/>
              </a:rPr>
              <a:t>,</a:t>
            </a: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100" dirty="0">
                <a:latin typeface="Georgia"/>
                <a:hlinkClick r:id="rId2"/>
              </a:rPr>
              <a:t>http://</a:t>
            </a:r>
            <a:r>
              <a:rPr lang="cs-CZ" sz="1100" dirty="0" smtClean="0">
                <a:latin typeface="Georgia"/>
                <a:hlinkClick r:id="rId2"/>
              </a:rPr>
              <a:t>www.cuketka.cz/wp-content/uploads/lusteniny_3_500.jpg</a:t>
            </a:r>
            <a:endParaRPr lang="cs-CZ" sz="1100" dirty="0" smtClean="0"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100" dirty="0">
                <a:latin typeface="Georgia"/>
                <a:hlinkClick r:id="rId3"/>
              </a:rPr>
              <a:t>http://</a:t>
            </a:r>
            <a:r>
              <a:rPr lang="cs-CZ" sz="1100" dirty="0" smtClean="0">
                <a:latin typeface="Georgia"/>
                <a:hlinkClick r:id="rId3"/>
              </a:rPr>
              <a:t>img129.imageshack.us/img129/9265/mene22zb.jpg</a:t>
            </a:r>
            <a:endParaRPr lang="cs-CZ" sz="1100" dirty="0" smtClean="0"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100" dirty="0">
                <a:latin typeface="Georgia"/>
                <a:hlinkClick r:id="rId4"/>
              </a:rPr>
              <a:t>http://</a:t>
            </a:r>
            <a:r>
              <a:rPr lang="cs-CZ" sz="1100" dirty="0" smtClean="0">
                <a:latin typeface="Georgia"/>
                <a:hlinkClick r:id="rId4"/>
              </a:rPr>
              <a:t>www.vseovareni.cz/public/galleries/37/36618/cocka.jpg?44fb1b08eb022603cd01f2f5a5926f27</a:t>
            </a:r>
            <a:endParaRPr lang="cs-CZ" sz="1100" dirty="0" smtClean="0"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100" dirty="0">
                <a:latin typeface="Georgia"/>
                <a:hlinkClick r:id="rId5"/>
              </a:rPr>
              <a:t>http://</a:t>
            </a:r>
            <a:r>
              <a:rPr lang="cs-CZ" sz="1100" dirty="0" smtClean="0">
                <a:latin typeface="Georgia"/>
                <a:hlinkClick r:id="rId5"/>
              </a:rPr>
              <a:t>zivotnafarme.infoblog.cz/data/250px-3-types-of-lentil.jpg</a:t>
            </a:r>
            <a:endParaRPr lang="cs-CZ" sz="1100" dirty="0" smtClean="0"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100" dirty="0">
                <a:latin typeface="Georgia"/>
                <a:hlinkClick r:id="rId6"/>
              </a:rPr>
              <a:t>http://www.ekoworld.cz/Files//</a:t>
            </a:r>
            <a:r>
              <a:rPr lang="cs-CZ" sz="1100" dirty="0" smtClean="0">
                <a:latin typeface="Georgia"/>
                <a:hlinkClick r:id="rId6"/>
              </a:rPr>
              <a:t>Lusteniny.jpg</a:t>
            </a:r>
            <a:endParaRPr lang="cs-CZ" sz="1100" dirty="0" smtClean="0"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100" dirty="0">
                <a:latin typeface="Georgia"/>
                <a:hlinkClick r:id="rId7"/>
              </a:rPr>
              <a:t>http://1.bp.blogspot.com/-</a:t>
            </a:r>
            <a:r>
              <a:rPr lang="cs-CZ" sz="1100" dirty="0" smtClean="0">
                <a:latin typeface="Georgia"/>
                <a:hlinkClick r:id="rId7"/>
              </a:rPr>
              <a:t>GT88WW_pVZ4/TeL1b7qNxcI/AAAAAAAAB2g/gZFdk4HheU4/s320/soja.jpg</a:t>
            </a:r>
            <a:endParaRPr lang="cs-CZ" sz="1100" dirty="0" smtClean="0"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100" dirty="0">
                <a:latin typeface="Georgia"/>
                <a:hlinkClick r:id="rId8"/>
              </a:rPr>
              <a:t>http://</a:t>
            </a:r>
            <a:r>
              <a:rPr lang="cs-CZ" sz="1100" dirty="0" smtClean="0">
                <a:latin typeface="Georgia"/>
                <a:hlinkClick r:id="rId8"/>
              </a:rPr>
              <a:t>www.frumenta.cz/obrazky/semena/hrach-zeleny-det.jpg</a:t>
            </a:r>
            <a:endParaRPr lang="cs-CZ" sz="1100" dirty="0" smtClean="0"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100" dirty="0">
                <a:latin typeface="Georgia"/>
                <a:hlinkClick r:id="rId9"/>
              </a:rPr>
              <a:t>http://</a:t>
            </a:r>
            <a:r>
              <a:rPr lang="cs-CZ" sz="1100" dirty="0" smtClean="0">
                <a:latin typeface="Georgia"/>
                <a:hlinkClick r:id="rId9"/>
              </a:rPr>
              <a:t>www.ikondice.cz/wp-content/uploads/2012/12/shutterstock_102557018-620x230.jpg</a:t>
            </a:r>
            <a:endParaRPr lang="cs-CZ" sz="1100" dirty="0" smtClean="0"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100" dirty="0">
                <a:latin typeface="Georgia"/>
                <a:hlinkClick r:id="rId10"/>
              </a:rPr>
              <a:t>http://4.bp.blogspot.com/-rVqf--</a:t>
            </a:r>
            <a:r>
              <a:rPr lang="cs-CZ" sz="1100" dirty="0" smtClean="0">
                <a:latin typeface="Georgia"/>
                <a:hlinkClick r:id="rId10"/>
              </a:rPr>
              <a:t>XhDGU/T7P5bsqiR3I/AAAAAAAAALg/ia4yhlzz4yg/s200/huelsen.gif</a:t>
            </a:r>
            <a:endParaRPr lang="cs-CZ" sz="1100" dirty="0" smtClean="0"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endParaRPr lang="cs-CZ" sz="1100" dirty="0">
              <a:latin typeface="Georgia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8915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2376" y="2132856"/>
            <a:ext cx="7772400" cy="2880320"/>
          </a:xfrm>
        </p:spPr>
        <p:txBody>
          <a:bodyPr/>
          <a:lstStyle/>
          <a:p>
            <a:pPr algn="ctr"/>
            <a:r>
              <a:rPr lang="cs-CZ" sz="9600" dirty="0">
                <a:ln>
                  <a:noFill/>
                </a:ln>
                <a:solidFill>
                  <a:schemeClr val="tx1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KONEC</a:t>
            </a:r>
            <a:endParaRPr lang="cs-CZ" sz="9600" dirty="0">
              <a:solidFill>
                <a:schemeClr val="tx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22313" y="5877272"/>
            <a:ext cx="7772400" cy="360039"/>
          </a:xfrm>
        </p:spPr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FE8637"/>
              </a:buClr>
            </a:pPr>
            <a:r>
              <a:rPr lang="cs-CZ" sz="1400" b="1" dirty="0">
                <a:solidFill>
                  <a:prstClr val="white"/>
                </a:solidFill>
                <a:latin typeface="Century Schoolbook"/>
              </a:rPr>
              <a:t>Autorem materiálu a jeho částí , není-li uvedeno jinak, je Jaroslava </a:t>
            </a:r>
            <a:r>
              <a:rPr lang="cs-CZ" sz="1400" b="1" dirty="0" err="1">
                <a:solidFill>
                  <a:prstClr val="white"/>
                </a:solidFill>
                <a:latin typeface="Century Schoolbook"/>
              </a:rPr>
              <a:t>Kapalínová</a:t>
            </a:r>
            <a:endParaRPr lang="cs-CZ" sz="1400" b="1" dirty="0">
              <a:solidFill>
                <a:prstClr val="white"/>
              </a:solidFill>
              <a:latin typeface="Century Schoolbook"/>
            </a:endParaRPr>
          </a:p>
          <a:p>
            <a:pPr marL="0" lvl="0" indent="0" algn="ctr">
              <a:buClr>
                <a:srgbClr val="D16349"/>
              </a:buClr>
              <a:buSzPct val="85000"/>
            </a:pPr>
            <a:endParaRPr lang="cs-CZ" sz="1400" b="1" cap="all" spc="250" dirty="0">
              <a:solidFill>
                <a:srgbClr val="646B86"/>
              </a:solidFill>
              <a:latin typeface="Georgia"/>
            </a:endParaRPr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4664"/>
            <a:ext cx="6192688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61475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161</TotalTime>
  <Words>639</Words>
  <Application>Microsoft Office PowerPoint</Application>
  <PresentationFormat>Předvádění na obrazovce (4:3)</PresentationFormat>
  <Paragraphs>100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Deluxe</vt:lpstr>
      <vt:lpstr>Střední průmyslová škola a Střední odborná škola gastronomie a služeb, Most, příspěvková organizace</vt:lpstr>
      <vt:lpstr>LUŠTĚNINY</vt:lpstr>
      <vt:lpstr>Luštěniny jsou suchá semena /motýlokvětých/ rostlin</vt:lpstr>
      <vt:lpstr>SLOŽENÍ A VÝZNAM  </vt:lpstr>
      <vt:lpstr>PATŘÍ SEM:</vt:lpstr>
      <vt:lpstr>H r á ch</vt:lpstr>
      <vt:lpstr>Č o č k a</vt:lpstr>
      <vt:lpstr>C i z r n a ( římský hrách)</vt:lpstr>
      <vt:lpstr>F a z o l e</vt:lpstr>
      <vt:lpstr>S ó j a</vt:lpstr>
      <vt:lpstr>Vady a skladování luštěnin. </vt:lpstr>
      <vt:lpstr>Použití luštěnin.</vt:lpstr>
      <vt:lpstr>OPAKOVÁNÍ</vt:lpstr>
      <vt:lpstr>ZDROJE</vt:lpstr>
      <vt:lpstr>KONEC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</dc:title>
  <dc:creator>Pepe</dc:creator>
  <cp:lastModifiedBy>Dum</cp:lastModifiedBy>
  <cp:revision>8</cp:revision>
  <dcterms:created xsi:type="dcterms:W3CDTF">2013-04-14T07:22:28Z</dcterms:created>
  <dcterms:modified xsi:type="dcterms:W3CDTF">2013-04-18T19:51:03Z</dcterms:modified>
</cp:coreProperties>
</file>