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58" r:id="rId4"/>
    <p:sldId id="259" r:id="rId5"/>
    <p:sldId id="265" r:id="rId6"/>
    <p:sldId id="261" r:id="rId7"/>
    <p:sldId id="262" r:id="rId8"/>
    <p:sldId id="263" r:id="rId9"/>
    <p:sldId id="264" r:id="rId10"/>
    <p:sldId id="268" r:id="rId11"/>
    <p:sldId id="270" r:id="rId12"/>
    <p:sldId id="269" r:id="rId13"/>
    <p:sldId id="271" r:id="rId14"/>
    <p:sldId id="26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642910" y="2214554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642910" y="3699318"/>
            <a:ext cx="7772400" cy="900122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>
          <a:xfrm>
            <a:off x="4471200" y="6492874"/>
            <a:ext cx="1530000" cy="365125"/>
          </a:xfrm>
        </p:spPr>
        <p:txBody>
          <a:bodyPr/>
          <a:lstStyle/>
          <a:p>
            <a:fld id="{7B484FF0-2FF5-4A30-9699-3CC9669E50CE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>
          <a:xfrm>
            <a:off x="6048000" y="6492875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>
          <a:xfrm>
            <a:off x="8499632" y="6492875"/>
            <a:ext cx="644400" cy="365125"/>
          </a:xfrm>
        </p:spPr>
        <p:txBody>
          <a:bodyPr/>
          <a:lstStyle/>
          <a:p>
            <a:fld id="{2D5631B0-4119-4FB0-9DBC-E48415ABDF8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図形 9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grpSp>
        <p:nvGrpSpPr>
          <p:cNvPr id="4" name="グループ化 12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466696" y="1857370"/>
            <a:ext cx="8248708" cy="4429151"/>
          </a:xfrm>
        </p:spPr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84FF0-2FF5-4A30-9699-3CC9669E50CE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631B0-4119-4FB0-9DBC-E48415ABDF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828676" y="3357551"/>
            <a:ext cx="681515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828676" y="1857364"/>
            <a:ext cx="6815158" cy="1500187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7B484FF0-2FF5-4A30-9699-3CC9669E50CE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2874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2875"/>
            <a:ext cx="644400" cy="365125"/>
          </a:xfrm>
        </p:spPr>
        <p:txBody>
          <a:bodyPr/>
          <a:lstStyle/>
          <a:p>
            <a:fld id="{2D5631B0-4119-4FB0-9DBC-E48415ABDF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7B484FF0-2FF5-4A30-9699-3CC9669E50CE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2D5631B0-4119-4FB0-9DBC-E48415ABDF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正方形/長方形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320799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1960561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320799"/>
            <a:ext cx="4039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1960561"/>
            <a:ext cx="40392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7B484FF0-2FF5-4A30-9699-3CC9669E50CE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2D5631B0-4119-4FB0-9DBC-E48415ABDF8C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0" name="グループ化 11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8" name="図形 17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528638" y="2501900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84FF0-2FF5-4A30-9699-3CC9669E50CE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631B0-4119-4FB0-9DBC-E48415ABDF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84FF0-2FF5-4A30-9699-3CC9669E50CE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631B0-4119-4FB0-9DBC-E48415ABDF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47647" y="785794"/>
            <a:ext cx="276703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357554" y="785794"/>
            <a:ext cx="4572032" cy="56436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2" y="2000240"/>
            <a:ext cx="2767032" cy="442915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7B484FF0-2FF5-4A30-9699-3CC9669E50CE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2D5631B0-4119-4FB0-9DBC-E48415ABDF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図形 8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7B484FF0-2FF5-4A30-9699-3CC9669E50CE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10" name="図形 9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2D5631B0-4119-4FB0-9DBC-E48415ABDF8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2214546" y="285728"/>
            <a:ext cx="4786346" cy="541338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 useBgFill="1">
        <p:nvSpPr>
          <p:cNvPr id="3" name="図形 2"/>
          <p:cNvSpPr>
            <a:spLocks noGrp="1"/>
          </p:cNvSpPr>
          <p:nvPr>
            <p:ph type="pic" idx="1"/>
          </p:nvPr>
        </p:nvSpPr>
        <p:spPr>
          <a:xfrm>
            <a:off x="2433623" y="1142984"/>
            <a:ext cx="4357718" cy="3438395"/>
          </a:xfrm>
          <a:noFill/>
          <a:ln w="254000" cap="flat" cmpd="sng">
            <a:gradFill>
              <a:gsLst>
                <a:gs pos="0">
                  <a:schemeClr val="bg1"/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</a:gradFill>
            <a:prstDash val="solid"/>
            <a:bevel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928794" y="4929199"/>
            <a:ext cx="5642016" cy="10414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66696" y="1500178"/>
            <a:ext cx="8247600" cy="4857780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7B484FF0-2FF5-4A30-9699-3CC9669E50CE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2D5631B0-4119-4FB0-9DBC-E48415ABDF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6083318"/>
          </a:xfrm>
        </p:spPr>
        <p:txBody>
          <a:bodyPr vert="eaVert"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6083319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7B484FF0-2FF5-4A30-9699-3CC9669E50CE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2D5631B0-4119-4FB0-9DBC-E48415ABDF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84FF0-2FF5-4A30-9699-3CC9669E50CE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631B0-4119-4FB0-9DBC-E48415ABDF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6" name="図形 165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2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66696" y="1857370"/>
            <a:ext cx="8248708" cy="4500589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471958" y="6492899"/>
            <a:ext cx="1528802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rgbClr val="000000"/>
                </a:solidFill>
              </a:defRPr>
            </a:lvl1pPr>
          </a:lstStyle>
          <a:p>
            <a:fld id="{7B484FF0-2FF5-4A30-9699-3CC9669E50CE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6048632" y="6492899"/>
            <a:ext cx="2395534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rgbClr val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8501090" y="6492900"/>
            <a:ext cx="642942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rgbClr val="000000"/>
                </a:solidFill>
              </a:defRPr>
            </a:lvl1pPr>
          </a:lstStyle>
          <a:p>
            <a:fld id="{2D5631B0-4119-4FB0-9DBC-E48415ABDF8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86" name="正方形/長方形 185"/>
          <p:cNvSpPr>
            <a:spLocks noChangeArrowheads="1"/>
          </p:cNvSpPr>
          <p:nvPr/>
        </p:nvSpPr>
        <p:spPr bwMode="auto">
          <a:xfrm>
            <a:off x="8469297" y="5716564"/>
            <a:ext cx="0" cy="369332"/>
          </a:xfrm>
          <a:prstGeom prst="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0" tIns="0" rIns="0" bIns="0" anchor="t" compatLnSpc="1">
            <a:spAutoFit/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kumimoji="1" lang="ja-JP" altLang="ja-JP" sz="2400">
              <a:solidFill>
                <a:schemeClr val="tx1">
                  <a:alpha val="100000"/>
                </a:schemeClr>
              </a:solidFill>
              <a:latin typeface="Arial"/>
              <a:ea typeface="ＭＳ Ｐゴシック"/>
            </a:endParaRPr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  <p:grpSp>
        <p:nvGrpSpPr>
          <p:cNvPr id="2" name="グループ化 11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3" name="図形 12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0" name="図形 89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  <a:noFill/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solidFill>
            <a:schemeClr val="tx2"/>
          </a:solidFill>
          <a:effectLst>
            <a:glow rad="101600">
              <a:schemeClr val="bg1">
                <a:alpha val="60000"/>
              </a:schemeClr>
            </a:glo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55000"/>
        <a:buFont typeface="Wingdings"/>
        <a:buChar char="p"/>
        <a:defRPr kumimoji="1" sz="3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"/>
        <a:buChar char="n"/>
        <a:defRPr kumimoji="1" sz="28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48000"/>
        <a:buFont typeface="Wingdings"/>
        <a:buChar char="n"/>
        <a:defRPr kumimoji="1" sz="24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4"/>
        </a:buClr>
        <a:buSzPct val="45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5"/>
        </a:buClr>
        <a:buSzPct val="40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uzzle.com/img/articleImages/270333-3519-36.jpg" TargetMode="External"/><Relationship Id="rId3" Type="http://schemas.openxmlformats.org/officeDocument/2006/relationships/hyperlink" Target="http://oko.yin.cz/10/testoviny/testoviny-nejruznejsich-tvaru.jpg" TargetMode="External"/><Relationship Id="rId7" Type="http://schemas.openxmlformats.org/officeDocument/2006/relationships/hyperlink" Target="http://www.mangiabenepasta.com/pasta-shapes.jpg" TargetMode="External"/><Relationship Id="rId12" Type="http://schemas.openxmlformats.org/officeDocument/2006/relationships/hyperlink" Target="http://www.souhorky.cz/ucebnice/pv/obrazky/testoviny/04.jpg" TargetMode="External"/><Relationship Id="rId2" Type="http://schemas.openxmlformats.org/officeDocument/2006/relationships/hyperlink" Target="http://www.souhorky.cz/ucebnice/pv/obrazky/testoviny/0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tbs.cz/media/2010/08/25/testoviny-mtbs-penne-barevne.jpg" TargetMode="External"/><Relationship Id="rId11" Type="http://schemas.openxmlformats.org/officeDocument/2006/relationships/hyperlink" Target="http://www.souhorky.cz/ucebnice/pv/obrazky/testoviny/05.jpg" TargetMode="External"/><Relationship Id="rId5" Type="http://schemas.openxmlformats.org/officeDocument/2006/relationships/hyperlink" Target="http://www.bigmenu.cz/wimg/testoviny1.jpg" TargetMode="External"/><Relationship Id="rId10" Type="http://schemas.openxmlformats.org/officeDocument/2006/relationships/hyperlink" Target="http://www.potravinyzitalie.cz/testoviny-morelli-amore-di-pasta-800-600-PICN455.jpg" TargetMode="External"/><Relationship Id="rId4" Type="http://schemas.openxmlformats.org/officeDocument/2006/relationships/hyperlink" Target="http://www.bigmenu.cz/wimg/testoviny3.jpg" TargetMode="External"/><Relationship Id="rId9" Type="http://schemas.openxmlformats.org/officeDocument/2006/relationships/hyperlink" Target="http://www.potravinyzitalie.cz/testoviny/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9712" y="274638"/>
            <a:ext cx="6707088" cy="1143000"/>
          </a:xfrm>
        </p:spPr>
        <p:txBody>
          <a:bodyPr/>
          <a:lstStyle/>
          <a:p>
            <a:pPr algn="l"/>
            <a:r>
              <a:rPr lang="cs-CZ" sz="1600" b="1" cap="small" dirty="0">
                <a:solidFill>
                  <a:srgbClr val="575F6D"/>
                </a:solidFill>
                <a:latin typeface="Century Schoolbook"/>
              </a:rPr>
              <a:t>Střední průmyslová škola</a:t>
            </a:r>
            <a:br>
              <a:rPr lang="cs-CZ" sz="1600" b="1" cap="small" dirty="0">
                <a:solidFill>
                  <a:srgbClr val="575F6D"/>
                </a:solidFill>
                <a:latin typeface="Century Schoolbook"/>
              </a:rPr>
            </a:br>
            <a:r>
              <a:rPr lang="cs-CZ" sz="1600" b="1" cap="small" dirty="0">
                <a:solidFill>
                  <a:srgbClr val="575F6D"/>
                </a:solidFill>
                <a:latin typeface="Century Schoolbook"/>
              </a:rPr>
              <a:t>a Střední odborná škola gastronomie a služeb, Most, příspěvková organizace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6894"/>
            <a:ext cx="8229600" cy="4444355"/>
          </a:xfrm>
        </p:spPr>
        <p:txBody>
          <a:bodyPr/>
          <a:lstStyle/>
          <a:p>
            <a:pPr marL="0" indent="0" algn="ctr">
              <a:buNone/>
            </a:pPr>
            <a:r>
              <a:rPr kumimoji="0" lang="cs-CZ" sz="4400" kern="1200" dirty="0" smtClean="0">
                <a:solidFill>
                  <a:prstClr val="black"/>
                </a:solidFill>
                <a:latin typeface="Calibri"/>
                <a:ea typeface="+mj-ea"/>
                <a:cs typeface="+mj-cs"/>
              </a:rPr>
              <a:t>DIGITÁLNÍ </a:t>
            </a:r>
            <a:r>
              <a:rPr kumimoji="0" lang="cs-CZ" sz="4400" kern="1200" dirty="0">
                <a:solidFill>
                  <a:prstClr val="black"/>
                </a:solidFill>
                <a:latin typeface="Calibri"/>
                <a:ea typeface="+mj-ea"/>
                <a:cs typeface="+mj-cs"/>
              </a:rPr>
              <a:t>UČEBNÍ </a:t>
            </a:r>
            <a:r>
              <a:rPr kumimoji="0" lang="cs-CZ" sz="4400" kern="1200" dirty="0" smtClean="0">
                <a:solidFill>
                  <a:prstClr val="black"/>
                </a:solidFill>
                <a:latin typeface="Calibri"/>
                <a:ea typeface="+mj-ea"/>
                <a:cs typeface="+mj-cs"/>
              </a:rPr>
              <a:t>MATERIÁL</a:t>
            </a:r>
          </a:p>
          <a:p>
            <a:pPr marL="0" indent="0" algn="ctr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2625" y="332656"/>
            <a:ext cx="933450" cy="884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5881769"/>
            <a:ext cx="3822700" cy="938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2625" y="1988841"/>
            <a:ext cx="7778750" cy="3892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7681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2910" y="404665"/>
            <a:ext cx="7772400" cy="1728191"/>
          </a:xfrm>
        </p:spPr>
        <p:txBody>
          <a:bodyPr>
            <a:normAutofit/>
          </a:bodyPr>
          <a:lstStyle/>
          <a:p>
            <a:r>
              <a:rPr kumimoji="0" lang="cs-CZ" sz="9600" b="1" i="1" kern="1200" cap="all" dirty="0">
                <a:ln w="6350">
                  <a:noFill/>
                </a:ln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  <a:cs typeface="Times New Roman" pitchFamily="18" charset="0"/>
              </a:rPr>
              <a:t>TĚSTOVINY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492896"/>
            <a:ext cx="6667500" cy="3714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43268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8686800" cy="969268"/>
          </a:xfrm>
        </p:spPr>
        <p:txBody>
          <a:bodyPr/>
          <a:lstStyle/>
          <a:p>
            <a:pPr algn="l"/>
            <a:r>
              <a:rPr kumimoji="0" lang="cs-CZ" sz="5400" b="1" kern="1200" dirty="0" smtClean="0">
                <a:ln w="6350">
                  <a:noFill/>
                </a:ln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SUROVINY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412776"/>
            <a:ext cx="8728511" cy="4536504"/>
          </a:xfrm>
        </p:spPr>
        <p:txBody>
          <a:bodyPr>
            <a:normAutofit fontScale="70000" lnSpcReduction="20000"/>
          </a:bodyPr>
          <a:lstStyle/>
          <a:p>
            <a:pPr marL="136525" lvl="0" indent="0" fontAlgn="base">
              <a:spcAft>
                <a:spcPct val="0"/>
              </a:spcAft>
              <a:buClr>
                <a:srgbClr val="F9F9F9"/>
              </a:buClr>
              <a:buSzPct val="65000"/>
              <a:buNone/>
            </a:pPr>
            <a:r>
              <a:rPr kumimoji="0" lang="cs-CZ" sz="3600" b="1" i="1" u="sng" kern="1200" dirty="0" smtClean="0">
                <a:solidFill>
                  <a:schemeClr val="tx2"/>
                </a:solidFill>
                <a:latin typeface="Book Antiqua"/>
              </a:rPr>
              <a:t>ZÁKLADNÍ:</a:t>
            </a:r>
            <a:endParaRPr kumimoji="0" lang="cs-CZ" sz="3600" b="1" i="1" u="sng" kern="1200" dirty="0">
              <a:solidFill>
                <a:schemeClr val="tx2"/>
              </a:solidFill>
              <a:latin typeface="Book Antiqua"/>
            </a:endParaRPr>
          </a:p>
          <a:p>
            <a:pPr marL="547688" lvl="0" indent="-411163" fontAlgn="base"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</a:pPr>
            <a:r>
              <a:rPr kumimoji="0" lang="cs-CZ" sz="3600" kern="1200" dirty="0" smtClean="0">
                <a:solidFill>
                  <a:schemeClr val="tx2"/>
                </a:solidFill>
                <a:latin typeface="Book Antiqua"/>
              </a:rPr>
              <a:t>semolinová pšenice </a:t>
            </a:r>
            <a:r>
              <a:rPr kumimoji="0" lang="cs-CZ" sz="3600" kern="1200" dirty="0">
                <a:solidFill>
                  <a:schemeClr val="tx2"/>
                </a:solidFill>
                <a:latin typeface="Book Antiqua"/>
              </a:rPr>
              <a:t>/tvrdá/</a:t>
            </a:r>
          </a:p>
          <a:p>
            <a:pPr marL="547688" lvl="0" indent="-411163" fontAlgn="base"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</a:pPr>
            <a:r>
              <a:rPr kumimoji="0" lang="cs-CZ" sz="3600" kern="1200" dirty="0">
                <a:solidFill>
                  <a:schemeClr val="tx2"/>
                </a:solidFill>
                <a:latin typeface="Book Antiqua"/>
              </a:rPr>
              <a:t>v</a:t>
            </a:r>
            <a:r>
              <a:rPr kumimoji="0" lang="cs-CZ" sz="3600" kern="1200" dirty="0" smtClean="0">
                <a:solidFill>
                  <a:schemeClr val="tx2"/>
                </a:solidFill>
                <a:latin typeface="Book Antiqua"/>
              </a:rPr>
              <a:t>ejce</a:t>
            </a:r>
          </a:p>
          <a:p>
            <a:pPr marL="547688" lvl="0" indent="-411163" fontAlgn="base"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</a:pPr>
            <a:r>
              <a:rPr kumimoji="0" lang="cs-CZ" sz="3600" kern="1200" dirty="0" smtClean="0">
                <a:solidFill>
                  <a:schemeClr val="tx2"/>
                </a:solidFill>
                <a:latin typeface="Book Antiqua"/>
              </a:rPr>
              <a:t>voda</a:t>
            </a:r>
          </a:p>
          <a:p>
            <a:pPr marL="547688" lvl="0" indent="-411163" fontAlgn="base"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</a:pPr>
            <a:r>
              <a:rPr kumimoji="0" lang="cs-CZ" sz="3600" kern="1200" dirty="0">
                <a:solidFill>
                  <a:schemeClr val="tx2"/>
                </a:solidFill>
                <a:latin typeface="Book Antiqua"/>
              </a:rPr>
              <a:t>s</a:t>
            </a:r>
            <a:r>
              <a:rPr kumimoji="0" lang="cs-CZ" sz="3600" kern="1200" dirty="0" smtClean="0">
                <a:solidFill>
                  <a:schemeClr val="tx2"/>
                </a:solidFill>
                <a:latin typeface="Book Antiqua"/>
              </a:rPr>
              <a:t>ójová mouka (pro bezvaječné)</a:t>
            </a:r>
          </a:p>
          <a:p>
            <a:pPr marL="136525" lvl="0" indent="0" fontAlgn="base">
              <a:spcAft>
                <a:spcPct val="0"/>
              </a:spcAft>
              <a:buClr>
                <a:srgbClr val="F9F9F9"/>
              </a:buClr>
              <a:buSzPct val="65000"/>
              <a:buNone/>
            </a:pPr>
            <a:r>
              <a:rPr kumimoji="0" lang="cs-CZ" sz="3600" b="1" i="1" u="sng" kern="1200" dirty="0" smtClean="0">
                <a:solidFill>
                  <a:schemeClr val="tx2"/>
                </a:solidFill>
                <a:latin typeface="Book Antiqua"/>
              </a:rPr>
              <a:t>DOPLŇKOVÉ - PODLE DRUHU:</a:t>
            </a:r>
          </a:p>
          <a:p>
            <a:pPr marL="547688" lvl="0" indent="-411163" fontAlgn="base"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</a:pPr>
            <a:r>
              <a:rPr kumimoji="0" lang="cs-CZ" sz="3600" kern="1200" dirty="0">
                <a:solidFill>
                  <a:schemeClr val="tx2"/>
                </a:solidFill>
                <a:latin typeface="Book Antiqua"/>
              </a:rPr>
              <a:t>b</a:t>
            </a:r>
            <a:r>
              <a:rPr kumimoji="0" lang="cs-CZ" sz="3600" kern="1200" dirty="0" smtClean="0">
                <a:solidFill>
                  <a:schemeClr val="tx2"/>
                </a:solidFill>
                <a:latin typeface="Book Antiqua"/>
              </a:rPr>
              <a:t>arviva – karotkou,</a:t>
            </a:r>
          </a:p>
          <a:p>
            <a:pPr marL="136525" lvl="0" indent="0" fontAlgn="base">
              <a:spcAft>
                <a:spcPct val="0"/>
              </a:spcAft>
              <a:buClr>
                <a:srgbClr val="F9F9F9"/>
              </a:buClr>
              <a:buSzPct val="65000"/>
              <a:buNone/>
            </a:pPr>
            <a:r>
              <a:rPr kumimoji="0" lang="cs-CZ" sz="3600" kern="1200" dirty="0">
                <a:solidFill>
                  <a:schemeClr val="tx2"/>
                </a:solidFill>
                <a:latin typeface="Book Antiqua"/>
              </a:rPr>
              <a:t> </a:t>
            </a:r>
            <a:r>
              <a:rPr kumimoji="0" lang="cs-CZ" sz="3600" kern="1200" dirty="0" smtClean="0">
                <a:solidFill>
                  <a:schemeClr val="tx2"/>
                </a:solidFill>
                <a:latin typeface="Book Antiqua"/>
              </a:rPr>
              <a:t>                    špenátem,</a:t>
            </a:r>
          </a:p>
          <a:p>
            <a:pPr marL="136525" lvl="0" indent="0" fontAlgn="base">
              <a:spcAft>
                <a:spcPct val="0"/>
              </a:spcAft>
              <a:buClr>
                <a:srgbClr val="F9F9F9"/>
              </a:buClr>
              <a:buSzPct val="65000"/>
              <a:buNone/>
            </a:pPr>
            <a:r>
              <a:rPr kumimoji="0" lang="cs-CZ" sz="3600" kern="1200" dirty="0">
                <a:solidFill>
                  <a:schemeClr val="tx2"/>
                </a:solidFill>
                <a:latin typeface="Book Antiqua"/>
              </a:rPr>
              <a:t> </a:t>
            </a:r>
            <a:r>
              <a:rPr kumimoji="0" lang="cs-CZ" sz="3600" kern="1200" dirty="0" smtClean="0">
                <a:solidFill>
                  <a:schemeClr val="tx2"/>
                </a:solidFill>
                <a:latin typeface="Book Antiqua"/>
              </a:rPr>
              <a:t>                    rajčatovou šťávou…</a:t>
            </a:r>
          </a:p>
          <a:p>
            <a:pPr marL="547688" lvl="0" indent="-411163" fontAlgn="base"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</a:pPr>
            <a:r>
              <a:rPr kumimoji="0" lang="cs-CZ" sz="3600" kern="1200" dirty="0" smtClean="0">
                <a:solidFill>
                  <a:schemeClr val="tx2"/>
                </a:solidFill>
                <a:latin typeface="Book Antiqua"/>
              </a:rPr>
              <a:t>náplně  - hovězím, vepřovým masem,</a:t>
            </a:r>
          </a:p>
          <a:p>
            <a:pPr marL="136525" lvl="0" indent="0" fontAlgn="base">
              <a:spcAft>
                <a:spcPct val="0"/>
              </a:spcAft>
              <a:buClr>
                <a:srgbClr val="F9F9F9"/>
              </a:buClr>
              <a:buSzPct val="65000"/>
              <a:buNone/>
            </a:pPr>
            <a:r>
              <a:rPr kumimoji="0" lang="cs-CZ" sz="3600" kern="1200" dirty="0">
                <a:solidFill>
                  <a:schemeClr val="tx2"/>
                </a:solidFill>
                <a:latin typeface="Book Antiqua"/>
              </a:rPr>
              <a:t> </a:t>
            </a:r>
            <a:r>
              <a:rPr kumimoji="0" lang="cs-CZ" sz="3600" kern="1200" dirty="0" smtClean="0">
                <a:solidFill>
                  <a:schemeClr val="tx2"/>
                </a:solidFill>
                <a:latin typeface="Book Antiqua"/>
              </a:rPr>
              <a:t>                     sýrem, špenátem…</a:t>
            </a:r>
          </a:p>
          <a:p>
            <a:pPr marL="547688" lvl="0" indent="-411163" fontAlgn="base"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</a:pPr>
            <a:endParaRPr kumimoji="0" lang="cs-CZ" sz="3600" kern="1200" dirty="0" smtClean="0">
              <a:solidFill>
                <a:schemeClr val="tx2"/>
              </a:solidFill>
              <a:latin typeface="Book Antiqua"/>
            </a:endParaRPr>
          </a:p>
          <a:p>
            <a:pPr marL="547688" lvl="0" indent="-411163" algn="ctr" fontAlgn="base"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</a:pPr>
            <a:endParaRPr kumimoji="0" lang="cs-CZ" sz="3600" kern="1200" dirty="0">
              <a:solidFill>
                <a:schemeClr val="tx2"/>
              </a:solidFill>
              <a:latin typeface="Book Antiqua"/>
            </a:endParaRPr>
          </a:p>
          <a:p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02187" y="548680"/>
            <a:ext cx="4144009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733256"/>
            <a:ext cx="5619750" cy="908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03616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kumimoji="0" lang="cs-CZ" sz="6000" b="1" kern="1200" dirty="0">
                <a:ln w="6350">
                  <a:noFill/>
                </a:ln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VÝROBA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47688" lvl="0" indent="-411163" fontAlgn="base"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</a:pPr>
            <a:r>
              <a:rPr kumimoji="0" lang="cs-CZ" sz="3600" b="1" u="sng" kern="1200" dirty="0">
                <a:solidFill>
                  <a:schemeClr val="tx2"/>
                </a:solidFill>
                <a:latin typeface="Book Antiqua"/>
              </a:rPr>
              <a:t>Válcováním:</a:t>
            </a:r>
          </a:p>
          <a:p>
            <a:pPr marL="547688" lvl="0" indent="-411163" fontAlgn="base">
              <a:spcAft>
                <a:spcPct val="0"/>
              </a:spcAft>
              <a:buClr>
                <a:srgbClr val="F9F9F9"/>
              </a:buClr>
              <a:buSzPct val="65000"/>
              <a:buNone/>
            </a:pPr>
            <a:r>
              <a:rPr kumimoji="0" lang="cs-CZ" sz="3600" b="1" kern="1200" dirty="0">
                <a:solidFill>
                  <a:schemeClr val="tx2"/>
                </a:solidFill>
                <a:latin typeface="Book Antiqua"/>
              </a:rPr>
              <a:t>    </a:t>
            </a:r>
            <a:r>
              <a:rPr kumimoji="0" lang="cs-CZ" sz="3600" b="1" kern="1200" dirty="0" smtClean="0">
                <a:solidFill>
                  <a:schemeClr val="tx2"/>
                </a:solidFill>
                <a:latin typeface="Book Antiqua"/>
              </a:rPr>
              <a:t>střední  </a:t>
            </a:r>
            <a:r>
              <a:rPr kumimoji="0" lang="cs-CZ" sz="3600" b="1" kern="1200" dirty="0">
                <a:solidFill>
                  <a:schemeClr val="tx2"/>
                </a:solidFill>
                <a:latin typeface="Book Antiqua"/>
              </a:rPr>
              <a:t>flíčky, </a:t>
            </a:r>
            <a:endParaRPr kumimoji="0" lang="cs-CZ" sz="3600" b="1" kern="1200" dirty="0" smtClean="0">
              <a:solidFill>
                <a:schemeClr val="tx2"/>
              </a:solidFill>
              <a:latin typeface="Book Antiqua"/>
            </a:endParaRPr>
          </a:p>
          <a:p>
            <a:pPr marL="547688" lvl="0" indent="-411163" fontAlgn="base">
              <a:spcAft>
                <a:spcPct val="0"/>
              </a:spcAft>
              <a:buClr>
                <a:srgbClr val="F9F9F9"/>
              </a:buClr>
              <a:buSzPct val="65000"/>
              <a:buNone/>
            </a:pPr>
            <a:r>
              <a:rPr kumimoji="0" lang="cs-CZ" sz="3600" b="1" kern="1200" dirty="0">
                <a:solidFill>
                  <a:schemeClr val="tx2"/>
                </a:solidFill>
                <a:latin typeface="Book Antiqua"/>
              </a:rPr>
              <a:t> </a:t>
            </a:r>
            <a:r>
              <a:rPr kumimoji="0" lang="cs-CZ" sz="3600" b="1" kern="1200" dirty="0" smtClean="0">
                <a:solidFill>
                  <a:schemeClr val="tx2"/>
                </a:solidFill>
                <a:latin typeface="Book Antiqua"/>
              </a:rPr>
              <a:t>   široké </a:t>
            </a:r>
            <a:r>
              <a:rPr kumimoji="0" lang="cs-CZ" sz="3600" b="1" kern="1200" dirty="0">
                <a:solidFill>
                  <a:schemeClr val="tx2"/>
                </a:solidFill>
                <a:latin typeface="Book Antiqua"/>
              </a:rPr>
              <a:t>nudle,</a:t>
            </a:r>
          </a:p>
          <a:p>
            <a:pPr marL="547688" lvl="0" indent="-411163" fontAlgn="base">
              <a:spcAft>
                <a:spcPct val="0"/>
              </a:spcAft>
              <a:buClr>
                <a:srgbClr val="F9F9F9"/>
              </a:buClr>
              <a:buSzPct val="65000"/>
              <a:buNone/>
            </a:pPr>
            <a:r>
              <a:rPr kumimoji="0" lang="cs-CZ" sz="3600" b="1" kern="1200" dirty="0">
                <a:solidFill>
                  <a:schemeClr val="tx2"/>
                </a:solidFill>
                <a:latin typeface="Book Antiqua"/>
              </a:rPr>
              <a:t>    </a:t>
            </a:r>
            <a:r>
              <a:rPr kumimoji="0" lang="cs-CZ" sz="3600" b="1" kern="1200" dirty="0" smtClean="0">
                <a:solidFill>
                  <a:schemeClr val="tx2"/>
                </a:solidFill>
                <a:latin typeface="Book Antiqua"/>
              </a:rPr>
              <a:t>domácí </a:t>
            </a:r>
            <a:r>
              <a:rPr kumimoji="0" lang="cs-CZ" sz="3600" b="1" kern="1200" dirty="0">
                <a:solidFill>
                  <a:schemeClr val="tx2"/>
                </a:solidFill>
                <a:latin typeface="Book Antiqua"/>
              </a:rPr>
              <a:t>nudle…</a:t>
            </a:r>
          </a:p>
          <a:p>
            <a:pPr marL="547688" lvl="0" indent="-411163" fontAlgn="base">
              <a:spcAft>
                <a:spcPct val="0"/>
              </a:spcAft>
              <a:buClr>
                <a:srgbClr val="F9F9F9"/>
              </a:buClr>
              <a:buSzPct val="65000"/>
              <a:buNone/>
            </a:pPr>
            <a:endParaRPr kumimoji="0" lang="cs-CZ" sz="3600" b="1" kern="1200" dirty="0">
              <a:solidFill>
                <a:schemeClr val="tx2"/>
              </a:solidFill>
              <a:latin typeface="Book Antiqua"/>
            </a:endParaRPr>
          </a:p>
          <a:p>
            <a:pPr marL="547688" lvl="0" indent="-411163" fontAlgn="base">
              <a:spcAft>
                <a:spcPct val="0"/>
              </a:spcAft>
              <a:buClr>
                <a:srgbClr val="F9F9F9"/>
              </a:buClr>
              <a:buSzPct val="65000"/>
              <a:buFont typeface="Wingdings" pitchFamily="2" charset="2"/>
              <a:buChar char="q"/>
            </a:pPr>
            <a:r>
              <a:rPr kumimoji="0" lang="cs-CZ" sz="3600" b="1" u="sng" kern="1200" dirty="0">
                <a:solidFill>
                  <a:schemeClr val="tx2"/>
                </a:solidFill>
                <a:latin typeface="Book Antiqua"/>
              </a:rPr>
              <a:t>Lisováním:</a:t>
            </a:r>
            <a:r>
              <a:rPr kumimoji="0" lang="cs-CZ" sz="3600" b="1" kern="1200" dirty="0">
                <a:solidFill>
                  <a:schemeClr val="tx2"/>
                </a:solidFill>
                <a:latin typeface="Book Antiqua"/>
              </a:rPr>
              <a:t> </a:t>
            </a:r>
          </a:p>
          <a:p>
            <a:pPr marL="547688" lvl="0" indent="-411163" fontAlgn="base">
              <a:spcAft>
                <a:spcPct val="0"/>
              </a:spcAft>
              <a:buClr>
                <a:srgbClr val="F9F9F9"/>
              </a:buClr>
              <a:buSzPct val="65000"/>
              <a:buNone/>
            </a:pPr>
            <a:r>
              <a:rPr kumimoji="0" lang="cs-CZ" sz="3600" b="1" kern="1200" dirty="0">
                <a:solidFill>
                  <a:schemeClr val="tx2"/>
                </a:solidFill>
                <a:latin typeface="Book Antiqua"/>
              </a:rPr>
              <a:t>    </a:t>
            </a:r>
            <a:r>
              <a:rPr kumimoji="0" lang="cs-CZ" sz="3600" b="1" kern="1200" dirty="0" smtClean="0">
                <a:solidFill>
                  <a:schemeClr val="tx2"/>
                </a:solidFill>
                <a:latin typeface="Book Antiqua"/>
              </a:rPr>
              <a:t>kolínka</a:t>
            </a:r>
            <a:r>
              <a:rPr kumimoji="0" lang="cs-CZ" sz="3600" b="1" kern="1200" dirty="0">
                <a:solidFill>
                  <a:schemeClr val="tx2"/>
                </a:solidFill>
                <a:latin typeface="Book Antiqua"/>
              </a:rPr>
              <a:t>,  špagety, písmenka…</a:t>
            </a:r>
          </a:p>
          <a:p>
            <a:pPr marL="0" indent="0">
              <a:buNone/>
            </a:pP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908720"/>
            <a:ext cx="3024336" cy="422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7964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0" lang="cs-CZ" sz="5400" b="1" kern="1200" dirty="0">
                <a:ln w="6350">
                  <a:noFill/>
                </a:ln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ROZDĚLENÍ TĚSTOVIN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2060848"/>
            <a:ext cx="8248708" cy="4225673"/>
          </a:xfrm>
        </p:spPr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kumimoji="0" lang="cs-CZ" b="1" i="1" u="sng" kern="1200" dirty="0">
                <a:latin typeface="Book Antiqua"/>
              </a:rPr>
              <a:t>podle počtu </a:t>
            </a:r>
            <a:r>
              <a:rPr kumimoji="0" lang="cs-CZ" b="1" i="1" u="sng" kern="1200" dirty="0" smtClean="0">
                <a:latin typeface="Book Antiqua"/>
              </a:rPr>
              <a:t>vajec</a:t>
            </a:r>
          </a:p>
          <a:p>
            <a:pPr marL="514350" indent="-514350">
              <a:buFont typeface="+mj-lt"/>
              <a:buAutoNum type="alphaUcPeriod"/>
            </a:pPr>
            <a:r>
              <a:rPr kumimoji="0" lang="cs-CZ" b="1" i="1" u="sng" kern="1200" dirty="0">
                <a:latin typeface="Book Antiqua"/>
              </a:rPr>
              <a:t>podle </a:t>
            </a:r>
            <a:r>
              <a:rPr kumimoji="0" lang="cs-CZ" b="1" i="1" u="sng" kern="1200" dirty="0" smtClean="0">
                <a:latin typeface="Book Antiqua"/>
              </a:rPr>
              <a:t>použití</a:t>
            </a:r>
          </a:p>
          <a:p>
            <a:pPr marL="514350" indent="-514350">
              <a:buFont typeface="+mj-lt"/>
              <a:buAutoNum type="alphaUcPeriod"/>
            </a:pPr>
            <a:r>
              <a:rPr kumimoji="0" lang="cs-CZ" b="1" i="1" u="sng" kern="1200" dirty="0">
                <a:latin typeface="Book Antiqua"/>
              </a:rPr>
              <a:t>podle přídavných </a:t>
            </a:r>
            <a:r>
              <a:rPr kumimoji="0" lang="cs-CZ" b="1" i="1" u="sng" kern="1200" dirty="0" smtClean="0">
                <a:latin typeface="Book Antiqua"/>
              </a:rPr>
              <a:t>surovin</a:t>
            </a:r>
          </a:p>
          <a:p>
            <a:pPr marL="514350" indent="-514350">
              <a:buFont typeface="+mj-lt"/>
              <a:buAutoNum type="alphaUcPeriod"/>
            </a:pPr>
            <a:r>
              <a:rPr kumimoji="0" lang="cs-CZ" b="1" i="1" u="sng" kern="1200" dirty="0">
                <a:latin typeface="Book Antiqua"/>
              </a:rPr>
              <a:t>podle velikosti </a:t>
            </a:r>
            <a:r>
              <a:rPr kumimoji="0" lang="cs-CZ" sz="1400" b="1" i="1" u="sng" kern="1200" dirty="0">
                <a:solidFill>
                  <a:prstClr val="white"/>
                </a:solidFill>
                <a:latin typeface="Book Antiqua"/>
              </a:rPr>
              <a:t/>
            </a:r>
            <a:br>
              <a:rPr kumimoji="0" lang="cs-CZ" sz="1400" b="1" i="1" u="sng" kern="1200" dirty="0">
                <a:solidFill>
                  <a:prstClr val="white"/>
                </a:solidFill>
                <a:latin typeface="Book Antiqua"/>
              </a:rPr>
            </a:br>
            <a:r>
              <a:rPr kumimoji="0" lang="cs-CZ" b="1" i="1" u="sng" kern="1200" dirty="0">
                <a:solidFill>
                  <a:prstClr val="white"/>
                </a:solidFill>
                <a:latin typeface="Book Antiqua"/>
              </a:rPr>
              <a:t/>
            </a:r>
            <a:br>
              <a:rPr kumimoji="0" lang="cs-CZ" b="1" i="1" u="sng" kern="1200" dirty="0">
                <a:solidFill>
                  <a:prstClr val="white"/>
                </a:solidFill>
                <a:latin typeface="Book Antiqua"/>
              </a:rPr>
            </a:br>
            <a:endParaRPr kumimoji="0" lang="cs-CZ" b="1" i="1" u="sng" kern="1200" dirty="0" smtClean="0">
              <a:solidFill>
                <a:srgbClr val="4062E3"/>
              </a:solidFill>
              <a:latin typeface="Book Antiqua"/>
            </a:endParaRPr>
          </a:p>
          <a:p>
            <a:pPr marL="514350" indent="-514350">
              <a:buFont typeface="+mj-lt"/>
              <a:buAutoNum type="alphaUcPeriod"/>
            </a:pP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149080"/>
            <a:ext cx="3333750" cy="221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4774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547688" lvl="0" indent="-411163" algn="l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kumimoji="0" lang="cs-CZ" sz="4800" kern="1200" dirty="0">
                <a:effectLst/>
                <a:latin typeface="Book Antiqua"/>
                <a:ea typeface="+mn-ea"/>
                <a:cs typeface="+mn-cs"/>
              </a:rPr>
              <a:t>A/ </a:t>
            </a:r>
            <a:r>
              <a:rPr kumimoji="0" lang="cs-CZ" sz="4800" b="1" i="1" u="sng" kern="1200" dirty="0">
                <a:effectLst/>
                <a:latin typeface="Book Antiqua"/>
                <a:ea typeface="+mn-ea"/>
                <a:cs typeface="+mn-cs"/>
              </a:rPr>
              <a:t>podle počtu vajec</a:t>
            </a:r>
            <a:r>
              <a:rPr kumimoji="0" lang="cs-CZ" sz="4800" kern="1200" dirty="0">
                <a:effectLst/>
                <a:latin typeface="Book Antiqua"/>
                <a:ea typeface="+mn-ea"/>
                <a:cs typeface="+mn-cs"/>
              </a:rPr>
              <a:t>:</a:t>
            </a:r>
            <a:r>
              <a:rPr kumimoji="0" lang="cs-CZ" kern="1200" dirty="0">
                <a:effectLst/>
                <a:latin typeface="Book Antiqua"/>
                <a:ea typeface="+mn-ea"/>
                <a:cs typeface="+mn-cs"/>
              </a:rPr>
              <a:t/>
            </a:r>
            <a:br>
              <a:rPr kumimoji="0" lang="cs-CZ" kern="1200" dirty="0">
                <a:effectLst/>
                <a:latin typeface="Book Antiqua"/>
                <a:ea typeface="+mn-ea"/>
                <a:cs typeface="+mn-cs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" pitchFamily="2" charset="2"/>
              <a:buChar char="q"/>
            </a:pPr>
            <a:r>
              <a:rPr kumimoji="0" lang="cs-CZ" b="1" u="sng" kern="1200" dirty="0" err="1" smtClean="0">
                <a:solidFill>
                  <a:schemeClr val="tx2"/>
                </a:solidFill>
                <a:latin typeface="Book Antiqua"/>
              </a:rPr>
              <a:t>vícevaječné</a:t>
            </a:r>
            <a:r>
              <a:rPr kumimoji="0" lang="cs-CZ" b="1" kern="1200" dirty="0" smtClean="0">
                <a:solidFill>
                  <a:schemeClr val="tx2"/>
                </a:solidFill>
                <a:latin typeface="Book Antiqua"/>
              </a:rPr>
              <a:t> </a:t>
            </a:r>
            <a:r>
              <a:rPr kumimoji="0" lang="cs-CZ" b="1" kern="1200" dirty="0">
                <a:solidFill>
                  <a:schemeClr val="tx2"/>
                </a:solidFill>
                <a:latin typeface="Book Antiqua"/>
              </a:rPr>
              <a:t>– 6 a více vajec na jeden kilogram mouky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" pitchFamily="2" charset="2"/>
              <a:buChar char="q"/>
            </a:pPr>
            <a:endParaRPr kumimoji="0" lang="cs-CZ" b="1" kern="1200" dirty="0">
              <a:solidFill>
                <a:schemeClr val="tx2"/>
              </a:solidFill>
              <a:latin typeface="Book Antiqua"/>
            </a:endParaRP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" pitchFamily="2" charset="2"/>
              <a:buChar char="q"/>
            </a:pPr>
            <a:r>
              <a:rPr kumimoji="0" lang="cs-CZ" b="1" u="sng" kern="1200" dirty="0">
                <a:solidFill>
                  <a:schemeClr val="tx2"/>
                </a:solidFill>
                <a:latin typeface="Book Antiqua"/>
              </a:rPr>
              <a:t>vaječné</a:t>
            </a:r>
            <a:r>
              <a:rPr kumimoji="0" lang="cs-CZ" b="1" kern="1200" dirty="0">
                <a:solidFill>
                  <a:schemeClr val="tx2"/>
                </a:solidFill>
                <a:latin typeface="Book Antiqua"/>
              </a:rPr>
              <a:t> – 2-6 vajec na jeden kilogram mouky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</a:pPr>
            <a:endParaRPr kumimoji="0" lang="cs-CZ" b="1" kern="1200" dirty="0">
              <a:solidFill>
                <a:schemeClr val="tx2"/>
              </a:solidFill>
              <a:latin typeface="Book Antiqua"/>
            </a:endParaRP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" pitchFamily="2" charset="2"/>
              <a:buChar char="q"/>
            </a:pPr>
            <a:r>
              <a:rPr kumimoji="0" lang="cs-CZ" b="1" u="sng" kern="1200" dirty="0">
                <a:solidFill>
                  <a:schemeClr val="tx2"/>
                </a:solidFill>
                <a:latin typeface="Book Antiqua"/>
              </a:rPr>
              <a:t>bezvaječné</a:t>
            </a:r>
            <a:r>
              <a:rPr kumimoji="0" lang="cs-CZ" b="1" kern="1200" dirty="0">
                <a:solidFill>
                  <a:schemeClr val="tx2"/>
                </a:solidFill>
                <a:latin typeface="Book Antiqua"/>
              </a:rPr>
              <a:t> - neobsahují  vejce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" pitchFamily="2" charset="2"/>
              <a:buChar char="q"/>
            </a:pPr>
            <a:endParaRPr kumimoji="0" lang="cs-CZ" b="1" kern="1200" dirty="0">
              <a:solidFill>
                <a:schemeClr val="tx2"/>
              </a:solidFill>
              <a:latin typeface="Book Antiqua"/>
            </a:endParaRP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</a:pPr>
            <a:endParaRPr kumimoji="0" lang="cs-CZ" sz="2800" kern="1200" dirty="0">
              <a:solidFill>
                <a:prstClr val="white"/>
              </a:solidFill>
              <a:latin typeface="Book Antiqua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58463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547688" lvl="0" indent="-411163" algn="l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kumimoji="0" lang="cs-CZ" sz="5300" kern="1200" dirty="0">
                <a:effectLst/>
                <a:latin typeface="Book Antiqua"/>
                <a:ea typeface="+mn-ea"/>
                <a:cs typeface="+mn-cs"/>
              </a:rPr>
              <a:t>B/ </a:t>
            </a:r>
            <a:r>
              <a:rPr kumimoji="0" lang="cs-CZ" sz="5300" b="1" i="1" u="sng" kern="1200" dirty="0">
                <a:effectLst/>
                <a:latin typeface="Book Antiqua"/>
                <a:ea typeface="+mn-ea"/>
                <a:cs typeface="+mn-cs"/>
              </a:rPr>
              <a:t>podle použití:</a:t>
            </a:r>
            <a:r>
              <a:rPr kumimoji="0" lang="cs-CZ" sz="2800" b="1" i="1" u="sng" kern="1200" dirty="0">
                <a:solidFill>
                  <a:prstClr val="white"/>
                </a:solidFill>
                <a:effectLst/>
                <a:latin typeface="Book Antiqua"/>
                <a:ea typeface="+mn-ea"/>
                <a:cs typeface="+mn-cs"/>
              </a:rPr>
              <a:t/>
            </a:r>
            <a:br>
              <a:rPr kumimoji="0" lang="cs-CZ" sz="2800" b="1" i="1" u="sng" kern="1200" dirty="0">
                <a:solidFill>
                  <a:prstClr val="white"/>
                </a:solidFill>
                <a:effectLst/>
                <a:latin typeface="Book Antiqua"/>
                <a:ea typeface="+mn-ea"/>
                <a:cs typeface="+mn-cs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" pitchFamily="2" charset="2"/>
              <a:buChar char="q"/>
            </a:pPr>
            <a:r>
              <a:rPr kumimoji="0" lang="cs-CZ" b="1" i="1" u="sng" kern="1200" dirty="0">
                <a:solidFill>
                  <a:schemeClr val="tx2"/>
                </a:solidFill>
                <a:latin typeface="Book Antiqua"/>
              </a:rPr>
              <a:t>zavářkové – </a:t>
            </a:r>
            <a:r>
              <a:rPr kumimoji="0" lang="cs-CZ" kern="1200" dirty="0">
                <a:solidFill>
                  <a:schemeClr val="tx2"/>
                </a:solidFill>
                <a:latin typeface="Book Antiqua"/>
              </a:rPr>
              <a:t>do polévky </a:t>
            </a:r>
            <a:r>
              <a:rPr kumimoji="0" lang="cs-CZ" kern="1200" dirty="0" smtClean="0">
                <a:solidFill>
                  <a:schemeClr val="tx2"/>
                </a:solidFill>
                <a:latin typeface="Book Antiqua"/>
              </a:rPr>
              <a:t>/písmenka</a:t>
            </a:r>
            <a:r>
              <a:rPr kumimoji="0" lang="cs-CZ" kern="1200" dirty="0">
                <a:solidFill>
                  <a:schemeClr val="tx2"/>
                </a:solidFill>
                <a:latin typeface="Book Antiqua"/>
              </a:rPr>
              <a:t>/</a:t>
            </a:r>
            <a:endParaRPr kumimoji="0" lang="cs-CZ" b="1" i="1" u="sng" kern="1200" dirty="0">
              <a:solidFill>
                <a:schemeClr val="tx2"/>
              </a:solidFill>
              <a:latin typeface="Book Antiqua"/>
            </a:endParaRP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" pitchFamily="2" charset="2"/>
              <a:buChar char="q"/>
            </a:pPr>
            <a:r>
              <a:rPr kumimoji="0" lang="cs-CZ" b="1" i="1" u="sng" kern="1200" dirty="0">
                <a:solidFill>
                  <a:schemeClr val="tx2"/>
                </a:solidFill>
                <a:latin typeface="Book Antiqua"/>
              </a:rPr>
              <a:t>přílohové- </a:t>
            </a:r>
            <a:r>
              <a:rPr kumimoji="0" lang="cs-CZ" kern="1200" dirty="0">
                <a:solidFill>
                  <a:schemeClr val="tx2"/>
                </a:solidFill>
                <a:latin typeface="Book Antiqua"/>
              </a:rPr>
              <a:t>k omáčce </a:t>
            </a:r>
            <a:r>
              <a:rPr kumimoji="0" lang="cs-CZ" kern="1200" dirty="0" smtClean="0">
                <a:solidFill>
                  <a:schemeClr val="tx2"/>
                </a:solidFill>
                <a:latin typeface="Book Antiqua"/>
              </a:rPr>
              <a:t>/kolínka</a:t>
            </a:r>
            <a:r>
              <a:rPr kumimoji="0" lang="cs-CZ" kern="1200" dirty="0">
                <a:solidFill>
                  <a:schemeClr val="tx2"/>
                </a:solidFill>
                <a:latin typeface="Book Antiqua"/>
              </a:rPr>
              <a:t>, špagety/</a:t>
            </a:r>
            <a:endParaRPr kumimoji="0" lang="cs-CZ" b="1" i="1" u="sng" kern="1200" dirty="0">
              <a:solidFill>
                <a:schemeClr val="tx2"/>
              </a:solidFill>
              <a:latin typeface="Book Antiqua"/>
            </a:endParaRP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" pitchFamily="2" charset="2"/>
              <a:buChar char="q"/>
            </a:pPr>
            <a:r>
              <a:rPr kumimoji="0" lang="cs-CZ" b="1" i="1" u="sng" kern="1200" dirty="0">
                <a:solidFill>
                  <a:schemeClr val="tx2"/>
                </a:solidFill>
                <a:latin typeface="Book Antiqua"/>
              </a:rPr>
              <a:t>hotová jídla – </a:t>
            </a:r>
            <a:r>
              <a:rPr kumimoji="0" lang="cs-CZ" kern="1200" dirty="0">
                <a:solidFill>
                  <a:schemeClr val="tx2"/>
                </a:solidFill>
                <a:latin typeface="Book Antiqua"/>
              </a:rPr>
              <a:t> zapékané těstoviny, nudle </a:t>
            </a:r>
            <a:r>
              <a:rPr kumimoji="0" lang="cs-CZ" kern="1200" dirty="0" smtClean="0">
                <a:solidFill>
                  <a:schemeClr val="tx2"/>
                </a:solidFill>
                <a:latin typeface="Book Antiqua"/>
              </a:rPr>
              <a:t>s </a:t>
            </a:r>
            <a:r>
              <a:rPr kumimoji="0" lang="cs-CZ" kern="1200" dirty="0">
                <a:solidFill>
                  <a:schemeClr val="tx2"/>
                </a:solidFill>
                <a:latin typeface="Book Antiqua"/>
              </a:rPr>
              <a:t>mákem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" pitchFamily="2" charset="2"/>
              <a:buChar char="q"/>
            </a:pPr>
            <a:r>
              <a:rPr kumimoji="0" lang="cs-CZ" u="sng" kern="1200" dirty="0">
                <a:solidFill>
                  <a:schemeClr val="tx2"/>
                </a:solidFill>
                <a:latin typeface="Book Antiqua"/>
              </a:rPr>
              <a:t>plněné</a:t>
            </a:r>
            <a:r>
              <a:rPr kumimoji="0" lang="cs-CZ" b="1" i="1" u="sng" kern="1200" dirty="0">
                <a:solidFill>
                  <a:schemeClr val="tx2"/>
                </a:solidFill>
                <a:latin typeface="Book Antiqua"/>
              </a:rPr>
              <a:t> –</a:t>
            </a:r>
            <a:r>
              <a:rPr kumimoji="0" lang="cs-CZ" kern="1200" dirty="0">
                <a:solidFill>
                  <a:schemeClr val="tx2"/>
                </a:solidFill>
                <a:latin typeface="Book Antiqua"/>
              </a:rPr>
              <a:t> </a:t>
            </a:r>
            <a:r>
              <a:rPr kumimoji="0" lang="cs-CZ" kern="1200" dirty="0" err="1" smtClean="0">
                <a:solidFill>
                  <a:schemeClr val="tx2"/>
                </a:solidFill>
                <a:latin typeface="Book Antiqua"/>
              </a:rPr>
              <a:t>Tortellini</a:t>
            </a:r>
            <a:r>
              <a:rPr kumimoji="0" lang="cs-CZ" kern="1200" dirty="0">
                <a:solidFill>
                  <a:schemeClr val="tx2"/>
                </a:solidFill>
                <a:latin typeface="Book Antiqua"/>
              </a:rPr>
              <a:t>, </a:t>
            </a:r>
            <a:r>
              <a:rPr kumimoji="0" lang="cs-CZ" kern="1200" dirty="0" err="1">
                <a:solidFill>
                  <a:schemeClr val="tx2"/>
                </a:solidFill>
                <a:latin typeface="Book Antiqua"/>
              </a:rPr>
              <a:t>R</a:t>
            </a:r>
            <a:r>
              <a:rPr kumimoji="0" lang="cs-CZ" kern="1200" dirty="0" err="1" smtClean="0">
                <a:solidFill>
                  <a:schemeClr val="tx2"/>
                </a:solidFill>
                <a:latin typeface="Book Antiqua"/>
              </a:rPr>
              <a:t>avioli</a:t>
            </a:r>
            <a:endParaRPr kumimoji="0" lang="cs-CZ" b="1" i="1" u="sng" kern="1200" dirty="0">
              <a:solidFill>
                <a:schemeClr val="tx2"/>
              </a:solidFill>
              <a:latin typeface="Book Antiqua"/>
            </a:endParaRP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" pitchFamily="2" charset="2"/>
              <a:buChar char="q"/>
            </a:pPr>
            <a:endParaRPr kumimoji="0" lang="cs-CZ" sz="2800" b="1" i="1" u="sng" kern="1200" dirty="0">
              <a:solidFill>
                <a:prstClr val="white"/>
              </a:solidFill>
              <a:latin typeface="Book Antiqua"/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692696"/>
            <a:ext cx="2305050" cy="90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782889"/>
            <a:ext cx="4762500" cy="178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59597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642918"/>
            <a:ext cx="8784976" cy="1143000"/>
          </a:xfrm>
        </p:spPr>
        <p:txBody>
          <a:bodyPr>
            <a:normAutofit fontScale="90000"/>
          </a:bodyPr>
          <a:lstStyle/>
          <a:p>
            <a:pPr marL="547688" lvl="0" indent="-411163" algn="l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kumimoji="0" lang="cs-CZ" sz="5300" kern="1200" dirty="0">
                <a:effectLst/>
                <a:latin typeface="Book Antiqua"/>
                <a:ea typeface="+mn-ea"/>
                <a:cs typeface="+mn-cs"/>
              </a:rPr>
              <a:t>C/ </a:t>
            </a:r>
            <a:r>
              <a:rPr kumimoji="0" lang="cs-CZ" sz="5300" b="1" i="1" u="sng" kern="1200" dirty="0">
                <a:effectLst/>
                <a:latin typeface="Book Antiqua"/>
                <a:ea typeface="+mn-ea"/>
                <a:cs typeface="+mn-cs"/>
              </a:rPr>
              <a:t>podle přídavných surovin</a:t>
            </a:r>
            <a:r>
              <a:rPr kumimoji="0" lang="cs-CZ" sz="5300" kern="1200" dirty="0">
                <a:effectLst/>
                <a:latin typeface="Book Antiqua"/>
                <a:ea typeface="+mn-ea"/>
                <a:cs typeface="+mn-cs"/>
              </a:rPr>
              <a:t>:</a:t>
            </a:r>
            <a:r>
              <a:rPr kumimoji="0" lang="cs-CZ" sz="2800" kern="1200" dirty="0">
                <a:solidFill>
                  <a:prstClr val="white"/>
                </a:solidFill>
                <a:effectLst/>
                <a:latin typeface="Book Antiqua"/>
                <a:ea typeface="+mn-ea"/>
                <a:cs typeface="+mn-cs"/>
              </a:rPr>
              <a:t/>
            </a:r>
            <a:br>
              <a:rPr kumimoji="0" lang="cs-CZ" sz="2800" kern="1200" dirty="0">
                <a:solidFill>
                  <a:prstClr val="white"/>
                </a:solidFill>
                <a:effectLst/>
                <a:latin typeface="Book Antiqua"/>
                <a:ea typeface="+mn-ea"/>
                <a:cs typeface="+mn-cs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1700808"/>
            <a:ext cx="8248708" cy="4585713"/>
          </a:xfrm>
        </p:spPr>
        <p:txBody>
          <a:bodyPr>
            <a:normAutofit/>
          </a:bodyPr>
          <a:lstStyle/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" pitchFamily="2" charset="2"/>
              <a:buChar char="q"/>
            </a:pPr>
            <a:r>
              <a:rPr kumimoji="0" lang="cs-CZ" u="sng" kern="1200" dirty="0">
                <a:solidFill>
                  <a:schemeClr val="tx2"/>
                </a:solidFill>
                <a:latin typeface="Book Antiqua"/>
              </a:rPr>
              <a:t>se špenátem </a:t>
            </a:r>
            <a:r>
              <a:rPr kumimoji="0" lang="cs-CZ" kern="1200" dirty="0">
                <a:solidFill>
                  <a:schemeClr val="tx2"/>
                </a:solidFill>
                <a:latin typeface="Book Antiqua"/>
              </a:rPr>
              <a:t>– zelené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" pitchFamily="2" charset="2"/>
              <a:buChar char="q"/>
            </a:pPr>
            <a:r>
              <a:rPr kumimoji="0" lang="cs-CZ" u="sng" kern="1200" dirty="0">
                <a:solidFill>
                  <a:schemeClr val="tx2"/>
                </a:solidFill>
                <a:latin typeface="Book Antiqua"/>
              </a:rPr>
              <a:t>s karotenem </a:t>
            </a:r>
            <a:r>
              <a:rPr kumimoji="0" lang="cs-CZ" kern="1200" dirty="0">
                <a:solidFill>
                  <a:schemeClr val="tx2"/>
                </a:solidFill>
                <a:latin typeface="Book Antiqua"/>
              </a:rPr>
              <a:t>– oranžové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" pitchFamily="2" charset="2"/>
              <a:buChar char="q"/>
            </a:pPr>
            <a:r>
              <a:rPr kumimoji="0" lang="cs-CZ" u="sng" kern="1200" dirty="0">
                <a:solidFill>
                  <a:schemeClr val="tx2"/>
                </a:solidFill>
                <a:latin typeface="Book Antiqua"/>
              </a:rPr>
              <a:t>s petrželovou a celerovou natí </a:t>
            </a:r>
            <a:r>
              <a:rPr kumimoji="0" lang="cs-CZ" kern="1200" dirty="0">
                <a:solidFill>
                  <a:schemeClr val="tx2"/>
                </a:solidFill>
                <a:latin typeface="Book Antiqua"/>
              </a:rPr>
              <a:t>– zelené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" pitchFamily="2" charset="2"/>
              <a:buChar char="q"/>
            </a:pPr>
            <a:r>
              <a:rPr kumimoji="0" lang="cs-CZ" u="sng" kern="1200" dirty="0">
                <a:solidFill>
                  <a:schemeClr val="tx2"/>
                </a:solidFill>
                <a:latin typeface="Book Antiqua"/>
              </a:rPr>
              <a:t>s vitamíny </a:t>
            </a:r>
            <a:r>
              <a:rPr kumimoji="0" lang="cs-CZ" kern="1200" dirty="0">
                <a:solidFill>
                  <a:schemeClr val="tx2"/>
                </a:solidFill>
                <a:latin typeface="Book Antiqua"/>
              </a:rPr>
              <a:t>– provitamín A, B1, B2, B6, </a:t>
            </a:r>
            <a:endParaRPr kumimoji="0" lang="cs-CZ" u="sng" kern="1200" dirty="0">
              <a:solidFill>
                <a:schemeClr val="tx2"/>
              </a:solidFill>
              <a:latin typeface="Book Antiqua"/>
            </a:endParaRP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" pitchFamily="2" charset="2"/>
              <a:buChar char="q"/>
            </a:pPr>
            <a:endParaRPr kumimoji="0" lang="cs-CZ" kern="1200" dirty="0">
              <a:solidFill>
                <a:schemeClr val="tx2"/>
              </a:solidFill>
              <a:latin typeface="Book Antiqua"/>
            </a:endParaRPr>
          </a:p>
          <a:p>
            <a:pPr marL="0" indent="0">
              <a:buNone/>
            </a:pP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621051"/>
            <a:ext cx="6096000" cy="1664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41804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547688" lvl="0" indent="-411163" algn="l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kumimoji="0" lang="cs-CZ" sz="5300" kern="1200" dirty="0">
                <a:effectLst/>
                <a:latin typeface="Book Antiqua"/>
                <a:ea typeface="+mn-ea"/>
                <a:cs typeface="+mn-cs"/>
              </a:rPr>
              <a:t>D/ </a:t>
            </a:r>
            <a:r>
              <a:rPr kumimoji="0" lang="cs-CZ" sz="5300" b="1" i="1" u="sng" kern="1200" dirty="0">
                <a:effectLst/>
                <a:latin typeface="Book Antiqua"/>
                <a:ea typeface="+mn-ea"/>
                <a:cs typeface="+mn-cs"/>
              </a:rPr>
              <a:t>podle velikosti :</a:t>
            </a:r>
            <a:r>
              <a:rPr kumimoji="0" lang="cs-CZ" sz="2800" b="1" i="1" u="sng" kern="1200" dirty="0">
                <a:solidFill>
                  <a:prstClr val="white"/>
                </a:solidFill>
                <a:effectLst/>
                <a:latin typeface="Book Antiqua"/>
                <a:ea typeface="+mn-ea"/>
                <a:cs typeface="+mn-cs"/>
              </a:rPr>
              <a:t/>
            </a:r>
            <a:br>
              <a:rPr kumimoji="0" lang="cs-CZ" sz="2800" b="1" i="1" u="sng" kern="1200" dirty="0">
                <a:solidFill>
                  <a:prstClr val="white"/>
                </a:solidFill>
                <a:effectLst/>
                <a:latin typeface="Book Antiqua"/>
                <a:ea typeface="+mn-ea"/>
                <a:cs typeface="+mn-cs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" pitchFamily="2" charset="2"/>
              <a:buChar char="q"/>
            </a:pPr>
            <a:r>
              <a:rPr kumimoji="0" lang="cs-CZ" sz="2800" u="sng" kern="1200" dirty="0">
                <a:solidFill>
                  <a:schemeClr val="tx2"/>
                </a:solidFill>
                <a:latin typeface="Book Antiqua"/>
              </a:rPr>
              <a:t>krátké </a:t>
            </a:r>
            <a:r>
              <a:rPr kumimoji="0" lang="cs-CZ" sz="2800" kern="1200" dirty="0">
                <a:solidFill>
                  <a:schemeClr val="tx2"/>
                </a:solidFill>
                <a:latin typeface="Book Antiqua"/>
              </a:rPr>
              <a:t>– zavářkové – vlasové nudle, písmenka,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</a:pPr>
            <a:r>
              <a:rPr kumimoji="0" lang="cs-CZ" sz="2800" kern="1200" dirty="0">
                <a:solidFill>
                  <a:schemeClr val="tx2"/>
                </a:solidFill>
                <a:latin typeface="Book Antiqua"/>
              </a:rPr>
              <a:t>                                          rýže, hvězdičky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" pitchFamily="2" charset="2"/>
              <a:buChar char="q"/>
            </a:pPr>
            <a:r>
              <a:rPr kumimoji="0" lang="cs-CZ" sz="2800" u="sng" kern="1200" dirty="0">
                <a:solidFill>
                  <a:schemeClr val="tx2"/>
                </a:solidFill>
                <a:latin typeface="Book Antiqua"/>
              </a:rPr>
              <a:t>střední </a:t>
            </a:r>
            <a:r>
              <a:rPr kumimoji="0" lang="cs-CZ" sz="2800" kern="1200" dirty="0">
                <a:solidFill>
                  <a:schemeClr val="tx2"/>
                </a:solidFill>
                <a:latin typeface="Book Antiqua"/>
              </a:rPr>
              <a:t>– kolínka, vřetena, vrtule, roury,   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</a:pPr>
            <a:r>
              <a:rPr kumimoji="0" lang="cs-CZ" sz="2800" kern="1200" dirty="0">
                <a:solidFill>
                  <a:schemeClr val="tx2"/>
                </a:solidFill>
                <a:latin typeface="Book Antiqua"/>
              </a:rPr>
              <a:t>                     mašličky, mušle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" pitchFamily="2" charset="2"/>
              <a:buChar char="q"/>
            </a:pPr>
            <a:r>
              <a:rPr kumimoji="0" lang="cs-CZ" sz="2800" u="sng" kern="1200" dirty="0">
                <a:solidFill>
                  <a:schemeClr val="tx2"/>
                </a:solidFill>
                <a:latin typeface="Book Antiqua"/>
              </a:rPr>
              <a:t>dlouhé</a:t>
            </a:r>
            <a:r>
              <a:rPr kumimoji="0" lang="cs-CZ" sz="2800" kern="1200" dirty="0">
                <a:solidFill>
                  <a:schemeClr val="tx2"/>
                </a:solidFill>
                <a:latin typeface="Book Antiqua"/>
              </a:rPr>
              <a:t> – špagety, makarony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" pitchFamily="2" charset="2"/>
              <a:buChar char="q"/>
            </a:pPr>
            <a:r>
              <a:rPr kumimoji="0" lang="cs-CZ" sz="2800" u="sng" kern="1200" dirty="0">
                <a:solidFill>
                  <a:schemeClr val="tx2"/>
                </a:solidFill>
                <a:latin typeface="Book Antiqua"/>
              </a:rPr>
              <a:t>svitky </a:t>
            </a:r>
            <a:r>
              <a:rPr kumimoji="0" lang="cs-CZ" sz="2800" kern="1200" dirty="0">
                <a:solidFill>
                  <a:schemeClr val="tx2"/>
                </a:solidFill>
                <a:latin typeface="Book Antiqua"/>
              </a:rPr>
              <a:t>– vlasové, široké</a:t>
            </a:r>
          </a:p>
          <a:p>
            <a:pPr marL="0" indent="0">
              <a:buNone/>
            </a:pP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653136"/>
            <a:ext cx="1990725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84415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404664"/>
            <a:ext cx="8697144" cy="1503040"/>
          </a:xfrm>
        </p:spPr>
        <p:txBody>
          <a:bodyPr>
            <a:noAutofit/>
          </a:bodyPr>
          <a:lstStyle/>
          <a:p>
            <a:pPr marL="547688" lvl="0" indent="-411163" algn="l" fontAlgn="base">
              <a:spcBef>
                <a:spcPct val="20000"/>
              </a:spcBef>
              <a:spcAft>
                <a:spcPct val="0"/>
              </a:spcAft>
            </a:pPr>
            <a:r>
              <a:rPr kumimoji="0" lang="cs-CZ" sz="6000" b="1" kern="1200" dirty="0">
                <a:ln w="6350">
                  <a:noFill/>
                </a:ln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cs-CZ" sz="6000" b="1" kern="1200" dirty="0" smtClean="0">
                <a:ln w="6350">
                  <a:noFill/>
                </a:ln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cs-CZ" sz="6000" b="1" u="sng" kern="1200" dirty="0" smtClean="0"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Plněné</a:t>
            </a:r>
            <a:r>
              <a:rPr kumimoji="0" lang="cs-CZ" sz="6000" b="1" u="sng" kern="1200" dirty="0"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:</a:t>
            </a:r>
            <a:r>
              <a:rPr kumimoji="0" lang="cs-CZ" sz="4800" b="1" u="sng" kern="1200" dirty="0">
                <a:solidFill>
                  <a:prstClr val="white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kumimoji="0" lang="cs-CZ" sz="4800" b="1" u="sng" kern="1200" dirty="0">
                <a:solidFill>
                  <a:prstClr val="white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060848"/>
            <a:ext cx="8715404" cy="4536504"/>
          </a:xfrm>
        </p:spPr>
        <p:txBody>
          <a:bodyPr/>
          <a:lstStyle/>
          <a:p>
            <a:pPr marL="547688" lvl="0" indent="-411163" fontAlgn="base">
              <a:spcAft>
                <a:spcPct val="0"/>
              </a:spcAft>
              <a:buClr>
                <a:srgbClr val="F9F9F9"/>
              </a:buClr>
              <a:buSzPct val="65000"/>
              <a:buFont typeface="Wingdings" pitchFamily="2" charset="2"/>
              <a:buChar char="q"/>
            </a:pPr>
            <a:r>
              <a:rPr kumimoji="0" lang="cs-CZ" b="1" kern="1200" dirty="0" err="1">
                <a:solidFill>
                  <a:srgbClr val="FF0000"/>
                </a:solidFill>
                <a:latin typeface="Book Antiqua"/>
              </a:rPr>
              <a:t>Tortellini</a:t>
            </a:r>
            <a:r>
              <a:rPr kumimoji="0" lang="cs-CZ" b="1" kern="1200" dirty="0">
                <a:solidFill>
                  <a:srgbClr val="FF0000"/>
                </a:solidFill>
                <a:latin typeface="Book Antiqua"/>
              </a:rPr>
              <a:t>:</a:t>
            </a:r>
            <a:r>
              <a:rPr kumimoji="0" lang="cs-CZ" kern="1200" dirty="0">
                <a:solidFill>
                  <a:srgbClr val="FF0000"/>
                </a:solidFill>
                <a:latin typeface="Book Antiqua"/>
              </a:rPr>
              <a:t> </a:t>
            </a:r>
            <a:r>
              <a:rPr kumimoji="0" lang="cs-CZ" kern="1200" dirty="0">
                <a:solidFill>
                  <a:schemeClr val="tx2"/>
                </a:solidFill>
                <a:latin typeface="Book Antiqua"/>
              </a:rPr>
              <a:t>těstovinové taštičky </a:t>
            </a:r>
            <a:endParaRPr kumimoji="0" lang="cs-CZ" kern="1200" dirty="0" smtClean="0">
              <a:solidFill>
                <a:schemeClr val="tx2"/>
              </a:solidFill>
              <a:latin typeface="Book Antiqua"/>
            </a:endParaRPr>
          </a:p>
          <a:p>
            <a:pPr marL="136525" lvl="0" indent="0" fontAlgn="base">
              <a:spcAft>
                <a:spcPct val="0"/>
              </a:spcAft>
              <a:buClr>
                <a:srgbClr val="F9F9F9"/>
              </a:buClr>
              <a:buSzPct val="65000"/>
              <a:buNone/>
            </a:pPr>
            <a:r>
              <a:rPr kumimoji="0" lang="cs-CZ" kern="1200" dirty="0">
                <a:solidFill>
                  <a:schemeClr val="tx2"/>
                </a:solidFill>
                <a:latin typeface="Book Antiqua"/>
              </a:rPr>
              <a:t> </a:t>
            </a:r>
            <a:r>
              <a:rPr kumimoji="0" lang="cs-CZ" kern="1200" dirty="0" smtClean="0">
                <a:solidFill>
                  <a:schemeClr val="tx2"/>
                </a:solidFill>
                <a:latin typeface="Book Antiqua"/>
              </a:rPr>
              <a:t>    ve </a:t>
            </a:r>
            <a:r>
              <a:rPr kumimoji="0" lang="cs-CZ" kern="1200" dirty="0">
                <a:solidFill>
                  <a:schemeClr val="tx2"/>
                </a:solidFill>
                <a:latin typeface="Book Antiqua"/>
              </a:rPr>
              <a:t>tvaru prstýnku, ve kterých se </a:t>
            </a:r>
            <a:endParaRPr kumimoji="0" lang="cs-CZ" kern="1200" dirty="0" smtClean="0">
              <a:solidFill>
                <a:schemeClr val="tx2"/>
              </a:solidFill>
              <a:latin typeface="Book Antiqua"/>
            </a:endParaRPr>
          </a:p>
          <a:p>
            <a:pPr marL="136525" lvl="0" indent="0" fontAlgn="base">
              <a:spcAft>
                <a:spcPct val="0"/>
              </a:spcAft>
              <a:buClr>
                <a:srgbClr val="F9F9F9"/>
              </a:buClr>
              <a:buSzPct val="65000"/>
              <a:buNone/>
            </a:pPr>
            <a:r>
              <a:rPr kumimoji="0" lang="cs-CZ" kern="1200" dirty="0">
                <a:solidFill>
                  <a:schemeClr val="tx2"/>
                </a:solidFill>
                <a:latin typeface="Book Antiqua"/>
              </a:rPr>
              <a:t> </a:t>
            </a:r>
            <a:r>
              <a:rPr kumimoji="0" lang="cs-CZ" kern="1200" dirty="0" smtClean="0">
                <a:solidFill>
                  <a:schemeClr val="tx2"/>
                </a:solidFill>
                <a:latin typeface="Book Antiqua"/>
              </a:rPr>
              <a:t>    skrývá </a:t>
            </a:r>
            <a:r>
              <a:rPr kumimoji="0" lang="cs-CZ" kern="1200" dirty="0">
                <a:solidFill>
                  <a:schemeClr val="tx2"/>
                </a:solidFill>
                <a:latin typeface="Book Antiqua"/>
              </a:rPr>
              <a:t>maso nebo sýrová náplň.</a:t>
            </a:r>
          </a:p>
          <a:p>
            <a:pPr marL="547688" lvl="0" indent="-411163" fontAlgn="base">
              <a:spcAft>
                <a:spcPct val="0"/>
              </a:spcAft>
              <a:buClr>
                <a:srgbClr val="F9F9F9"/>
              </a:buClr>
              <a:buSzPct val="65000"/>
              <a:buFont typeface="Wingdings" pitchFamily="2" charset="2"/>
              <a:buChar char="q"/>
            </a:pPr>
            <a:endParaRPr kumimoji="0" lang="cs-CZ" kern="1200" dirty="0">
              <a:solidFill>
                <a:prstClr val="white"/>
              </a:solidFill>
              <a:latin typeface="Book Antiqua"/>
            </a:endParaRPr>
          </a:p>
          <a:p>
            <a:pPr marL="547688" lvl="0" indent="-411163" fontAlgn="base"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</a:pPr>
            <a:r>
              <a:rPr kumimoji="0" lang="cs-CZ" b="1" kern="1200" dirty="0" err="1">
                <a:solidFill>
                  <a:srgbClr val="FF0000"/>
                </a:solidFill>
                <a:latin typeface="Book Antiqua"/>
              </a:rPr>
              <a:t>Ravioli</a:t>
            </a:r>
            <a:r>
              <a:rPr kumimoji="0" lang="cs-CZ" b="1" kern="1200" dirty="0">
                <a:solidFill>
                  <a:srgbClr val="FF0000"/>
                </a:solidFill>
                <a:latin typeface="Book Antiqua"/>
              </a:rPr>
              <a:t>:</a:t>
            </a:r>
            <a:r>
              <a:rPr kumimoji="0" lang="cs-CZ" kern="1200" dirty="0">
                <a:solidFill>
                  <a:srgbClr val="FF0000"/>
                </a:solidFill>
                <a:latin typeface="Book Antiqua"/>
              </a:rPr>
              <a:t> </a:t>
            </a:r>
            <a:r>
              <a:rPr kumimoji="0" lang="cs-CZ" kern="1200" dirty="0">
                <a:solidFill>
                  <a:schemeClr val="tx2"/>
                </a:solidFill>
                <a:latin typeface="Book Antiqua"/>
              </a:rPr>
              <a:t>těstovinové taštičky </a:t>
            </a:r>
            <a:r>
              <a:rPr kumimoji="0" lang="cs-CZ" kern="1200" dirty="0" smtClean="0">
                <a:solidFill>
                  <a:schemeClr val="tx2"/>
                </a:solidFill>
                <a:latin typeface="Book Antiqua"/>
              </a:rPr>
              <a:t>                       ve tvaru </a:t>
            </a:r>
            <a:r>
              <a:rPr kumimoji="0" lang="cs-CZ" kern="1200" dirty="0">
                <a:solidFill>
                  <a:schemeClr val="tx2"/>
                </a:solidFill>
                <a:latin typeface="Book Antiqua"/>
              </a:rPr>
              <a:t>čtverečků.</a:t>
            </a:r>
          </a:p>
          <a:p>
            <a:pPr marL="547688" lvl="0" indent="-411163" fontAlgn="base">
              <a:spcAft>
                <a:spcPct val="0"/>
              </a:spcAft>
              <a:buClr>
                <a:srgbClr val="F9F9F9"/>
              </a:buClr>
              <a:buSzPct val="65000"/>
              <a:buNone/>
            </a:pPr>
            <a:endParaRPr kumimoji="0" lang="cs-CZ" sz="2800" kern="1200" dirty="0">
              <a:solidFill>
                <a:prstClr val="white"/>
              </a:solidFill>
              <a:latin typeface="Book Antiqua"/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00825" y="1196752"/>
            <a:ext cx="2543175" cy="535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43445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2138010"/>
          </a:xfrm>
        </p:spPr>
        <p:txBody>
          <a:bodyPr>
            <a:noAutofit/>
          </a:bodyPr>
          <a:lstStyle/>
          <a:p>
            <a:pPr lvl="0" fontAlgn="base">
              <a:spcAft>
                <a:spcPct val="0"/>
              </a:spcAft>
            </a:pPr>
            <a:r>
              <a:rPr kumimoji="0" lang="cs-CZ" sz="4800" b="1" i="1" u="sng" kern="1200" dirty="0" smtClean="0"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Skladování,</a:t>
            </a:r>
            <a:r>
              <a:rPr kumimoji="0" lang="cs-CZ" sz="4800" b="1" i="1" u="sng" kern="1200" dirty="0"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cs-CZ" sz="4800" b="1" i="1" u="sng" kern="1200" dirty="0" smtClean="0"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vady,</a:t>
            </a:r>
            <a:r>
              <a:rPr kumimoji="0" lang="cs-CZ" sz="4800" b="1" i="1" u="sng" kern="1200" dirty="0"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cs-CZ" sz="4800" b="1" i="1" u="sng" kern="1200" dirty="0" smtClean="0"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obaly</a:t>
            </a:r>
            <a:r>
              <a:rPr kumimoji="0" lang="cs-CZ" sz="4800" b="1" i="1" u="sng" kern="1200" dirty="0"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: </a:t>
            </a:r>
            <a:br>
              <a:rPr kumimoji="0" lang="cs-CZ" sz="4800" b="1" i="1" u="sng" kern="1200" dirty="0"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kumimoji="0" lang="cs-CZ" sz="4800" b="1" i="1" u="sng" kern="1200" dirty="0">
                <a:effectLst/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kumimoji="0" lang="cs-CZ" sz="4800" b="1" i="1" u="sng" kern="1200" dirty="0"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1857370"/>
            <a:ext cx="8248708" cy="5000630"/>
          </a:xfrm>
        </p:spPr>
        <p:txBody>
          <a:bodyPr>
            <a:normAutofit fontScale="92500" lnSpcReduction="20000"/>
          </a:bodyPr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kumimoji="0" lang="cs-CZ" sz="3600" i="1" u="sng" kern="1200" dirty="0">
                <a:solidFill>
                  <a:srgbClr val="FF0000"/>
                </a:solidFill>
                <a:latin typeface="Arial" charset="0"/>
              </a:rPr>
              <a:t>Skladování: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kumimoji="0" lang="cs-CZ" kern="1200" dirty="0">
                <a:solidFill>
                  <a:schemeClr val="tx2"/>
                </a:solidFill>
                <a:latin typeface="Arial" charset="0"/>
              </a:rPr>
              <a:t>odděleně od aromatického zboží, v suchu, v chladu, v dobře větratelné místnosti, v čistotě,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kumimoji="0" lang="cs-CZ" kern="1200" dirty="0">
                <a:solidFill>
                  <a:schemeClr val="tx2"/>
                </a:solidFill>
                <a:latin typeface="Arial" charset="0"/>
              </a:rPr>
              <a:t>chránit před živočišnými škůdci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kumimoji="0" lang="cs-CZ" sz="3600" i="1" u="sng" kern="1200" dirty="0">
                <a:solidFill>
                  <a:srgbClr val="FF0000"/>
                </a:solidFill>
                <a:latin typeface="Arial" charset="0"/>
              </a:rPr>
              <a:t>Vady: 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kumimoji="0" lang="cs-CZ" kern="1200" dirty="0">
                <a:solidFill>
                  <a:schemeClr val="tx2"/>
                </a:solidFill>
                <a:latin typeface="Arial" charset="0"/>
              </a:rPr>
              <a:t>vlhkost – plíseň, rozlámaní, slepení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kumimoji="0" lang="cs-CZ" kern="1200" dirty="0">
                <a:solidFill>
                  <a:schemeClr val="tx2"/>
                </a:solidFill>
                <a:latin typeface="Arial" charset="0"/>
              </a:rPr>
              <a:t>prošlá </a:t>
            </a:r>
            <a:r>
              <a:rPr kumimoji="0" lang="cs-CZ" kern="1200" dirty="0" smtClean="0">
                <a:solidFill>
                  <a:schemeClr val="tx2"/>
                </a:solidFill>
                <a:latin typeface="Arial" charset="0"/>
              </a:rPr>
              <a:t>záruční lhůta</a:t>
            </a:r>
            <a:r>
              <a:rPr kumimoji="0" lang="cs-CZ" kern="1200" dirty="0">
                <a:solidFill>
                  <a:schemeClr val="tx2"/>
                </a:solidFill>
                <a:latin typeface="Arial" charset="0"/>
              </a:rPr>
              <a:t>, roztržený obal, záměna druhu,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kumimoji="0" lang="cs-CZ" kern="1200" dirty="0">
                <a:solidFill>
                  <a:schemeClr val="tx2"/>
                </a:solidFill>
                <a:latin typeface="Arial" charset="0"/>
              </a:rPr>
              <a:t>napadení živočišnými škůdci /roztoč moučný/,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kumimoji="0" lang="cs-CZ" kern="1200" dirty="0">
                <a:solidFill>
                  <a:schemeClr val="tx2"/>
                </a:solidFill>
                <a:latin typeface="Arial" charset="0"/>
              </a:rPr>
              <a:t>drobivost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kumimoji="0" lang="cs-CZ" sz="3600" i="1" u="sng" kern="1200" dirty="0">
                <a:solidFill>
                  <a:srgbClr val="FF0000"/>
                </a:solidFill>
                <a:latin typeface="Arial" charset="0"/>
              </a:rPr>
              <a:t>Obaly: 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kumimoji="0" lang="cs-CZ" kern="1200" dirty="0">
                <a:solidFill>
                  <a:schemeClr val="tx2"/>
                </a:solidFill>
                <a:latin typeface="Arial" charset="0"/>
              </a:rPr>
              <a:t>tvrzený celofán, </a:t>
            </a:r>
            <a:r>
              <a:rPr kumimoji="0" lang="cs-CZ" kern="1200" dirty="0" smtClean="0">
                <a:solidFill>
                  <a:schemeClr val="tx2"/>
                </a:solidFill>
                <a:latin typeface="Arial" charset="0"/>
              </a:rPr>
              <a:t>kartonové krabice</a:t>
            </a:r>
            <a:endParaRPr kumimoji="0" lang="cs-CZ" kern="1200" dirty="0">
              <a:solidFill>
                <a:schemeClr val="tx2"/>
              </a:solidFill>
              <a:latin typeface="Arial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68814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1857370"/>
            <a:ext cx="8248708" cy="4811990"/>
          </a:xfrm>
        </p:spPr>
        <p:txBody>
          <a:bodyPr/>
          <a:lstStyle/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</a:pPr>
            <a:r>
              <a:rPr kumimoji="0" lang="cs-CZ" sz="3600" b="1" u="sng" kern="1200" dirty="0">
                <a:solidFill>
                  <a:schemeClr val="tx2"/>
                </a:solidFill>
                <a:latin typeface="Book Antiqua"/>
              </a:rPr>
              <a:t>V syrovém stavu </a:t>
            </a:r>
            <a:r>
              <a:rPr kumimoji="0" lang="cs-CZ" sz="3600" b="1" u="sng" kern="1200">
                <a:solidFill>
                  <a:schemeClr val="tx2"/>
                </a:solidFill>
                <a:latin typeface="Book Antiqua"/>
              </a:rPr>
              <a:t>– </a:t>
            </a:r>
            <a:r>
              <a:rPr kumimoji="0" lang="cs-CZ" sz="3600" b="1" u="sng" kern="1200" smtClean="0">
                <a:solidFill>
                  <a:schemeClr val="tx2"/>
                </a:solidFill>
                <a:latin typeface="Book Antiqua"/>
              </a:rPr>
              <a:t>smyslově:</a:t>
            </a:r>
            <a:endParaRPr kumimoji="0" lang="cs-CZ" sz="3600" b="1" u="sng" kern="1200" dirty="0">
              <a:solidFill>
                <a:schemeClr val="tx2"/>
              </a:solidFill>
              <a:latin typeface="Book Antiqua"/>
            </a:endParaRP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</a:pPr>
            <a:endParaRPr kumimoji="0" lang="cs-CZ" sz="3600" kern="1200" dirty="0">
              <a:solidFill>
                <a:prstClr val="white"/>
              </a:solidFill>
              <a:latin typeface="Book Antiqua"/>
            </a:endParaRP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</a:pPr>
            <a:r>
              <a:rPr kumimoji="0" lang="cs-CZ" sz="2800" u="sng" kern="1200" dirty="0">
                <a:solidFill>
                  <a:srgbClr val="FF0000"/>
                </a:solidFill>
                <a:latin typeface="Book Antiqua"/>
              </a:rPr>
              <a:t>Hmat</a:t>
            </a:r>
            <a:r>
              <a:rPr kumimoji="0" lang="cs-CZ" sz="2800" kern="1200" dirty="0">
                <a:solidFill>
                  <a:prstClr val="black"/>
                </a:solidFill>
                <a:latin typeface="Book Antiqua"/>
              </a:rPr>
              <a:t> </a:t>
            </a:r>
            <a:r>
              <a:rPr kumimoji="0" lang="cs-CZ" sz="2800" kern="1200" dirty="0">
                <a:solidFill>
                  <a:schemeClr val="tx2"/>
                </a:solidFill>
                <a:latin typeface="Book Antiqua"/>
              </a:rPr>
              <a:t>– povrch hladký (u některých může být drsný    povrch podle druhu)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</a:pPr>
            <a:r>
              <a:rPr kumimoji="0" lang="cs-CZ" sz="2800" u="sng" kern="1200" dirty="0">
                <a:solidFill>
                  <a:srgbClr val="FF0000"/>
                </a:solidFill>
                <a:latin typeface="Book Antiqua"/>
              </a:rPr>
              <a:t>Čich</a:t>
            </a:r>
            <a:r>
              <a:rPr kumimoji="0" lang="cs-CZ" sz="2800" kern="1200" dirty="0">
                <a:solidFill>
                  <a:prstClr val="white"/>
                </a:solidFill>
                <a:latin typeface="Book Antiqua"/>
              </a:rPr>
              <a:t> – </a:t>
            </a:r>
            <a:r>
              <a:rPr kumimoji="0" lang="cs-CZ" sz="2800" kern="1200" dirty="0">
                <a:solidFill>
                  <a:schemeClr val="tx2"/>
                </a:solidFill>
                <a:latin typeface="Book Antiqua"/>
              </a:rPr>
              <a:t>typická vůně pro těstoviny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</a:pPr>
            <a:r>
              <a:rPr kumimoji="0" lang="cs-CZ" sz="2800" u="sng" kern="1200" dirty="0">
                <a:solidFill>
                  <a:srgbClr val="FF0000"/>
                </a:solidFill>
                <a:latin typeface="Book Antiqua"/>
              </a:rPr>
              <a:t>Zrak</a:t>
            </a:r>
            <a:r>
              <a:rPr kumimoji="0" lang="cs-CZ" sz="2800" kern="1200" dirty="0">
                <a:solidFill>
                  <a:srgbClr val="FF0000"/>
                </a:solidFill>
                <a:latin typeface="Book Antiqua"/>
              </a:rPr>
              <a:t> </a:t>
            </a:r>
            <a:r>
              <a:rPr kumimoji="0" lang="cs-CZ" sz="2800" kern="1200" dirty="0">
                <a:solidFill>
                  <a:schemeClr val="tx2"/>
                </a:solidFill>
                <a:latin typeface="Book Antiqua"/>
              </a:rPr>
              <a:t>– barva</a:t>
            </a:r>
          </a:p>
          <a:p>
            <a:pPr marL="547688" lvl="0" indent="-411163" eaLnBrk="0" fontAlgn="base" hangingPunct="0">
              <a:spcAft>
                <a:spcPct val="0"/>
              </a:spcAft>
              <a:buClr>
                <a:srgbClr val="F9F9F9"/>
              </a:buClr>
              <a:buSzPct val="65000"/>
              <a:buNone/>
            </a:pPr>
            <a:r>
              <a:rPr kumimoji="0" lang="cs-CZ" sz="2800" kern="1200" dirty="0">
                <a:solidFill>
                  <a:schemeClr val="tx2"/>
                </a:solidFill>
                <a:latin typeface="Book Antiqua"/>
              </a:rPr>
              <a:t>               -  tvar </a:t>
            </a:r>
          </a:p>
          <a:p>
            <a:pPr marL="0" indent="0">
              <a:buNone/>
            </a:pPr>
            <a:endParaRPr lang="cs-CZ" sz="2800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6000" b="1" i="1" u="sng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Hodnocení:</a:t>
            </a:r>
            <a:br>
              <a:rPr kumimoji="0" lang="cs-CZ" sz="6000" b="1" i="1" u="sng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</a:br>
            <a:endParaRPr kumimoji="0" lang="cs-CZ" sz="6000" b="1" i="1" u="sng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6708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i="1" u="sng" dirty="0" smtClean="0">
                <a:latin typeface="Times New Roman" pitchFamily="18" charset="0"/>
                <a:cs typeface="Times New Roman" pitchFamily="18" charset="0"/>
              </a:rPr>
              <a:t>ZDROJE</a:t>
            </a:r>
            <a:endParaRPr lang="cs-CZ" sz="6000" b="1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204864"/>
            <a:ext cx="8352928" cy="4081657"/>
          </a:xfrm>
        </p:spPr>
        <p:txBody>
          <a:bodyPr/>
          <a:lstStyle/>
          <a:p>
            <a:pPr marL="107950" lvl="0" indent="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SzTx/>
              <a:buNone/>
            </a:pPr>
            <a:r>
              <a:rPr kumimoji="0" lang="cs-CZ" sz="1200" kern="1200" dirty="0">
                <a:solidFill>
                  <a:prstClr val="black"/>
                </a:solidFill>
                <a:latin typeface="Georgia"/>
              </a:rPr>
              <a:t>Josef </a:t>
            </a:r>
            <a:r>
              <a:rPr kumimoji="0" lang="cs-CZ" sz="1200" kern="1200" dirty="0" err="1">
                <a:solidFill>
                  <a:prstClr val="black"/>
                </a:solidFill>
                <a:latin typeface="Georgia"/>
              </a:rPr>
              <a:t>Kavina</a:t>
            </a:r>
            <a:r>
              <a:rPr kumimoji="0" lang="cs-CZ" sz="1200" kern="1200" dirty="0">
                <a:solidFill>
                  <a:prstClr val="black"/>
                </a:solidFill>
                <a:latin typeface="Georgia"/>
              </a:rPr>
              <a:t>, </a:t>
            </a:r>
            <a:r>
              <a:rPr kumimoji="0" lang="cs-CZ" sz="1200" i="1" kern="1200" dirty="0">
                <a:solidFill>
                  <a:prstClr val="black"/>
                </a:solidFill>
                <a:latin typeface="Georgia"/>
              </a:rPr>
              <a:t>ZBOŽÍZNALSTVÍ potravinářského zboží pro 1. ročník středních odborných učilišť  a   integrovaných středních škol učebního oboru prodavač – prodavačka, zaměření pro potravinářské zboží a pro smíšené zboží, </a:t>
            </a:r>
            <a:r>
              <a:rPr kumimoji="0" lang="cs-CZ" sz="1200" kern="1200" dirty="0">
                <a:solidFill>
                  <a:prstClr val="black"/>
                </a:solidFill>
                <a:latin typeface="Georgia"/>
              </a:rPr>
              <a:t>Praha: nakladatelství IQ, 1996,</a:t>
            </a:r>
          </a:p>
          <a:p>
            <a:pPr marL="0" indent="0">
              <a:buNone/>
            </a:pPr>
            <a:r>
              <a:rPr lang="cs-CZ" sz="1400" dirty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www.souhorky.cz/ucebnice/pv/obrazky/testoviny/01.jpg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oko.yin.cz/10/testoviny/testoviny-nejruznejsich-tvaru.jpg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www.bigmenu.cz/wimg/testoviny3.jpg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www.bigmenu.cz/wimg/testoviny1.jpg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mtbs.cz/media/2010/08/25/testoviny-mtbs-penne-barevne.jpg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>
                <a:hlinkClick r:id="rId7"/>
              </a:rPr>
              <a:t>http://</a:t>
            </a:r>
            <a:r>
              <a:rPr lang="cs-CZ" sz="1400" dirty="0" smtClean="0">
                <a:hlinkClick r:id="rId7"/>
              </a:rPr>
              <a:t>www.mangiabenepasta.com/pasta-shapes.jpg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>
                <a:hlinkClick r:id="rId8"/>
              </a:rPr>
              <a:t>http://</a:t>
            </a:r>
            <a:r>
              <a:rPr lang="cs-CZ" sz="1400" dirty="0" smtClean="0">
                <a:hlinkClick r:id="rId8"/>
              </a:rPr>
              <a:t>www.buzzle.com/img/articleImages/270333-3519-36.jpg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>
                <a:hlinkClick r:id="rId9"/>
              </a:rPr>
              <a:t>http://www.potravinyzitalie.cz/testoviny</a:t>
            </a:r>
            <a:r>
              <a:rPr lang="cs-CZ" sz="1400" dirty="0" smtClean="0">
                <a:hlinkClick r:id="rId9"/>
              </a:rPr>
              <a:t>/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>
                <a:hlinkClick r:id="rId10"/>
              </a:rPr>
              <a:t>http://</a:t>
            </a:r>
            <a:r>
              <a:rPr lang="cs-CZ" sz="1400" dirty="0" smtClean="0">
                <a:hlinkClick r:id="rId10"/>
              </a:rPr>
              <a:t>www.potravinyzitalie.cz/testoviny-morelli-amore-di-pasta-800-600-PICN455.jpg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>
                <a:hlinkClick r:id="rId11"/>
              </a:rPr>
              <a:t>http://</a:t>
            </a:r>
            <a:r>
              <a:rPr lang="cs-CZ" sz="1400" dirty="0" smtClean="0">
                <a:hlinkClick r:id="rId11"/>
              </a:rPr>
              <a:t>www.souhorky.cz/ucebnice/pv/obrazky/testoviny/05.jpg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>
                <a:hlinkClick r:id="rId12"/>
              </a:rPr>
              <a:t>http://</a:t>
            </a:r>
            <a:r>
              <a:rPr lang="cs-CZ" sz="1400" dirty="0" smtClean="0">
                <a:hlinkClick r:id="rId12"/>
              </a:rPr>
              <a:t>www.souhorky.cz/ucebnice/pv/obrazky/testoviny/04.jpg</a:t>
            </a:r>
            <a:endParaRPr lang="cs-CZ" sz="1400" dirty="0" smtClean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671860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979712" y="6309320"/>
            <a:ext cx="6984776" cy="548680"/>
          </a:xfrm>
        </p:spPr>
        <p:txBody>
          <a:bodyPr>
            <a:normAutofit fontScale="90000"/>
          </a:bodyPr>
          <a:lstStyle/>
          <a:p>
            <a:pPr lvl="0">
              <a:spcBef>
                <a:spcPts val="600"/>
              </a:spcBef>
            </a:pPr>
            <a:r>
              <a:rPr kumimoji="0" lang="cs-CZ" sz="1400" kern="1200" cap="none" dirty="0">
                <a:solidFill>
                  <a:prstClr val="white"/>
                </a:solidFill>
                <a:effectLst/>
                <a:latin typeface="Century Schoolbook"/>
                <a:ea typeface="+mn-ea"/>
                <a:cs typeface="+mn-cs"/>
              </a:rPr>
              <a:t>Autorem materiálu a jeho částí , není-li uvedeno jinak, je Jaroslava </a:t>
            </a:r>
            <a:r>
              <a:rPr kumimoji="0" lang="cs-CZ" sz="1400" kern="1200" cap="none" dirty="0" err="1">
                <a:solidFill>
                  <a:prstClr val="white"/>
                </a:solidFill>
                <a:effectLst/>
                <a:latin typeface="Century Schoolbook"/>
                <a:ea typeface="+mn-ea"/>
                <a:cs typeface="+mn-cs"/>
              </a:rPr>
              <a:t>Kapalínová</a:t>
            </a:r>
            <a:r>
              <a:rPr kumimoji="0" lang="cs-CZ" sz="1400" kern="1200" cap="none" dirty="0">
                <a:solidFill>
                  <a:prstClr val="white"/>
                </a:solidFill>
                <a:effectLst/>
                <a:latin typeface="Century Schoolbook"/>
                <a:ea typeface="+mn-ea"/>
                <a:cs typeface="+mn-cs"/>
              </a:rPr>
              <a:t/>
            </a:r>
            <a:br>
              <a:rPr kumimoji="0" lang="cs-CZ" sz="1400" kern="1200" cap="none" dirty="0">
                <a:solidFill>
                  <a:prstClr val="white"/>
                </a:solidFill>
                <a:effectLst/>
                <a:latin typeface="Century Schoolbook"/>
                <a:ea typeface="+mn-ea"/>
                <a:cs typeface="+mn-cs"/>
              </a:rPr>
            </a:b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971600" y="668348"/>
            <a:ext cx="6815158" cy="2579748"/>
          </a:xfrm>
        </p:spPr>
        <p:txBody>
          <a:bodyPr>
            <a:normAutofit/>
          </a:bodyPr>
          <a:lstStyle/>
          <a:p>
            <a:pPr algn="ctr"/>
            <a:r>
              <a:rPr kumimoji="0" lang="cs-CZ" sz="9600" b="1" kern="1200" cap="all" spc="250" dirty="0">
                <a:solidFill>
                  <a:srgbClr val="646B86"/>
                </a:solidFill>
                <a:latin typeface="Arial Black" pitchFamily="34" charset="0"/>
                <a:ea typeface="+mj-ea"/>
                <a:cs typeface="+mj-cs"/>
              </a:rPr>
              <a:t>konec</a:t>
            </a:r>
            <a:br>
              <a:rPr kumimoji="0" lang="cs-CZ" sz="9600" b="1" kern="1200" cap="all" spc="250" dirty="0">
                <a:solidFill>
                  <a:srgbClr val="646B86"/>
                </a:solidFill>
                <a:latin typeface="Arial Black" pitchFamily="34" charset="0"/>
                <a:ea typeface="+mj-ea"/>
                <a:cs typeface="+mj-cs"/>
              </a:rPr>
            </a:b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212976"/>
            <a:ext cx="3743325" cy="273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1016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ooklet">
  <a:themeElements>
    <a:clrScheme name="Brooklet">
      <a:dk1>
        <a:sysClr val="windowText" lastClr="000000"/>
      </a:dk1>
      <a:lt1>
        <a:sysClr val="window" lastClr="FFFFFF"/>
      </a:lt1>
      <a:dk2>
        <a:srgbClr val="4062E3"/>
      </a:dk2>
      <a:lt2>
        <a:srgbClr val="C7E4F8"/>
      </a:lt2>
      <a:accent1>
        <a:srgbClr val="79498D"/>
      </a:accent1>
      <a:accent2>
        <a:srgbClr val="AE236A"/>
      </a:accent2>
      <a:accent3>
        <a:srgbClr val="F88941"/>
      </a:accent3>
      <a:accent4>
        <a:srgbClr val="DEC441"/>
      </a:accent4>
      <a:accent5>
        <a:srgbClr val="9FA500"/>
      </a:accent5>
      <a:accent6>
        <a:srgbClr val="707070"/>
      </a:accent6>
      <a:hlink>
        <a:srgbClr val="0000E1"/>
      </a:hlink>
      <a:folHlink>
        <a:srgbClr val="800080"/>
      </a:folHlink>
    </a:clrScheme>
    <a:fontScheme name="Brooklet">
      <a:majorFont>
        <a:latin typeface="Constantia"/>
        <a:ea typeface=""/>
        <a:cs typeface=""/>
        <a:font script="Jpan" typeface="HG明朝E"/>
        <a:font script="Hang" typeface="궁서"/>
        <a:font script="Hans" typeface="华文中宋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mbria"/>
        <a:ea typeface=""/>
        <a:cs typeface=""/>
        <a:font script="Jpan" typeface="ＭＳ 明朝"/>
        <a:font script="Hang" typeface="맑은 고딕"/>
        <a:font script="Hans" typeface="华文楷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Brooklet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6175" cap="flat" cmpd="sng" algn="ctr">
          <a:solidFill>
            <a:schemeClr val="phClr">
              <a:alpha val="100000"/>
            </a:schemeClr>
          </a:solidFill>
          <a:prstDash val="solid"/>
        </a:ln>
        <a:ln w="16350" cap="flat" cmpd="sng" algn="ctr">
          <a:solidFill>
            <a:schemeClr val="phClr">
              <a:alpha val="100000"/>
            </a:schemeClr>
          </a:solidFill>
          <a:prstDash val="solid"/>
        </a:ln>
        <a:ln w="29525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orthographicFront"/>
            <a:lightRig rig="soft" dir="t">
              <a:rot lat="0" lon="0" rev="0"/>
            </a:lightRig>
          </a:scene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7200000"/>
            <a:lightRig rig="glow" dir="t">
              <a:rot lat="0" lon="0" rev="21000000"/>
            </a:lightRig>
          </a:scene3d>
          <a:sp3d>
            <a:bevelT w="304800" h="44450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0"/>
            <a:lightRig rig="glow" dir="t">
              <a:rot lat="0" lon="0" rev="21000000"/>
            </a:lightRig>
          </a:scene3d>
          <a:sp3d>
            <a:bevelT w="342900" h="38100" prst="softRound"/>
            <a:bevelB w="342900" h="38100" prst="softRound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75000"/>
              </a:schemeClr>
            </a:gs>
            <a:gs pos="65000">
              <a:schemeClr val="phClr">
                <a:shade val="75000"/>
              </a:schemeClr>
            </a:gs>
            <a:gs pos="100000">
              <a:schemeClr val="phClr">
                <a:shade val="75000"/>
              </a:schemeClr>
            </a:gs>
          </a:gsLst>
          <a:lin ang="16200000" scaled="1"/>
        </a:gradFill>
        <a:blipFill rotWithShape="0">
          <a:blip xmlns:r="http://schemas.openxmlformats.org/officeDocument/2006/relationships" r:embed="rId1">
            <a:duotone>
              <a:schemeClr val="phClr">
                <a:shade val="50000"/>
              </a:schemeClr>
              <a:schemeClr val="phClr">
                <a:tint val="75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potůčku</Template>
  <TotalTime>133</TotalTime>
  <Words>394</Words>
  <Application>Microsoft Office PowerPoint</Application>
  <PresentationFormat>Předvádění na obrazovce (4:3)</PresentationFormat>
  <Paragraphs>92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Brooklet</vt:lpstr>
      <vt:lpstr>Střední průmyslová škola a Střední odborná škola gastronomie a služeb, Most, příspěvková organizace</vt:lpstr>
      <vt:lpstr>TĚSTOVINY</vt:lpstr>
      <vt:lpstr> SUROVINY</vt:lpstr>
      <vt:lpstr>VÝROBA</vt:lpstr>
      <vt:lpstr>ROZDĚLENÍ TĚSTOVIN</vt:lpstr>
      <vt:lpstr>A/ podle počtu vajec: </vt:lpstr>
      <vt:lpstr>B/ podle použití: </vt:lpstr>
      <vt:lpstr>C/ podle přídavných surovin: </vt:lpstr>
      <vt:lpstr>D/ podle velikosti : </vt:lpstr>
      <vt:lpstr>  Plněné: </vt:lpstr>
      <vt:lpstr>Skladování, vady, obaly:   </vt:lpstr>
      <vt:lpstr>Hodnocení: </vt:lpstr>
      <vt:lpstr>ZDROJE</vt:lpstr>
      <vt:lpstr>Autorem materiálu a jeho částí , není-li uvedeno jinak, je Jaroslava Kapalínová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průmyslová škola a Střední odborná škola gastronomie a služeb, Most, příspěvková organizace</dc:title>
  <dc:creator>Pepe</dc:creator>
  <cp:lastModifiedBy>Dum</cp:lastModifiedBy>
  <cp:revision>8</cp:revision>
  <dcterms:created xsi:type="dcterms:W3CDTF">2013-04-14T07:42:41Z</dcterms:created>
  <dcterms:modified xsi:type="dcterms:W3CDTF">2013-04-19T05:25:51Z</dcterms:modified>
</cp:coreProperties>
</file>