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E9764-07AF-4369-A491-16E8DB63794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F4746-7C38-4102-B83B-868DFE3988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VY_32_INOVACE_01_NÁSOBENÍ </a:t>
            </a:r>
            <a:r>
              <a:rPr lang="cs-CZ" dirty="0"/>
              <a:t>2</a:t>
            </a:r>
            <a:endParaRPr lang="cs-CZ" dirty="0" smtClean="0"/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15.4.2012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2. a 3. ročník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</a:t>
            </a:r>
            <a:r>
              <a:rPr lang="cs-CZ" smtClean="0"/>
              <a:t>Materiál lze použít k samostatné, nebo skupinové práci žáků, nebo jako pracovní listy.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u="sng" dirty="0" smtClean="0"/>
              <a:t>Děti dávaly květiny do váz </a:t>
            </a:r>
            <a:r>
              <a:rPr lang="cs-CZ" sz="4000" b="1" u="sng" dirty="0" smtClean="0">
                <a:solidFill>
                  <a:srgbClr val="0070C0"/>
                </a:solidFill>
              </a:rPr>
              <a:t>po 2</a:t>
            </a:r>
            <a:r>
              <a:rPr lang="cs-CZ" sz="4000" b="1" u="sng" dirty="0" smtClean="0"/>
              <a:t>. </a:t>
            </a:r>
            <a:r>
              <a:rPr lang="cs-CZ" sz="4000" u="sng" dirty="0" smtClean="0"/>
              <a:t>Na stole byly</a:t>
            </a:r>
            <a:r>
              <a:rPr lang="cs-CZ" sz="4000" b="1" u="sng" dirty="0" smtClean="0"/>
              <a:t> </a:t>
            </a:r>
            <a:r>
              <a:rPr lang="cs-CZ" sz="4000" b="1" u="sng" dirty="0" smtClean="0">
                <a:solidFill>
                  <a:srgbClr val="0070C0"/>
                </a:solidFill>
              </a:rPr>
              <a:t>4 vázy</a:t>
            </a:r>
            <a:r>
              <a:rPr lang="cs-CZ" sz="4000" b="1" u="sng" dirty="0" smtClean="0"/>
              <a:t>. </a:t>
            </a:r>
            <a:r>
              <a:rPr lang="cs-CZ" sz="4000" b="1" u="sng" dirty="0" smtClean="0">
                <a:solidFill>
                  <a:srgbClr val="FF0000"/>
                </a:solidFill>
              </a:rPr>
              <a:t>Kolik bylo květin?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57742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sz="4400" dirty="0" smtClean="0"/>
              <a:t>                       </a:t>
            </a:r>
            <a:r>
              <a:rPr lang="cs-CZ" sz="4800" b="1" dirty="0" smtClean="0">
                <a:solidFill>
                  <a:srgbClr val="0070C0"/>
                </a:solidFill>
              </a:rPr>
              <a:t>4 x 2 </a:t>
            </a:r>
            <a:r>
              <a:rPr lang="cs-CZ" sz="4400" b="1" dirty="0" smtClean="0">
                <a:solidFill>
                  <a:srgbClr val="0070C0"/>
                </a:solidFill>
              </a:rPr>
              <a:t>=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9058" y="1571612"/>
            <a:ext cx="482918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dirty="0" smtClean="0"/>
              <a:t>          </a:t>
            </a:r>
            <a:r>
              <a:rPr lang="cs-CZ" sz="4800" b="1" dirty="0" smtClean="0">
                <a:solidFill>
                  <a:srgbClr val="FF0000"/>
                </a:solidFill>
              </a:rPr>
              <a:t>8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714488"/>
            <a:ext cx="899672" cy="928694"/>
          </a:xfrm>
          <a:prstGeom prst="rect">
            <a:avLst/>
          </a:prstGeom>
          <a:noFill/>
        </p:spPr>
      </p:pic>
      <p:pic>
        <p:nvPicPr>
          <p:cNvPr id="1028" name="Picture 4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1928802"/>
            <a:ext cx="968877" cy="1000132"/>
          </a:xfrm>
          <a:prstGeom prst="rect">
            <a:avLst/>
          </a:prstGeom>
          <a:noFill/>
        </p:spPr>
      </p:pic>
      <p:pic>
        <p:nvPicPr>
          <p:cNvPr id="1030" name="Picture 6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000372"/>
            <a:ext cx="1038083" cy="1071570"/>
          </a:xfrm>
          <a:prstGeom prst="rect">
            <a:avLst/>
          </a:prstGeom>
          <a:noFill/>
        </p:spPr>
      </p:pic>
      <p:pic>
        <p:nvPicPr>
          <p:cNvPr id="1032" name="Picture 8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3929066"/>
            <a:ext cx="973483" cy="1004887"/>
          </a:xfrm>
          <a:prstGeom prst="rect">
            <a:avLst/>
          </a:prstGeom>
          <a:noFill/>
        </p:spPr>
      </p:pic>
      <p:pic>
        <p:nvPicPr>
          <p:cNvPr id="1034" name="Picture 10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572008"/>
            <a:ext cx="968877" cy="1000132"/>
          </a:xfrm>
          <a:prstGeom prst="rect">
            <a:avLst/>
          </a:prstGeom>
          <a:noFill/>
        </p:spPr>
      </p:pic>
      <p:pic>
        <p:nvPicPr>
          <p:cNvPr id="1036" name="Picture 12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2357430"/>
            <a:ext cx="899672" cy="928694"/>
          </a:xfrm>
          <a:prstGeom prst="rect">
            <a:avLst/>
          </a:prstGeom>
          <a:noFill/>
        </p:spPr>
      </p:pic>
      <p:pic>
        <p:nvPicPr>
          <p:cNvPr id="1038" name="Picture 14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357562"/>
            <a:ext cx="968877" cy="1000132"/>
          </a:xfrm>
          <a:prstGeom prst="rect">
            <a:avLst/>
          </a:prstGeom>
          <a:noFill/>
        </p:spPr>
      </p:pic>
      <p:pic>
        <p:nvPicPr>
          <p:cNvPr id="1040" name="Picture 16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714752"/>
            <a:ext cx="1038224" cy="107171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785918" y="5643578"/>
            <a:ext cx="5000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Celkem bylo </a:t>
            </a:r>
            <a:r>
              <a:rPr lang="cs-CZ" sz="4000" b="1" dirty="0" smtClean="0">
                <a:solidFill>
                  <a:srgbClr val="FF0000"/>
                </a:solidFill>
              </a:rPr>
              <a:t>__ květin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5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Vyber násobky dvou</a:t>
            </a:r>
            <a:r>
              <a:rPr lang="cs-CZ" u="sng" dirty="0" smtClean="0"/>
              <a:t>. Podtrhni je a seřaď je do řady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428736"/>
            <a:ext cx="8715436" cy="528641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------------------------------------------------------</a:t>
            </a:r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214282" y="1214422"/>
            <a:ext cx="1071570" cy="1143008"/>
          </a:xfrm>
          <a:prstGeom prst="star7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29</a:t>
            </a:r>
            <a:endParaRPr lang="cs-CZ" sz="3000" dirty="0"/>
          </a:p>
        </p:txBody>
      </p:sp>
      <p:sp>
        <p:nvSpPr>
          <p:cNvPr id="7" name="7cípá hvězda 6"/>
          <p:cNvSpPr/>
          <p:nvPr/>
        </p:nvSpPr>
        <p:spPr>
          <a:xfrm>
            <a:off x="571472" y="3357562"/>
            <a:ext cx="1071570" cy="100013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14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1785918" y="3857628"/>
            <a:ext cx="1071570" cy="1071570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11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1000100" y="2143116"/>
            <a:ext cx="1143008" cy="100013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0" name="7cípá hvězda 9"/>
          <p:cNvSpPr/>
          <p:nvPr/>
        </p:nvSpPr>
        <p:spPr>
          <a:xfrm>
            <a:off x="2214546" y="1428736"/>
            <a:ext cx="1285884" cy="928694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2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2643174" y="2714620"/>
            <a:ext cx="1285884" cy="100013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20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4143372" y="1857364"/>
            <a:ext cx="1214446" cy="1071570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3" name="7cípá hvězda 12"/>
          <p:cNvSpPr/>
          <p:nvPr/>
        </p:nvSpPr>
        <p:spPr>
          <a:xfrm>
            <a:off x="4000496" y="3214686"/>
            <a:ext cx="1214446" cy="135732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3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3071802" y="4500570"/>
            <a:ext cx="1214446" cy="100013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12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5500694" y="1500174"/>
            <a:ext cx="1071570" cy="100013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18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5857884" y="2857496"/>
            <a:ext cx="1071570" cy="1071570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6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5500694" y="4286256"/>
            <a:ext cx="1143008" cy="1000132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13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642910" y="4786322"/>
            <a:ext cx="1000132" cy="928694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4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7000892" y="3000372"/>
            <a:ext cx="928694" cy="785818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5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6858016" y="4500570"/>
            <a:ext cx="1071570" cy="1143008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7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6715140" y="1285860"/>
            <a:ext cx="928694" cy="928694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7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22" name="7cípá hvězda 21"/>
          <p:cNvSpPr/>
          <p:nvPr/>
        </p:nvSpPr>
        <p:spPr>
          <a:xfrm>
            <a:off x="8000992" y="1928802"/>
            <a:ext cx="1143008" cy="1071570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10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23" name="7cípá hvězda 22"/>
          <p:cNvSpPr/>
          <p:nvPr/>
        </p:nvSpPr>
        <p:spPr>
          <a:xfrm>
            <a:off x="7786710" y="3929066"/>
            <a:ext cx="1143008" cy="857256"/>
          </a:xfrm>
          <a:prstGeom prst="star7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16</a:t>
            </a:r>
            <a:endParaRPr lang="cs-CZ" sz="3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>
                <a:solidFill>
                  <a:srgbClr val="FF0000"/>
                </a:solidFill>
              </a:rPr>
              <a:t>Vypočítej a přiřaď výsledky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1497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3500" b="1" dirty="0" smtClean="0">
                <a:solidFill>
                  <a:srgbClr val="0070C0"/>
                </a:solidFill>
              </a:rPr>
              <a:t> 2 . 2 = 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/>
              <a:t> </a:t>
            </a:r>
            <a:r>
              <a:rPr lang="cs-CZ" sz="3500" b="1" dirty="0" smtClean="0">
                <a:solidFill>
                  <a:srgbClr val="0070C0"/>
                </a:solidFill>
              </a:rPr>
              <a:t>2 . 6 = 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b="1" dirty="0">
                <a:solidFill>
                  <a:srgbClr val="0070C0"/>
                </a:solidFill>
              </a:rPr>
              <a:t> </a:t>
            </a:r>
            <a:r>
              <a:rPr lang="cs-CZ" sz="3500" b="1" dirty="0" smtClean="0">
                <a:solidFill>
                  <a:srgbClr val="0070C0"/>
                </a:solidFill>
              </a:rPr>
              <a:t>1 . 2 =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/>
              <a:t> </a:t>
            </a:r>
            <a:r>
              <a:rPr lang="cs-CZ" sz="3500" b="1" dirty="0" smtClean="0">
                <a:solidFill>
                  <a:srgbClr val="0070C0"/>
                </a:solidFill>
              </a:rPr>
              <a:t>2 . 9 =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 </a:t>
            </a:r>
            <a:r>
              <a:rPr lang="cs-CZ" sz="3500" b="1" dirty="0" smtClean="0">
                <a:solidFill>
                  <a:srgbClr val="0070C0"/>
                </a:solidFill>
              </a:rPr>
              <a:t>3 . 2 = </a:t>
            </a:r>
            <a:endParaRPr lang="cs-CZ" sz="3500" b="1" dirty="0">
              <a:solidFill>
                <a:srgbClr val="0070C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6786578" y="2071678"/>
            <a:ext cx="1143008" cy="785818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" name="Elipsa 4"/>
          <p:cNvSpPr/>
          <p:nvPr/>
        </p:nvSpPr>
        <p:spPr>
          <a:xfrm>
            <a:off x="5786446" y="3500438"/>
            <a:ext cx="1071570" cy="785818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12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000892" y="4429132"/>
            <a:ext cx="1143008" cy="785818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6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215074" y="5572140"/>
            <a:ext cx="1214446" cy="785818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2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429256" y="1285860"/>
            <a:ext cx="1143008" cy="857256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18</a:t>
            </a:r>
            <a:endParaRPr lang="cs-CZ" sz="3000" dirty="0">
              <a:solidFill>
                <a:srgbClr val="FF0000"/>
              </a:solidFill>
            </a:endParaRPr>
          </a:p>
        </p:txBody>
      </p:sp>
      <p:pic>
        <p:nvPicPr>
          <p:cNvPr id="15362" name="Picture 2" descr="3D business team assembling puzzle pieces -isolated over white&#10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214290"/>
            <a:ext cx="2357422" cy="16391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>
                <a:solidFill>
                  <a:srgbClr val="FF0000"/>
                </a:solidFill>
              </a:rPr>
              <a:t>Vypočítej a přiřaď výsledky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8229600" cy="492922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3500" b="1" dirty="0" smtClean="0">
                <a:solidFill>
                  <a:srgbClr val="0070C0"/>
                </a:solidFill>
              </a:rPr>
              <a:t>4 . 2 = </a:t>
            </a:r>
          </a:p>
          <a:p>
            <a:pPr>
              <a:buNone/>
            </a:pPr>
            <a:endParaRPr lang="cs-CZ" sz="35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500" b="1" dirty="0">
                <a:solidFill>
                  <a:srgbClr val="0070C0"/>
                </a:solidFill>
              </a:rPr>
              <a:t> </a:t>
            </a:r>
            <a:r>
              <a:rPr lang="cs-CZ" sz="3500" b="1" dirty="0" smtClean="0">
                <a:solidFill>
                  <a:srgbClr val="0070C0"/>
                </a:solidFill>
              </a:rPr>
              <a:t>2 . 8 =</a:t>
            </a:r>
          </a:p>
          <a:p>
            <a:pPr>
              <a:buNone/>
            </a:pPr>
            <a:endParaRPr lang="cs-CZ" sz="35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500" b="1" dirty="0">
                <a:solidFill>
                  <a:srgbClr val="0070C0"/>
                </a:solidFill>
              </a:rPr>
              <a:t> </a:t>
            </a:r>
            <a:r>
              <a:rPr lang="cs-CZ" sz="3500" b="1" dirty="0" smtClean="0">
                <a:solidFill>
                  <a:srgbClr val="0070C0"/>
                </a:solidFill>
              </a:rPr>
              <a:t>5 . 2 =</a:t>
            </a:r>
          </a:p>
          <a:p>
            <a:pPr>
              <a:buNone/>
            </a:pPr>
            <a:endParaRPr lang="cs-CZ" sz="35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500" b="1" dirty="0" smtClean="0">
                <a:solidFill>
                  <a:srgbClr val="0070C0"/>
                </a:solidFill>
              </a:rPr>
              <a:t> 2 . 7 =</a:t>
            </a:r>
          </a:p>
          <a:p>
            <a:pPr>
              <a:buNone/>
            </a:pPr>
            <a:endParaRPr lang="cs-CZ" sz="35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500" b="1" smtClean="0">
                <a:solidFill>
                  <a:srgbClr val="0070C0"/>
                </a:solidFill>
              </a:rPr>
              <a:t>10 . </a:t>
            </a:r>
            <a:r>
              <a:rPr lang="cs-CZ" sz="3500" b="1" dirty="0" smtClean="0">
                <a:solidFill>
                  <a:srgbClr val="0070C0"/>
                </a:solidFill>
              </a:rPr>
              <a:t>2 =</a:t>
            </a:r>
            <a:endParaRPr lang="cs-CZ" sz="3500" b="1" dirty="0">
              <a:solidFill>
                <a:srgbClr val="0070C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5643570" y="1428736"/>
            <a:ext cx="1071570" cy="642942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20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143636" y="3143248"/>
            <a:ext cx="1071570" cy="714380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8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858016" y="2214554"/>
            <a:ext cx="1071570" cy="714380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14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58016" y="4214818"/>
            <a:ext cx="1143008" cy="785818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16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86512" y="5214950"/>
            <a:ext cx="1143008" cy="785818"/>
          </a:xfrm>
          <a:prstGeom prst="ellipse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rgbClr val="FF0000"/>
                </a:solidFill>
              </a:rPr>
              <a:t>10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219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Děti dávaly květiny do váz po 2. Na stole byly 4 vázy. Kolik bylo květin?</vt:lpstr>
      <vt:lpstr>Vyber násobky dvou. Podtrhni je a seřaď je do řady.</vt:lpstr>
      <vt:lpstr>Vypočítej a přiřaď výsledky</vt:lpstr>
      <vt:lpstr>Vypočítej a přiřaď výsledky</vt:lpstr>
      <vt:lpstr>Zdroj obrázku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9</cp:revision>
  <dcterms:created xsi:type="dcterms:W3CDTF">2012-05-21T11:46:29Z</dcterms:created>
  <dcterms:modified xsi:type="dcterms:W3CDTF">2013-03-25T12:03:05Z</dcterms:modified>
</cp:coreProperties>
</file>