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3F80F-52AF-4247-B1C1-98C03A10D73F}" type="datetimeFigureOut">
              <a:rPr lang="cs-CZ" smtClean="0"/>
              <a:pPr/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2253DC-FF21-437A-9469-3B71ECEF12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VY_32_INOVACE_02_NÁSOBENÍ </a:t>
            </a:r>
            <a:r>
              <a:rPr lang="cs-CZ" dirty="0"/>
              <a:t>3</a:t>
            </a:r>
            <a:endParaRPr lang="cs-CZ" dirty="0" smtClean="0"/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</a:t>
            </a:r>
            <a:r>
              <a:rPr lang="cs-CZ" b="1" smtClean="0"/>
              <a:t>:</a:t>
            </a:r>
            <a:r>
              <a:rPr lang="cs-CZ" smtClean="0"/>
              <a:t> 17.4.2012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2. a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násobilky pomocí interaktivní tabule. Materiál lze použít k samostatné, nebo skupinové práci žáků, nebo jako pracovní listy.</a:t>
            </a:r>
          </a:p>
          <a:p>
            <a:endParaRPr lang="cs-CZ" dirty="0"/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286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/>
              <a:t>V tělocvičně bylo </a:t>
            </a:r>
            <a:r>
              <a:rPr lang="cs-CZ" b="1" u="sng" dirty="0" smtClean="0">
                <a:solidFill>
                  <a:srgbClr val="0070C0"/>
                </a:solidFill>
              </a:rPr>
              <a:t>6 družstev </a:t>
            </a:r>
            <a:r>
              <a:rPr lang="cs-CZ" u="sng" dirty="0" smtClean="0"/>
              <a:t>dětí. V každém družstvu byly </a:t>
            </a:r>
            <a:r>
              <a:rPr lang="cs-CZ" b="1" u="sng" dirty="0" smtClean="0">
                <a:solidFill>
                  <a:srgbClr val="0070C0"/>
                </a:solidFill>
              </a:rPr>
              <a:t>3 děti</a:t>
            </a:r>
            <a:r>
              <a:rPr lang="cs-CZ" u="sng" dirty="0" smtClean="0"/>
              <a:t>. </a:t>
            </a:r>
            <a:br>
              <a:rPr lang="cs-CZ" u="sng" dirty="0" smtClean="0"/>
            </a:br>
            <a:r>
              <a:rPr lang="cs-CZ" b="1" u="sng" dirty="0" smtClean="0">
                <a:solidFill>
                  <a:srgbClr val="FF0000"/>
                </a:solidFill>
              </a:rPr>
              <a:t>Kolik dětí bylo v tělocvičně?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14866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      </a:t>
            </a:r>
            <a:r>
              <a:rPr lang="cs-CZ" sz="4800" b="1" dirty="0" smtClean="0">
                <a:solidFill>
                  <a:srgbClr val="0070C0"/>
                </a:solidFill>
              </a:rPr>
              <a:t>6 x 3 = 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995936" y="1628800"/>
            <a:ext cx="4400552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18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728" y="5429264"/>
            <a:ext cx="56208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V tělocvičně bylo </a:t>
            </a:r>
            <a:r>
              <a:rPr lang="cs-CZ" sz="4000" b="1" dirty="0" smtClean="0">
                <a:solidFill>
                  <a:srgbClr val="FF0000"/>
                </a:solidFill>
              </a:rPr>
              <a:t>__  dětí.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122" name="Picture 2" descr="Royalty Free Clipart Image of a Trio of Children of Different Colours Holding Hand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8474" y="2410762"/>
            <a:ext cx="3543708" cy="26024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5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Najdi násobky tří a zakroužkuj je: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9    8    5    3    4    6    2    9    8    17</a:t>
            </a:r>
          </a:p>
          <a:p>
            <a:pPr>
              <a:buNone/>
            </a:pPr>
            <a:endParaRPr lang="cs-CZ" sz="4400" dirty="0" smtClean="0"/>
          </a:p>
          <a:p>
            <a:pPr marL="742950" indent="-742950">
              <a:buAutoNum type="arabicPlain" startAt="14"/>
            </a:pPr>
            <a:r>
              <a:rPr lang="cs-CZ" sz="4400" b="1" dirty="0" smtClean="0">
                <a:solidFill>
                  <a:srgbClr val="C00000"/>
                </a:solidFill>
              </a:rPr>
              <a:t>12  20  2   14  15  17  20  19  21</a:t>
            </a:r>
          </a:p>
          <a:p>
            <a:pPr marL="742950" indent="-742950"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b="1" dirty="0" smtClean="0">
                <a:solidFill>
                  <a:srgbClr val="00B050"/>
                </a:solidFill>
              </a:rPr>
              <a:t>29   23  6   24  22  14  19  23  27  30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Doplň tabulku: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8" y="3071810"/>
          <a:ext cx="7429552" cy="1571636"/>
        </p:xfrm>
        <a:graphic>
          <a:graphicData uri="http://schemas.openxmlformats.org/drawingml/2006/table">
            <a:tbl>
              <a:tblPr/>
              <a:tblGrid>
                <a:gridCol w="857256"/>
                <a:gridCol w="642942"/>
                <a:gridCol w="642942"/>
                <a:gridCol w="642942"/>
                <a:gridCol w="642942"/>
                <a:gridCol w="642942"/>
                <a:gridCol w="642942"/>
                <a:gridCol w="642942"/>
                <a:gridCol w="642942"/>
                <a:gridCol w="714380"/>
                <a:gridCol w="714380"/>
              </a:tblGrid>
              <a:tr h="7858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B05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8659" marR="8659" marT="8659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10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9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85818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1" i="0" u="none" strike="noStrike" dirty="0">
                          <a:solidFill>
                            <a:srgbClr val="0070C0"/>
                          </a:solidFill>
                          <a:latin typeface="Calibri"/>
                        </a:rPr>
                        <a:t>x 3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659" marR="8659" marT="8659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64" name="Picture 4" descr="Downloa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928670"/>
            <a:ext cx="1714512" cy="1942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Najdi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správný výsledek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špatný škrtni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              12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70C0"/>
                </a:solidFill>
              </a:rPr>
              <a:t>6 . 3 = </a:t>
            </a:r>
          </a:p>
          <a:p>
            <a:pPr>
              <a:buNone/>
            </a:pPr>
            <a:r>
              <a:rPr lang="cs-CZ" sz="3600" dirty="0" smtClean="0"/>
              <a:t>              18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      21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3 . 7 = </a:t>
            </a:r>
          </a:p>
          <a:p>
            <a:pPr>
              <a:buNone/>
            </a:pPr>
            <a:r>
              <a:rPr lang="cs-CZ" sz="3600" dirty="0" smtClean="0"/>
              <a:t>              23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571612"/>
            <a:ext cx="4038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             9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2 . 3 = </a:t>
            </a:r>
          </a:p>
          <a:p>
            <a:pPr>
              <a:buNone/>
            </a:pPr>
            <a:r>
              <a:rPr lang="cs-CZ" sz="3600" dirty="0" smtClean="0"/>
              <a:t>              6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              24</a:t>
            </a:r>
          </a:p>
          <a:p>
            <a:pPr>
              <a:buNone/>
            </a:pPr>
            <a:r>
              <a:rPr lang="cs-CZ" sz="3600" b="1" smtClean="0">
                <a:solidFill>
                  <a:srgbClr val="7030A0"/>
                </a:solidFill>
              </a:rPr>
              <a:t>8 . </a:t>
            </a:r>
            <a:r>
              <a:rPr lang="cs-CZ" sz="3600" b="1" dirty="0" smtClean="0">
                <a:solidFill>
                  <a:srgbClr val="7030A0"/>
                </a:solidFill>
              </a:rPr>
              <a:t>3 = </a:t>
            </a:r>
          </a:p>
          <a:p>
            <a:pPr>
              <a:buNone/>
            </a:pPr>
            <a:r>
              <a:rPr lang="cs-CZ" sz="3600" dirty="0" smtClean="0"/>
              <a:t>              23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    Pokud </a:t>
            </a:r>
            <a:r>
              <a:rPr lang="cs-CZ" smtClean="0"/>
              <a:t>není uveden zdroj, byly použity výhradně zdroje </a:t>
            </a:r>
            <a:r>
              <a:rPr lang="cs-CZ" smtClean="0"/>
              <a:t>autora.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209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V tělocvičně bylo 6 družstev dětí. V každém družstvu byly 3 děti.  Kolik dětí bylo v tělocvičně?</vt:lpstr>
      <vt:lpstr>Najdi násobky tří a zakroužkuj je:</vt:lpstr>
      <vt:lpstr>Doplň tabulku:</vt:lpstr>
      <vt:lpstr>Najdi správný výsledek, špatný škrtni</vt:lpstr>
      <vt:lpstr>Zdroj obrázku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Škola</cp:lastModifiedBy>
  <cp:revision>12</cp:revision>
  <dcterms:created xsi:type="dcterms:W3CDTF">2012-05-21T12:55:36Z</dcterms:created>
  <dcterms:modified xsi:type="dcterms:W3CDTF">2013-04-19T11:16:50Z</dcterms:modified>
</cp:coreProperties>
</file>