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9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38A15D-56B5-40E3-87E0-47325BE0D98D}" type="datetimeFigureOut">
              <a:rPr lang="cs-CZ" smtClean="0"/>
              <a:pPr/>
              <a:t>25.3.2013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2048D5-8D1B-440A-9367-D525FFB9C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760640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škola   Doudleby</a:t>
            </a:r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</a:t>
            </a:r>
            <a:r>
              <a:rPr lang="cs-CZ" dirty="0" smtClean="0"/>
              <a:t> Násobilka v oboru do 100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VY_32_INOVACE_03_NÁSOBENÍ </a:t>
            </a:r>
            <a:r>
              <a:rPr lang="cs-CZ" dirty="0"/>
              <a:t>4</a:t>
            </a:r>
            <a:endParaRPr lang="cs-CZ" dirty="0" smtClean="0"/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20.4.2012</a:t>
            </a:r>
            <a:endParaRPr lang="cs-CZ" dirty="0" smtClean="0"/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pro 2. a 3. </a:t>
            </a:r>
            <a:r>
              <a:rPr lang="cs-CZ" smtClean="0"/>
              <a:t>ročník</a:t>
            </a:r>
          </a:p>
          <a:p>
            <a:pPr>
              <a:buNone/>
            </a:pPr>
            <a:endParaRPr lang="cs-CZ" b="1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</a:t>
            </a:r>
            <a:r>
              <a:rPr lang="cs-CZ" dirty="0" smtClean="0"/>
              <a:t>Výukový materiál slouží k procvičování násobilky pomocí interaktivní tabule. Materiál lze použít k samostatné, nebo skupinové práci žáků, nebo jako pracovní listy.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6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u="sng" dirty="0" smtClean="0"/>
              <a:t>Maminka vysadila </a:t>
            </a:r>
            <a:r>
              <a:rPr lang="cs-CZ" sz="4000" b="1" u="sng" dirty="0" smtClean="0">
                <a:solidFill>
                  <a:srgbClr val="0070C0"/>
                </a:solidFill>
              </a:rPr>
              <a:t>8 květáků</a:t>
            </a:r>
            <a:r>
              <a:rPr lang="cs-CZ" sz="4000" u="sng" dirty="0" smtClean="0"/>
              <a:t>. Salátů </a:t>
            </a:r>
            <a:r>
              <a:rPr lang="cs-CZ" sz="4000" b="1" u="sng" dirty="0" smtClean="0">
                <a:solidFill>
                  <a:srgbClr val="0070C0"/>
                </a:solidFill>
              </a:rPr>
              <a:t>4 krát více</a:t>
            </a:r>
            <a:r>
              <a:rPr lang="cs-CZ" sz="4000" u="sng" dirty="0" smtClean="0"/>
              <a:t>. </a:t>
            </a:r>
            <a:r>
              <a:rPr lang="cs-CZ" sz="4000" b="1" u="sng" dirty="0" smtClean="0">
                <a:solidFill>
                  <a:srgbClr val="FF0000"/>
                </a:solidFill>
              </a:rPr>
              <a:t>Kolik vysadila salátů?</a:t>
            </a:r>
            <a:endParaRPr lang="cs-CZ" sz="4000" b="1" u="sng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  <a:r>
              <a:rPr lang="cs-CZ" sz="4800" b="1" dirty="0" smtClean="0">
                <a:solidFill>
                  <a:srgbClr val="0070C0"/>
                </a:solidFill>
              </a:rPr>
              <a:t>8 x 4 =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067944" y="1600200"/>
            <a:ext cx="4618856" cy="452596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4800" b="1" dirty="0" smtClean="0">
                <a:solidFill>
                  <a:srgbClr val="FF0000"/>
                </a:solidFill>
              </a:rPr>
              <a:t>32</a:t>
            </a:r>
            <a:endParaRPr lang="cs-CZ" sz="4800" b="1" dirty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59632" y="5733256"/>
            <a:ext cx="64087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Maminka vysadila </a:t>
            </a:r>
            <a:r>
              <a:rPr lang="cs-CZ" sz="4000" b="1" dirty="0" smtClean="0">
                <a:solidFill>
                  <a:srgbClr val="FF0000"/>
                </a:solidFill>
              </a:rPr>
              <a:t>__ salátů.</a:t>
            </a:r>
            <a:endParaRPr lang="cs-CZ" sz="4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1368152" cy="1368152"/>
          </a:xfrm>
          <a:prstGeom prst="rect">
            <a:avLst/>
          </a:prstGeom>
          <a:noFill/>
        </p:spPr>
      </p:pic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628800"/>
            <a:ext cx="1372815" cy="1372815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420888"/>
            <a:ext cx="1440160" cy="1440160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3501008"/>
            <a:ext cx="1008112" cy="1008112"/>
          </a:xfrm>
          <a:prstGeom prst="rect">
            <a:avLst/>
          </a:prstGeom>
          <a:noFill/>
        </p:spPr>
      </p:pic>
      <p:pic>
        <p:nvPicPr>
          <p:cNvPr id="1034" name="Picture 10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4437112"/>
            <a:ext cx="1080120" cy="1080120"/>
          </a:xfrm>
          <a:prstGeom prst="rect">
            <a:avLst/>
          </a:prstGeom>
          <a:noFill/>
        </p:spPr>
      </p:pic>
      <p:pic>
        <p:nvPicPr>
          <p:cNvPr id="1036" name="Picture 1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437112"/>
            <a:ext cx="1224136" cy="1224136"/>
          </a:xfrm>
          <a:prstGeom prst="rect">
            <a:avLst/>
          </a:prstGeom>
          <a:noFill/>
        </p:spPr>
      </p:pic>
      <p:pic>
        <p:nvPicPr>
          <p:cNvPr id="1038" name="Picture 1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772816"/>
            <a:ext cx="936104" cy="936104"/>
          </a:xfrm>
          <a:prstGeom prst="rect">
            <a:avLst/>
          </a:prstGeom>
          <a:noFill/>
        </p:spPr>
      </p:pic>
      <p:pic>
        <p:nvPicPr>
          <p:cNvPr id="1040" name="Picture 16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077072"/>
            <a:ext cx="1504256" cy="15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Pozoruj trojúhelník. </a:t>
            </a:r>
            <a:r>
              <a:rPr lang="cs-CZ" u="sng" dirty="0" smtClean="0"/>
              <a:t>Jsou v něm </a:t>
            </a:r>
            <a:r>
              <a:rPr lang="cs-CZ" b="1" u="sng" dirty="0" smtClean="0">
                <a:solidFill>
                  <a:srgbClr val="0070C0"/>
                </a:solidFill>
              </a:rPr>
              <a:t>4 příklady</a:t>
            </a:r>
            <a:r>
              <a:rPr lang="cs-CZ" u="sng" dirty="0" smtClean="0"/>
              <a:t>. Zapiš je: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484784"/>
            <a:ext cx="4244280" cy="518457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                </a:t>
            </a:r>
          </a:p>
          <a:p>
            <a:pPr>
              <a:buNone/>
            </a:pPr>
            <a:endParaRPr lang="cs-CZ" sz="3500" dirty="0"/>
          </a:p>
          <a:p>
            <a:pPr>
              <a:buNone/>
            </a:pPr>
            <a:r>
              <a:rPr lang="cs-CZ" sz="4600" dirty="0" smtClean="0">
                <a:solidFill>
                  <a:srgbClr val="7030A0"/>
                </a:solidFill>
              </a:rPr>
              <a:t>           3 . 4 = 12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>
                <a:solidFill>
                  <a:srgbClr val="00B050"/>
                </a:solidFill>
              </a:rPr>
              <a:t>          _______________</a:t>
            </a:r>
          </a:p>
          <a:p>
            <a:pPr>
              <a:buNone/>
            </a:pPr>
            <a:endParaRPr lang="cs-CZ" sz="3500" dirty="0" smtClean="0"/>
          </a:p>
          <a:p>
            <a:pPr>
              <a:buNone/>
            </a:pPr>
            <a:r>
              <a:rPr lang="cs-CZ" sz="3500" dirty="0" smtClean="0"/>
              <a:t>          </a:t>
            </a:r>
            <a:r>
              <a:rPr lang="cs-CZ" sz="3500" dirty="0" smtClean="0">
                <a:solidFill>
                  <a:srgbClr val="0070C0"/>
                </a:solidFill>
              </a:rPr>
              <a:t>_______________</a:t>
            </a:r>
          </a:p>
          <a:p>
            <a:pPr>
              <a:buNone/>
            </a:pPr>
            <a:r>
              <a:rPr lang="cs-CZ" sz="3500" dirty="0" smtClean="0"/>
              <a:t> </a:t>
            </a:r>
          </a:p>
          <a:p>
            <a:pPr>
              <a:buNone/>
            </a:pPr>
            <a:r>
              <a:rPr lang="cs-CZ" sz="3500" dirty="0" smtClean="0"/>
              <a:t>          </a:t>
            </a:r>
            <a:r>
              <a:rPr lang="cs-CZ" sz="3500" dirty="0" smtClean="0">
                <a:solidFill>
                  <a:schemeClr val="accent6">
                    <a:lumMod val="75000"/>
                  </a:schemeClr>
                </a:solidFill>
              </a:rPr>
              <a:t>_______________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316288" cy="518457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sz="3200" dirty="0" smtClean="0">
                <a:solidFill>
                  <a:srgbClr val="7030A0"/>
                </a:solidFill>
              </a:rPr>
              <a:t>              _______________</a:t>
            </a:r>
          </a:p>
          <a:p>
            <a:pPr>
              <a:buNone/>
            </a:pPr>
            <a:r>
              <a:rPr lang="cs-CZ" sz="3200" dirty="0" smtClean="0"/>
              <a:t> </a:t>
            </a:r>
          </a:p>
          <a:p>
            <a:pPr>
              <a:buNone/>
            </a:pPr>
            <a:r>
              <a:rPr lang="cs-CZ" sz="4600" dirty="0" smtClean="0"/>
              <a:t>            </a:t>
            </a:r>
            <a:r>
              <a:rPr lang="cs-CZ" sz="4600" dirty="0" smtClean="0">
                <a:solidFill>
                  <a:srgbClr val="00B050"/>
                </a:solidFill>
              </a:rPr>
              <a:t>4 . 9 = 36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>
                <a:solidFill>
                  <a:srgbClr val="0070C0"/>
                </a:solidFill>
              </a:rPr>
              <a:t>              ________________</a:t>
            </a:r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              </a:t>
            </a:r>
            <a:r>
              <a:rPr lang="cs-CZ" sz="3200" dirty="0" smtClean="0">
                <a:solidFill>
                  <a:schemeClr val="accent6">
                    <a:lumMod val="75000"/>
                  </a:schemeClr>
                </a:solidFill>
              </a:rPr>
              <a:t>________________</a:t>
            </a:r>
          </a:p>
        </p:txBody>
      </p:sp>
      <p:sp>
        <p:nvSpPr>
          <p:cNvPr id="5" name="Rovnoramenný trojúhelník 4"/>
          <p:cNvSpPr/>
          <p:nvPr/>
        </p:nvSpPr>
        <p:spPr>
          <a:xfrm>
            <a:off x="1403648" y="1340768"/>
            <a:ext cx="2304256" cy="1728192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162880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12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7704" y="242088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843808" y="242088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</a:t>
            </a:r>
            <a:endParaRPr lang="cs-CZ" sz="3200" b="1" dirty="0"/>
          </a:p>
        </p:txBody>
      </p:sp>
      <p:cxnSp>
        <p:nvCxnSpPr>
          <p:cNvPr id="16" name="Přímá spojovací čára 15"/>
          <p:cNvCxnSpPr>
            <a:stCxn id="5" idx="1"/>
            <a:endCxn id="5" idx="5"/>
          </p:cNvCxnSpPr>
          <p:nvPr/>
        </p:nvCxnSpPr>
        <p:spPr>
          <a:xfrm>
            <a:off x="1979712" y="2204864"/>
            <a:ext cx="1152128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>
            <a:stCxn id="5" idx="3"/>
          </p:cNvCxnSpPr>
          <p:nvPr/>
        </p:nvCxnSpPr>
        <p:spPr>
          <a:xfrm flipH="1" flipV="1">
            <a:off x="2519264" y="2204864"/>
            <a:ext cx="36512" cy="864096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0" name="Rovnoramenný trojúhelník 19"/>
          <p:cNvSpPr/>
          <p:nvPr/>
        </p:nvSpPr>
        <p:spPr>
          <a:xfrm>
            <a:off x="5580112" y="1340768"/>
            <a:ext cx="2268760" cy="1728192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444208" y="1628800"/>
            <a:ext cx="6480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36</a:t>
            </a:r>
            <a:endParaRPr lang="cs-CZ" sz="32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84168" y="242088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9</a:t>
            </a:r>
            <a:endParaRPr lang="cs-CZ" sz="32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7020272" y="2420888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</a:t>
            </a:r>
            <a:endParaRPr lang="cs-CZ" sz="3200" b="1" dirty="0"/>
          </a:p>
        </p:txBody>
      </p:sp>
      <p:cxnSp>
        <p:nvCxnSpPr>
          <p:cNvPr id="27" name="Přímá spojovací čára 26"/>
          <p:cNvCxnSpPr>
            <a:stCxn id="20" idx="1"/>
            <a:endCxn id="20" idx="5"/>
          </p:cNvCxnSpPr>
          <p:nvPr/>
        </p:nvCxnSpPr>
        <p:spPr>
          <a:xfrm>
            <a:off x="6147302" y="2204864"/>
            <a:ext cx="1134380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>
            <a:stCxn id="20" idx="3"/>
            <a:endCxn id="21" idx="2"/>
          </p:cNvCxnSpPr>
          <p:nvPr/>
        </p:nvCxnSpPr>
        <p:spPr>
          <a:xfrm flipV="1">
            <a:off x="6714492" y="2213575"/>
            <a:ext cx="53752" cy="85538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solidFill>
                  <a:srgbClr val="FF0000"/>
                </a:solidFill>
              </a:rPr>
              <a:t>Pozoruj trojúhelník. </a:t>
            </a:r>
            <a:r>
              <a:rPr lang="cs-CZ" u="sng" dirty="0" smtClean="0"/>
              <a:t>Jsou v něm </a:t>
            </a:r>
            <a:r>
              <a:rPr lang="cs-CZ" b="1" u="sng" dirty="0" smtClean="0">
                <a:solidFill>
                  <a:srgbClr val="0070C0"/>
                </a:solidFill>
              </a:rPr>
              <a:t>4 příklady</a:t>
            </a:r>
            <a:r>
              <a:rPr lang="cs-CZ" u="sng" dirty="0" smtClean="0"/>
              <a:t>. Zapiš 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251520" y="1484784"/>
            <a:ext cx="4244280" cy="5112568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</a:rPr>
              <a:t>          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          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900" dirty="0" smtClean="0">
                <a:solidFill>
                  <a:srgbClr val="0070C0"/>
                </a:solidFill>
              </a:rPr>
              <a:t>          24 : 4 = 6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          _____________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244280" cy="511256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</a:rPr>
              <a:t>           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           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 </a:t>
            </a:r>
            <a:r>
              <a:rPr lang="cs-CZ" dirty="0" smtClean="0">
                <a:solidFill>
                  <a:srgbClr val="0070C0"/>
                </a:solidFill>
              </a:rPr>
              <a:t>______________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900" dirty="0" smtClean="0">
                <a:solidFill>
                  <a:schemeClr val="accent6">
                    <a:lumMod val="75000"/>
                  </a:schemeClr>
                </a:solidFill>
              </a:rPr>
              <a:t>            8 : 4 = 2</a:t>
            </a:r>
            <a:endParaRPr lang="cs-CZ" sz="39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1115616" y="1196752"/>
            <a:ext cx="2376264" cy="1728192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148478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24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19672" y="227687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27784" y="2276872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6</a:t>
            </a:r>
            <a:endParaRPr lang="cs-CZ" sz="3200" b="1" dirty="0"/>
          </a:p>
        </p:txBody>
      </p:sp>
      <p:cxnSp>
        <p:nvCxnSpPr>
          <p:cNvPr id="10" name="Přímá spojovací čára 9"/>
          <p:cNvCxnSpPr>
            <a:stCxn id="5" idx="1"/>
            <a:endCxn id="5" idx="5"/>
          </p:cNvCxnSpPr>
          <p:nvPr/>
        </p:nvCxnSpPr>
        <p:spPr>
          <a:xfrm>
            <a:off x="1709682" y="2060848"/>
            <a:ext cx="118813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>
            <a:stCxn id="5" idx="3"/>
            <a:endCxn id="6" idx="2"/>
          </p:cNvCxnSpPr>
          <p:nvPr/>
        </p:nvCxnSpPr>
        <p:spPr>
          <a:xfrm flipH="1" flipV="1">
            <a:off x="2280436" y="2069559"/>
            <a:ext cx="23312" cy="855385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3" name="Rovnoramenný trojúhelník 12"/>
          <p:cNvSpPr/>
          <p:nvPr/>
        </p:nvSpPr>
        <p:spPr>
          <a:xfrm>
            <a:off x="5580112" y="1124744"/>
            <a:ext cx="2376264" cy="1800200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588224" y="1412776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8</a:t>
            </a:r>
            <a:endParaRPr lang="cs-CZ" sz="32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84168" y="220486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</a:t>
            </a:r>
            <a:endParaRPr lang="cs-CZ" sz="32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092280" y="2204864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4</a:t>
            </a:r>
            <a:endParaRPr lang="cs-CZ" sz="3200" b="1" dirty="0"/>
          </a:p>
        </p:txBody>
      </p:sp>
      <p:cxnSp>
        <p:nvCxnSpPr>
          <p:cNvPr id="18" name="Přímá spojovací čára 17"/>
          <p:cNvCxnSpPr>
            <a:stCxn id="13" idx="1"/>
            <a:endCxn id="13" idx="5"/>
          </p:cNvCxnSpPr>
          <p:nvPr/>
        </p:nvCxnSpPr>
        <p:spPr>
          <a:xfrm>
            <a:off x="6174178" y="2024844"/>
            <a:ext cx="1188132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>
            <a:stCxn id="13" idx="3"/>
            <a:endCxn id="14" idx="2"/>
          </p:cNvCxnSpPr>
          <p:nvPr/>
        </p:nvCxnSpPr>
        <p:spPr>
          <a:xfrm flipV="1">
            <a:off x="6768244" y="1997551"/>
            <a:ext cx="16508" cy="927393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</a:rPr>
              <a:t>Tvoř úlohy a počítej zpaměti:</a:t>
            </a:r>
            <a:endParaRPr lang="cs-CZ" b="1" u="sng" dirty="0">
              <a:solidFill>
                <a:srgbClr val="0070C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1034" name="Picture 10" descr="příroda,pstruh,ryby,vodní zvířata,zvířata"/>
          <p:cNvPicPr>
            <a:picLocks noChangeAspect="1" noChangeArrowheads="1"/>
          </p:cNvPicPr>
          <p:nvPr/>
        </p:nvPicPr>
        <p:blipFill>
          <a:blip r:embed="rId2" cstate="print"/>
          <a:srcRect t="29870" b="27273"/>
          <a:stretch>
            <a:fillRect/>
          </a:stretch>
        </p:blipFill>
        <p:spPr bwMode="auto">
          <a:xfrm>
            <a:off x="1979712" y="2708920"/>
            <a:ext cx="5256584" cy="2252822"/>
          </a:xfrm>
          <a:prstGeom prst="rect">
            <a:avLst/>
          </a:prstGeom>
          <a:noFill/>
        </p:spPr>
      </p:pic>
      <p:sp>
        <p:nvSpPr>
          <p:cNvPr id="12" name="TextovéPole 11"/>
          <p:cNvSpPr txBox="1"/>
          <p:nvPr/>
        </p:nvSpPr>
        <p:spPr>
          <a:xfrm>
            <a:off x="4499992" y="3429000"/>
            <a:ext cx="1008112" cy="769441"/>
          </a:xfrm>
          <a:prstGeom prst="rect">
            <a:avLst/>
          </a:prstGeom>
          <a:noFill/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4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x 4</a:t>
            </a:r>
            <a:endParaRPr lang="cs-CZ" sz="44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Vývojový diagram: spojka 12"/>
          <p:cNvSpPr/>
          <p:nvPr/>
        </p:nvSpPr>
        <p:spPr>
          <a:xfrm>
            <a:off x="7884368" y="3212976"/>
            <a:ext cx="936104" cy="792088"/>
          </a:xfrm>
          <a:prstGeom prst="flowChartConnector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</a:rPr>
              <a:t>1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14" name="Vývojový diagram: spojka 13"/>
          <p:cNvSpPr/>
          <p:nvPr/>
        </p:nvSpPr>
        <p:spPr>
          <a:xfrm>
            <a:off x="683568" y="1196752"/>
            <a:ext cx="1152128" cy="1080120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2</a:t>
            </a:r>
            <a:endParaRPr lang="cs-CZ" sz="3600" b="1" dirty="0"/>
          </a:p>
        </p:txBody>
      </p:sp>
      <p:sp>
        <p:nvSpPr>
          <p:cNvPr id="15" name="Vývojový diagram: spojka 14"/>
          <p:cNvSpPr/>
          <p:nvPr/>
        </p:nvSpPr>
        <p:spPr>
          <a:xfrm>
            <a:off x="323528" y="5733256"/>
            <a:ext cx="1008112" cy="864096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3</a:t>
            </a:r>
            <a:endParaRPr lang="cs-CZ" sz="3600" b="1" dirty="0"/>
          </a:p>
        </p:txBody>
      </p:sp>
      <p:sp>
        <p:nvSpPr>
          <p:cNvPr id="16" name="Vývojový diagram: spojka 15"/>
          <p:cNvSpPr/>
          <p:nvPr/>
        </p:nvSpPr>
        <p:spPr>
          <a:xfrm>
            <a:off x="6012160" y="4581128"/>
            <a:ext cx="1080120" cy="1080120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4</a:t>
            </a:r>
            <a:endParaRPr lang="cs-CZ" sz="3600" b="1" dirty="0"/>
          </a:p>
        </p:txBody>
      </p:sp>
      <p:sp>
        <p:nvSpPr>
          <p:cNvPr id="17" name="Vývojový diagram: spojka 16"/>
          <p:cNvSpPr/>
          <p:nvPr/>
        </p:nvSpPr>
        <p:spPr>
          <a:xfrm>
            <a:off x="2123728" y="2492896"/>
            <a:ext cx="1008112" cy="864096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5</a:t>
            </a:r>
            <a:endParaRPr lang="cs-CZ" sz="3600" b="1" dirty="0"/>
          </a:p>
        </p:txBody>
      </p:sp>
      <p:sp>
        <p:nvSpPr>
          <p:cNvPr id="18" name="Vývojový diagram: spojka 17"/>
          <p:cNvSpPr/>
          <p:nvPr/>
        </p:nvSpPr>
        <p:spPr>
          <a:xfrm>
            <a:off x="6948264" y="1196752"/>
            <a:ext cx="1368152" cy="1152128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6</a:t>
            </a:r>
            <a:endParaRPr lang="cs-CZ" sz="3600" b="1" dirty="0"/>
          </a:p>
        </p:txBody>
      </p:sp>
      <p:sp>
        <p:nvSpPr>
          <p:cNvPr id="19" name="Vývojový diagram: spojka 18"/>
          <p:cNvSpPr/>
          <p:nvPr/>
        </p:nvSpPr>
        <p:spPr>
          <a:xfrm>
            <a:off x="395536" y="3356992"/>
            <a:ext cx="1080120" cy="100811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7</a:t>
            </a:r>
            <a:endParaRPr lang="cs-CZ" sz="3600" b="1" dirty="0"/>
          </a:p>
        </p:txBody>
      </p:sp>
      <p:sp>
        <p:nvSpPr>
          <p:cNvPr id="20" name="Vývojový diagram: spojka 19"/>
          <p:cNvSpPr/>
          <p:nvPr/>
        </p:nvSpPr>
        <p:spPr>
          <a:xfrm>
            <a:off x="7703840" y="4653136"/>
            <a:ext cx="1440160" cy="1224136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8</a:t>
            </a:r>
            <a:endParaRPr lang="cs-CZ" sz="3600" b="1" dirty="0"/>
          </a:p>
        </p:txBody>
      </p:sp>
      <p:sp>
        <p:nvSpPr>
          <p:cNvPr id="21" name="Vývojový diagram: spojka 20"/>
          <p:cNvSpPr/>
          <p:nvPr/>
        </p:nvSpPr>
        <p:spPr>
          <a:xfrm>
            <a:off x="4499992" y="1628800"/>
            <a:ext cx="1152128" cy="1080120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9</a:t>
            </a:r>
            <a:endParaRPr lang="cs-CZ" sz="3600" b="1" dirty="0"/>
          </a:p>
        </p:txBody>
      </p:sp>
      <p:sp>
        <p:nvSpPr>
          <p:cNvPr id="22" name="Vývojový diagram: spojka 21"/>
          <p:cNvSpPr/>
          <p:nvPr/>
        </p:nvSpPr>
        <p:spPr>
          <a:xfrm>
            <a:off x="2699792" y="4869160"/>
            <a:ext cx="1440160" cy="1224136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/>
              <a:t>10</a:t>
            </a:r>
            <a:endParaRPr lang="cs-CZ" sz="3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028384" y="3140968"/>
            <a:ext cx="497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4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971600" y="1340768"/>
            <a:ext cx="4972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8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23528" y="5733256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12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6084168" y="4725144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16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195736" y="2492896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20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64288" y="1340768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24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67544" y="342900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28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8100392" y="4869160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32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716016" y="1772816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36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987824" y="5085184"/>
            <a:ext cx="8098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</a:rPr>
              <a:t>40</a:t>
            </a:r>
            <a:endParaRPr lang="cs-CZ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smtClean="0"/>
              <a:t>Pokud není uveden zdroj, byly použity výhradně zdroje autora</a:t>
            </a:r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229</Words>
  <Application>Microsoft Office PowerPoint</Application>
  <PresentationFormat>Předvádění na obrazovce (4:3)</PresentationFormat>
  <Paragraphs>106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Maminka vysadila 8 květáků. Salátů 4 krát více. Kolik vysadila salátů?</vt:lpstr>
      <vt:lpstr>Pozoruj trojúhelník. Jsou v něm 4 příklady. Zapiš je:</vt:lpstr>
      <vt:lpstr>Pozoruj trojúhelník. Jsou v něm 4 příklady. Zapiš je:</vt:lpstr>
      <vt:lpstr>Tvoř úlohy a počítej zpaměti:</vt:lpstr>
      <vt:lpstr>Zdroj obrázku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Verunka</dc:creator>
  <cp:lastModifiedBy>Verunka</cp:lastModifiedBy>
  <cp:revision>14</cp:revision>
  <dcterms:created xsi:type="dcterms:W3CDTF">2012-05-24T09:33:24Z</dcterms:created>
  <dcterms:modified xsi:type="dcterms:W3CDTF">2013-03-25T12:05:57Z</dcterms:modified>
</cp:coreProperties>
</file>