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9" r:id="rId4"/>
    <p:sldId id="256" r:id="rId5"/>
    <p:sldId id="257" r:id="rId6"/>
    <p:sldId id="264" r:id="rId7"/>
    <p:sldId id="259" r:id="rId8"/>
    <p:sldId id="265" r:id="rId9"/>
    <p:sldId id="263" r:id="rId10"/>
    <p:sldId id="262" r:id="rId11"/>
    <p:sldId id="270" r:id="rId12"/>
    <p:sldId id="260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18" autoAdjust="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7133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3712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6370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3835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4107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96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1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610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9272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9892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086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6AC7A-BD9A-4BBF-92E7-7C9337D2369A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74293-3063-4418-ACC8-300041D996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6428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SKL&#193;D&#193;N&#205;%20SIL,%20PRACOVN&#205;%20LIST.docx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C:\Users\ProBook05\Desktop\šabloyNápady\obrázky k šablonám\hlavička pro prezentaci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98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Přímá spojnice 4"/>
          <p:cNvCxnSpPr/>
          <p:nvPr/>
        </p:nvCxnSpPr>
        <p:spPr>
          <a:xfrm>
            <a:off x="3752850" y="2996952"/>
            <a:ext cx="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/>
          <p:nvPr/>
        </p:nvCxnSpPr>
        <p:spPr>
          <a:xfrm>
            <a:off x="7441524" y="2204864"/>
            <a:ext cx="1224137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198240" y="61173"/>
            <a:ext cx="536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/>
              <a:t>2</a:t>
            </a:r>
            <a:endParaRPr lang="cs-CZ" sz="4800" dirty="0"/>
          </a:p>
        </p:txBody>
      </p:sp>
      <p:pic>
        <p:nvPicPr>
          <p:cNvPr id="2052" name="Picture 4" descr="C:\Users\ProBook05\AppData\Local\Microsoft\Windows\Temporary Internet Files\Content.IE5\XMY5TV7H\MC90029584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0666">
            <a:off x="2228591" y="660634"/>
            <a:ext cx="3048520" cy="2654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ProBook05\AppData\Local\Microsoft\Windows\Temporary Internet Files\Content.IE5\RO0U7M7K\MC90022804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990" y="764703"/>
            <a:ext cx="2428161" cy="205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ProBook05\AppData\Local\Microsoft\Windows\Temporary Internet Files\Content.IE5\RO0U7M7K\MC90022804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92170"/>
            <a:ext cx="2267520" cy="192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ovéPole 17"/>
          <p:cNvSpPr txBox="1"/>
          <p:nvPr/>
        </p:nvSpPr>
        <p:spPr>
          <a:xfrm>
            <a:off x="434514" y="3499251"/>
            <a:ext cx="81990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a) Budou se skládat síly, kterými působí mašinky na vagónek?</a:t>
            </a:r>
            <a:endParaRPr lang="cs-CZ" sz="3600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611560" y="5157192"/>
            <a:ext cx="744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b) Pokud ano, tak jak  určíme výslednici?</a:t>
            </a:r>
            <a:endParaRPr lang="cs-CZ" sz="3200" dirty="0"/>
          </a:p>
        </p:txBody>
      </p:sp>
      <p:cxnSp>
        <p:nvCxnSpPr>
          <p:cNvPr id="21" name="Přímá spojnice se šipkou 20"/>
          <p:cNvCxnSpPr/>
          <p:nvPr/>
        </p:nvCxnSpPr>
        <p:spPr>
          <a:xfrm>
            <a:off x="898614" y="3117985"/>
            <a:ext cx="748593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se šipkou 30"/>
          <p:cNvCxnSpPr/>
          <p:nvPr/>
        </p:nvCxnSpPr>
        <p:spPr>
          <a:xfrm flipV="1">
            <a:off x="5059986" y="3068960"/>
            <a:ext cx="748593" cy="15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ovéPole 24"/>
              <p:cNvSpPr txBox="1"/>
              <p:nvPr/>
            </p:nvSpPr>
            <p:spPr>
              <a:xfrm>
                <a:off x="257136" y="2794819"/>
                <a:ext cx="95580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36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36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sz="36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cs-CZ" sz="3600" dirty="0"/>
              </a:p>
            </p:txBody>
          </p:sp>
        </mc:Choice>
        <mc:Fallback xmlns="">
          <p:sp>
            <p:nvSpPr>
              <p:cNvPr id="25" name="TextovéPol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136" y="2794819"/>
                <a:ext cx="955803" cy="646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ovéPole 25"/>
              <p:cNvSpPr txBox="1"/>
              <p:nvPr/>
            </p:nvSpPr>
            <p:spPr>
              <a:xfrm>
                <a:off x="4483922" y="2752341"/>
                <a:ext cx="57606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4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4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sz="4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4000" dirty="0"/>
              </a:p>
            </p:txBody>
          </p:sp>
        </mc:Choice>
        <mc:Fallback xmlns="">
          <p:sp>
            <p:nvSpPr>
              <p:cNvPr id="26" name="TextovéPole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922" y="2752341"/>
                <a:ext cx="576064" cy="7078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Obdélník 27"/>
          <p:cNvSpPr/>
          <p:nvPr/>
        </p:nvSpPr>
        <p:spPr>
          <a:xfrm>
            <a:off x="7716386" y="1307575"/>
            <a:ext cx="4203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cs-CZ" sz="4000" dirty="0">
                <a:solidFill>
                  <a:srgbClr val="FF0000"/>
                </a:solidFill>
              </a:rPr>
              <a:t>F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ovéPole 1"/>
              <p:cNvSpPr txBox="1"/>
              <p:nvPr/>
            </p:nvSpPr>
            <p:spPr>
              <a:xfrm>
                <a:off x="4771954" y="4514914"/>
                <a:ext cx="2944432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44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sz="44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cs-CZ" sz="44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4400" i="1" dirty="0" smtClean="0"/>
                  <a:t>+</a:t>
                </a:r>
                <a:r>
                  <a:rPr lang="cs-CZ" sz="4400" i="1" dirty="0" smtClean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44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sz="44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cs-CZ" sz="44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4400" i="1" dirty="0" smtClean="0"/>
                  <a:t> = </a:t>
                </a:r>
                <a:r>
                  <a:rPr lang="cs-CZ" sz="4400" i="1" dirty="0" smtClean="0">
                    <a:solidFill>
                      <a:srgbClr val="FF0000"/>
                    </a:solidFill>
                  </a:rPr>
                  <a:t>F</a:t>
                </a:r>
                <a:endParaRPr lang="cs-CZ" sz="4400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TextovéPo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1954" y="4514914"/>
                <a:ext cx="2944432" cy="769441"/>
              </a:xfrm>
              <a:prstGeom prst="rect">
                <a:avLst/>
              </a:prstGeom>
              <a:blipFill rotWithShape="1">
                <a:blip r:embed="rId6"/>
                <a:stretch>
                  <a:fillRect t="-15873" b="-3730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ovéPole 2"/>
          <p:cNvSpPr txBox="1"/>
          <p:nvPr/>
        </p:nvSpPr>
        <p:spPr>
          <a:xfrm>
            <a:off x="1547664" y="4576469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>
                <a:solidFill>
                  <a:srgbClr val="FF0000"/>
                </a:solidFill>
              </a:rPr>
              <a:t>ANO</a:t>
            </a:r>
            <a:endParaRPr lang="cs-CZ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24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5" grpId="0"/>
      <p:bldP spid="26" grpId="0"/>
      <p:bldP spid="28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oBook05\AppData\Local\Microsoft\Windows\Temporary Internet Files\Content.IE5\5AHC7L9R\MC90044191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625" y="290170"/>
            <a:ext cx="5241092" cy="177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91669" y="260648"/>
            <a:ext cx="10801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600" dirty="0" smtClean="0"/>
              <a:t>3</a:t>
            </a:r>
            <a:endParaRPr lang="cs-CZ" sz="6600" dirty="0"/>
          </a:p>
        </p:txBody>
      </p:sp>
      <p:sp>
        <p:nvSpPr>
          <p:cNvPr id="3" name="Ovál 2"/>
          <p:cNvSpPr/>
          <p:nvPr/>
        </p:nvSpPr>
        <p:spPr>
          <a:xfrm>
            <a:off x="4202576" y="1223476"/>
            <a:ext cx="216024" cy="216024"/>
          </a:xfrm>
          <a:prstGeom prst="ellipse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1187624" y="312587"/>
            <a:ext cx="1228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solidFill>
                  <a:srgbClr val="FF0000"/>
                </a:solidFill>
              </a:rPr>
              <a:t>KÁJA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6732240" y="31258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solidFill>
                  <a:srgbClr val="FF0000"/>
                </a:solidFill>
              </a:rPr>
              <a:t>PÉŤA</a:t>
            </a:r>
            <a:endParaRPr lang="cs-CZ" sz="3600" dirty="0">
              <a:solidFill>
                <a:srgbClr val="FF0000"/>
              </a:solidFill>
            </a:endParaRPr>
          </a:p>
        </p:txBody>
      </p:sp>
      <p:cxnSp>
        <p:nvCxnSpPr>
          <p:cNvPr id="9" name="Přímá spojnice se šipkou 8"/>
          <p:cNvCxnSpPr/>
          <p:nvPr/>
        </p:nvCxnSpPr>
        <p:spPr>
          <a:xfrm>
            <a:off x="6516216" y="1368644"/>
            <a:ext cx="1296144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H="1">
            <a:off x="1043610" y="1175797"/>
            <a:ext cx="122413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202435" y="1202940"/>
                <a:ext cx="66351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32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32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sz="32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cs-CZ" sz="32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2435" y="1202940"/>
                <a:ext cx="663515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7105778" y="1352747"/>
                <a:ext cx="73526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36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36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sz="36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36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5778" y="1352747"/>
                <a:ext cx="735266" cy="646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ovéPole 15"/>
          <p:cNvSpPr txBox="1"/>
          <p:nvPr/>
        </p:nvSpPr>
        <p:spPr>
          <a:xfrm>
            <a:off x="827584" y="2118867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Kam se pohne žlutý uzel, jak velkou silou, </a:t>
            </a:r>
          </a:p>
          <a:p>
            <a:r>
              <a:rPr lang="cs-CZ" sz="2800" dirty="0" smtClean="0"/>
              <a:t>podle kterého Newtonova zákona?</a:t>
            </a:r>
            <a:endParaRPr lang="cs-CZ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Tabulka 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6927754"/>
                  </p:ext>
                </p:extLst>
              </p:nvPr>
            </p:nvGraphicFramePr>
            <p:xfrm>
              <a:off x="611559" y="3072972"/>
              <a:ext cx="7848875" cy="318659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69775"/>
                    <a:gridCol w="1569775"/>
                    <a:gridCol w="1569775"/>
                    <a:gridCol w="1569775"/>
                    <a:gridCol w="1569775"/>
                  </a:tblGrid>
                  <a:tr h="737079">
                    <a:tc>
                      <a:txBody>
                        <a:bodyPr/>
                        <a:lstStyle/>
                        <a:p>
                          <a:r>
                            <a:rPr lang="cs-CZ" sz="1800" dirty="0" smtClean="0"/>
                            <a:t>KÁJA</a:t>
                          </a:r>
                          <a:r>
                            <a:rPr lang="cs-CZ" dirty="0" smtClean="0"/>
                            <a:t> 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sz="36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sz="3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PÉŤA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sz="36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sz="3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SMĚR</a:t>
                          </a:r>
                        </a:p>
                        <a:p>
                          <a:endParaRPr lang="cs-CZ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sz="4000" i="1" dirty="0" smtClean="0"/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ZÁKON</a:t>
                          </a:r>
                          <a:endParaRPr lang="cs-CZ" dirty="0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150 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180N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Tabulka 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9508448"/>
                  </p:ext>
                </p:extLst>
              </p:nvPr>
            </p:nvGraphicFramePr>
            <p:xfrm>
              <a:off x="611559" y="3072972"/>
              <a:ext cx="7848875" cy="318659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69775"/>
                    <a:gridCol w="1569775"/>
                    <a:gridCol w="1569775"/>
                    <a:gridCol w="1569775"/>
                    <a:gridCol w="1569775"/>
                  </a:tblGrid>
                  <a:tr h="97536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t="-3125" r="-399225" b="-2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00389" t="-3125" r="-300778" b="-2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SMĚR</a:t>
                          </a:r>
                        </a:p>
                        <a:p>
                          <a:endParaRPr lang="cs-CZ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sz="4000" i="1" dirty="0" smtClean="0"/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ZÁKON</a:t>
                          </a:r>
                          <a:endParaRPr lang="cs-CZ" dirty="0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150 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180N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20" name="Obdélník 19"/>
          <p:cNvSpPr/>
          <p:nvPr/>
        </p:nvSpPr>
        <p:spPr>
          <a:xfrm>
            <a:off x="827584" y="4221088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2415627" y="4202507"/>
            <a:ext cx="11482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814264" y="489800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2415627" y="4898000"/>
            <a:ext cx="11482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886272" y="566124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2415627" y="5661248"/>
            <a:ext cx="11482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26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  <p:bldP spid="15" grpId="0"/>
      <p:bldP spid="16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ulk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3876731"/>
                  </p:ext>
                </p:extLst>
              </p:nvPr>
            </p:nvGraphicFramePr>
            <p:xfrm>
              <a:off x="121359" y="1412776"/>
              <a:ext cx="8784975" cy="338437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56995"/>
                    <a:gridCol w="1756995"/>
                    <a:gridCol w="1756995"/>
                    <a:gridCol w="1339896"/>
                    <a:gridCol w="2174094"/>
                  </a:tblGrid>
                  <a:tr h="1008711">
                    <a:tc>
                      <a:txBody>
                        <a:bodyPr/>
                        <a:lstStyle/>
                        <a:p>
                          <a:r>
                            <a:rPr lang="cs-CZ" sz="1800" dirty="0" smtClean="0"/>
                            <a:t>KÁJA</a:t>
                          </a:r>
                          <a:r>
                            <a:rPr lang="cs-CZ" dirty="0" smtClean="0"/>
                            <a:t> 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sz="36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sz="36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PÉŤA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sz="36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sz="3600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SMĚR</a:t>
                          </a:r>
                        </a:p>
                        <a:p>
                          <a:endParaRPr lang="cs-CZ" dirty="0" smtClean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sz="4000" i="1" dirty="0" smtClean="0"/>
                            <a:t>F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ZÁKON</a:t>
                          </a:r>
                          <a:endParaRPr lang="cs-CZ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</a:tr>
                  <a:tr h="76228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150 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800" dirty="0" smtClean="0"/>
                            <a:t>K PÉŤOVI</a:t>
                          </a:r>
                          <a:endParaRPr lang="cs-CZ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50N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3600" dirty="0" smtClean="0"/>
                            <a:t>O SÍLE</a:t>
                          </a:r>
                          <a:endParaRPr lang="cs-CZ" sz="3600" dirty="0"/>
                        </a:p>
                      </a:txBody>
                      <a:tcPr/>
                    </a:tc>
                  </a:tr>
                  <a:tr h="76228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180N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400" dirty="0" smtClean="0"/>
                            <a:t>KE KÁJOVI</a:t>
                          </a:r>
                          <a:endParaRPr lang="cs-CZ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3600" dirty="0" smtClean="0"/>
                            <a:t>O SÍLE</a:t>
                          </a:r>
                          <a:endParaRPr lang="cs-CZ" sz="3600" dirty="0"/>
                        </a:p>
                      </a:txBody>
                      <a:tcPr/>
                    </a:tc>
                  </a:tr>
                  <a:tr h="8511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dirty="0" smtClean="0"/>
                            <a:t>NEPOHNE</a:t>
                          </a:r>
                          <a:r>
                            <a:rPr lang="cs-CZ" sz="2400" baseline="0" dirty="0" smtClean="0"/>
                            <a:t> SE</a:t>
                          </a:r>
                          <a:endParaRPr lang="cs-CZ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0 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400" dirty="0" smtClean="0"/>
                            <a:t>SETRVAČNOSTI</a:t>
                          </a:r>
                          <a:endParaRPr lang="cs-CZ" sz="24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ulk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3876731"/>
                  </p:ext>
                </p:extLst>
              </p:nvPr>
            </p:nvGraphicFramePr>
            <p:xfrm>
              <a:off x="121359" y="1412776"/>
              <a:ext cx="8784975" cy="338437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56995"/>
                    <a:gridCol w="1756995"/>
                    <a:gridCol w="1756995"/>
                    <a:gridCol w="1339896"/>
                    <a:gridCol w="2174094"/>
                  </a:tblGrid>
                  <a:tr h="1008711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47" t="-3030" r="-400694" b="-24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347" t="-3030" r="-300694" b="-24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SMĚR</a:t>
                          </a:r>
                        </a:p>
                        <a:p>
                          <a:endParaRPr lang="cs-CZ" dirty="0" smtClean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sz="4000" i="1" dirty="0" smtClean="0"/>
                            <a:t>F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ZÁKON</a:t>
                          </a:r>
                          <a:endParaRPr lang="cs-CZ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</a:tr>
                  <a:tr h="76228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150 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800" dirty="0" smtClean="0"/>
                            <a:t>K PÉŤOVI</a:t>
                          </a:r>
                          <a:endParaRPr lang="cs-CZ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50N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3600" dirty="0" smtClean="0"/>
                            <a:t>O SÍLE</a:t>
                          </a:r>
                          <a:endParaRPr lang="cs-CZ" sz="3600" dirty="0"/>
                        </a:p>
                      </a:txBody>
                      <a:tcPr/>
                    </a:tc>
                  </a:tr>
                  <a:tr h="76228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180N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400" dirty="0" smtClean="0"/>
                            <a:t>KE KÁJOVI</a:t>
                          </a:r>
                          <a:endParaRPr lang="cs-CZ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3600" dirty="0" smtClean="0"/>
                            <a:t>O SÍLE</a:t>
                          </a:r>
                          <a:endParaRPr lang="cs-CZ" sz="3600" dirty="0"/>
                        </a:p>
                      </a:txBody>
                      <a:tcPr/>
                    </a:tc>
                  </a:tr>
                  <a:tr h="8511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dirty="0" smtClean="0"/>
                            <a:t>NEPOHNE</a:t>
                          </a:r>
                          <a:r>
                            <a:rPr lang="cs-CZ" sz="2400" baseline="0" dirty="0" smtClean="0"/>
                            <a:t> SE</a:t>
                          </a:r>
                          <a:endParaRPr lang="cs-CZ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0 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sz="2400" dirty="0" smtClean="0"/>
                            <a:t>SETRVAČNOSTI</a:t>
                          </a:r>
                          <a:endParaRPr lang="cs-CZ" sz="24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cxnSp>
        <p:nvCxnSpPr>
          <p:cNvPr id="6" name="Přímá spojnice se šipkou 5"/>
          <p:cNvCxnSpPr/>
          <p:nvPr/>
        </p:nvCxnSpPr>
        <p:spPr>
          <a:xfrm>
            <a:off x="4261819" y="2924944"/>
            <a:ext cx="504056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se šipkou 7"/>
          <p:cNvCxnSpPr/>
          <p:nvPr/>
        </p:nvCxnSpPr>
        <p:spPr>
          <a:xfrm flipH="1">
            <a:off x="4261819" y="3717032"/>
            <a:ext cx="357216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107504" y="283295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 smtClean="0"/>
              <a:t>ÚLOHA 3</a:t>
            </a:r>
            <a:endParaRPr lang="cs-CZ" sz="4400" dirty="0"/>
          </a:p>
        </p:txBody>
      </p:sp>
      <p:sp>
        <p:nvSpPr>
          <p:cNvPr id="11" name="Obdélník 10"/>
          <p:cNvSpPr/>
          <p:nvPr/>
        </p:nvSpPr>
        <p:spPr>
          <a:xfrm>
            <a:off x="207428" y="2470292"/>
            <a:ext cx="1656184" cy="72008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1945403" y="2470292"/>
            <a:ext cx="1656184" cy="72008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3743425" y="2476952"/>
            <a:ext cx="1651626" cy="71342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5486287" y="2463632"/>
            <a:ext cx="1231629" cy="72008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6809284" y="2470292"/>
            <a:ext cx="1967095" cy="71342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207428" y="3324636"/>
            <a:ext cx="1656184" cy="5788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/>
          <p:cNvSpPr/>
          <p:nvPr/>
        </p:nvSpPr>
        <p:spPr>
          <a:xfrm>
            <a:off x="1906274" y="3283084"/>
            <a:ext cx="1734442" cy="616944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3710787" y="3298720"/>
            <a:ext cx="1606120" cy="63764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bdélník 18"/>
          <p:cNvSpPr/>
          <p:nvPr/>
        </p:nvSpPr>
        <p:spPr>
          <a:xfrm>
            <a:off x="5486287" y="3324636"/>
            <a:ext cx="1216443" cy="585816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bdélník 19"/>
          <p:cNvSpPr/>
          <p:nvPr/>
        </p:nvSpPr>
        <p:spPr>
          <a:xfrm>
            <a:off x="6799049" y="3340286"/>
            <a:ext cx="1967095" cy="648072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207428" y="4064785"/>
            <a:ext cx="1656184" cy="709763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1929370" y="4064785"/>
            <a:ext cx="1656184" cy="72205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3743425" y="4064785"/>
            <a:ext cx="1584176" cy="72205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5486287" y="4064785"/>
            <a:ext cx="1188147" cy="67264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6799049" y="4064785"/>
            <a:ext cx="2052377" cy="67264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840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-11147" y="0"/>
            <a:ext cx="914400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cs-CZ" b="1" dirty="0"/>
              <a:t>Název výukového materiálu</a:t>
            </a:r>
            <a:r>
              <a:rPr lang="cs-CZ" dirty="0" smtClean="0"/>
              <a:t>: </a:t>
            </a:r>
            <a:endParaRPr lang="cs-CZ" dirty="0" smtClean="0"/>
          </a:p>
          <a:p>
            <a:pPr marL="0" indent="0" algn="ctr">
              <a:buNone/>
            </a:pPr>
            <a:r>
              <a:rPr lang="cs-CZ" b="1" dirty="0" smtClean="0"/>
              <a:t>Skládání </a:t>
            </a:r>
            <a:r>
              <a:rPr lang="cs-CZ" b="1" dirty="0" smtClean="0"/>
              <a:t>sil </a:t>
            </a:r>
          </a:p>
          <a:p>
            <a:pPr marL="0" indent="0" algn="ctr">
              <a:buNone/>
            </a:pPr>
            <a:r>
              <a:rPr lang="cs-CZ" dirty="0" smtClean="0"/>
              <a:t>(Účinky síly na těleso)</a:t>
            </a:r>
          </a:p>
          <a:p>
            <a:endParaRPr lang="cs-CZ" dirty="0" smtClean="0"/>
          </a:p>
          <a:p>
            <a:pPr marL="0" indent="0">
              <a:buNone/>
            </a:pPr>
            <a:r>
              <a:rPr lang="cs-CZ" b="1" dirty="0"/>
              <a:t>Předmět</a:t>
            </a:r>
            <a:r>
              <a:rPr lang="cs-CZ" b="1" dirty="0" smtClean="0"/>
              <a:t>: Fyzika</a:t>
            </a:r>
          </a:p>
          <a:p>
            <a:pPr marL="0" indent="0">
              <a:buNone/>
            </a:pPr>
            <a:r>
              <a:rPr lang="cs-CZ" b="1" dirty="0"/>
              <a:t>Autor:  Mgr. Ivana Šnáblová</a:t>
            </a:r>
            <a:endParaRPr lang="cs-CZ" dirty="0"/>
          </a:p>
          <a:p>
            <a:pPr marL="0" indent="0">
              <a:buNone/>
            </a:pPr>
            <a:r>
              <a:rPr lang="cs-CZ" b="1" dirty="0"/>
              <a:t>Cílová skupina</a:t>
            </a:r>
            <a:r>
              <a:rPr lang="cs-CZ" b="1" dirty="0" smtClean="0"/>
              <a:t>: 6. ročník základní školy</a:t>
            </a:r>
          </a:p>
          <a:p>
            <a:pPr marL="0" indent="0" algn="ctr">
              <a:buNone/>
            </a:pPr>
            <a:r>
              <a:rPr lang="cs-CZ" dirty="0" smtClean="0"/>
              <a:t>ÚNOR 2012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5655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Anotace: 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Materiál slouží k procvičení učiva Skládání sil a Newtonovy zákony. Prezentaci promítneme žákům a žáci zapisují výsledky do pracovních listů. Potom promítneme řešení úloh.</a:t>
            </a:r>
          </a:p>
          <a:p>
            <a:pPr marL="0" indent="0">
              <a:buNone/>
            </a:pPr>
            <a:r>
              <a:rPr lang="cs-CZ" b="1" dirty="0"/>
              <a:t>Materiály jsou určeny pro bezplatné používání pro potřeby výuky a vzdělávání na všech typech škol a školských zařízení. Jakékoliv další využití podléhá autorskému </a:t>
            </a:r>
            <a:r>
              <a:rPr lang="cs-CZ" b="1" dirty="0" smtClean="0"/>
              <a:t>zákonu.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53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Skládání sil</a:t>
            </a:r>
            <a:br>
              <a:rPr lang="cs-CZ" dirty="0" smtClean="0"/>
            </a:br>
            <a:r>
              <a:rPr lang="cs-CZ" dirty="0" smtClean="0"/>
              <a:t>TEST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ODPOVĚDI ZAPISUJTE DO</a:t>
            </a:r>
          </a:p>
          <a:p>
            <a:r>
              <a:rPr lang="cs-CZ" dirty="0" smtClean="0">
                <a:hlinkClick r:id="rId2" action="ppaction://hlinkfile"/>
              </a:rPr>
              <a:t>PRACOVNÍHO LISTU</a:t>
            </a:r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5447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611560" y="692696"/>
            <a:ext cx="12241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800" dirty="0" smtClean="0"/>
              <a:t>1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1031" name="Picture 7" descr="C:\Users\ProBook05\AppData\Local\Microsoft\Windows\Temporary Internet Files\Content.IE5\XMY5TV7H\MC9004135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-39573"/>
            <a:ext cx="6333108" cy="41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bdélník 8"/>
          <p:cNvSpPr/>
          <p:nvPr/>
        </p:nvSpPr>
        <p:spPr>
          <a:xfrm rot="13841723">
            <a:off x="3309178" y="-41506"/>
            <a:ext cx="2088232" cy="13991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238436" y="4293096"/>
            <a:ext cx="7236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LcParenR"/>
            </a:pPr>
            <a:r>
              <a:rPr lang="cs-CZ" sz="3200" dirty="0" smtClean="0"/>
              <a:t>Jak říkáme silám, které způsobily deformaci autíček?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1043140" y="5220489"/>
            <a:ext cx="7510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b) Proč nejsou tyto síly v rovnováze?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9699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Přímá spojnice 4"/>
          <p:cNvCxnSpPr/>
          <p:nvPr/>
        </p:nvCxnSpPr>
        <p:spPr>
          <a:xfrm>
            <a:off x="3752850" y="2996952"/>
            <a:ext cx="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/>
          <p:nvPr/>
        </p:nvCxnSpPr>
        <p:spPr>
          <a:xfrm>
            <a:off x="7441524" y="2204864"/>
            <a:ext cx="1224137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198240" y="61173"/>
            <a:ext cx="536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/>
              <a:t>2</a:t>
            </a:r>
            <a:endParaRPr lang="cs-CZ" sz="4800" dirty="0"/>
          </a:p>
        </p:txBody>
      </p:sp>
      <p:grpSp>
        <p:nvGrpSpPr>
          <p:cNvPr id="2" name="Skupina 1"/>
          <p:cNvGrpSpPr/>
          <p:nvPr/>
        </p:nvGrpSpPr>
        <p:grpSpPr>
          <a:xfrm>
            <a:off x="251520" y="660634"/>
            <a:ext cx="7194631" cy="2654654"/>
            <a:chOff x="251520" y="660634"/>
            <a:chExt cx="7194631" cy="2654654"/>
          </a:xfrm>
        </p:grpSpPr>
        <p:pic>
          <p:nvPicPr>
            <p:cNvPr id="2052" name="Picture 4" descr="C:\Users\ProBook05\AppData\Local\Microsoft\Windows\Temporary Internet Files\Content.IE5\XMY5TV7H\MC900295849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0666">
              <a:off x="2228591" y="660634"/>
              <a:ext cx="3048520" cy="26546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C:\Users\ProBook05\AppData\Local\Microsoft\Windows\Temporary Internet Files\Content.IE5\RO0U7M7K\MC900228049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7990" y="764703"/>
              <a:ext cx="2428161" cy="2058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5" name="Picture 7" descr="C:\Users\ProBook05\AppData\Local\Microsoft\Windows\Temporary Internet Files\Content.IE5\RO0U7M7K\MC900228049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892170"/>
              <a:ext cx="2267520" cy="192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extovéPole 17"/>
          <p:cNvSpPr txBox="1"/>
          <p:nvPr/>
        </p:nvSpPr>
        <p:spPr>
          <a:xfrm>
            <a:off x="434514" y="3499251"/>
            <a:ext cx="81990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a) Budou se skládat síly, kterými působí mašinky na vagónek?</a:t>
            </a:r>
            <a:endParaRPr lang="cs-CZ" sz="3600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611560" y="5157192"/>
            <a:ext cx="744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b) Pokud ano, tak jak  určíme výslednici?</a:t>
            </a:r>
            <a:endParaRPr lang="cs-CZ" sz="3200" dirty="0"/>
          </a:p>
        </p:txBody>
      </p:sp>
      <p:cxnSp>
        <p:nvCxnSpPr>
          <p:cNvPr id="21" name="Přímá spojnice se šipkou 20"/>
          <p:cNvCxnSpPr/>
          <p:nvPr/>
        </p:nvCxnSpPr>
        <p:spPr>
          <a:xfrm>
            <a:off x="898614" y="3117985"/>
            <a:ext cx="748593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se šipkou 30"/>
          <p:cNvCxnSpPr/>
          <p:nvPr/>
        </p:nvCxnSpPr>
        <p:spPr>
          <a:xfrm flipV="1">
            <a:off x="5059986" y="3068960"/>
            <a:ext cx="748593" cy="15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ovéPole 24"/>
              <p:cNvSpPr txBox="1"/>
              <p:nvPr/>
            </p:nvSpPr>
            <p:spPr>
              <a:xfrm>
                <a:off x="257136" y="2794819"/>
                <a:ext cx="95580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36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36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sz="36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cs-CZ" sz="3600" dirty="0"/>
              </a:p>
            </p:txBody>
          </p:sp>
        </mc:Choice>
        <mc:Fallback xmlns="">
          <p:sp>
            <p:nvSpPr>
              <p:cNvPr id="25" name="TextovéPol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136" y="2794819"/>
                <a:ext cx="955803" cy="646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ovéPole 25"/>
              <p:cNvSpPr txBox="1"/>
              <p:nvPr/>
            </p:nvSpPr>
            <p:spPr>
              <a:xfrm>
                <a:off x="4483922" y="2752341"/>
                <a:ext cx="57606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4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4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sz="4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4000" dirty="0"/>
              </a:p>
            </p:txBody>
          </p:sp>
        </mc:Choice>
        <mc:Fallback xmlns="">
          <p:sp>
            <p:nvSpPr>
              <p:cNvPr id="26" name="TextovéPole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922" y="2752341"/>
                <a:ext cx="576064" cy="7078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Obdélník 27"/>
          <p:cNvSpPr/>
          <p:nvPr/>
        </p:nvSpPr>
        <p:spPr>
          <a:xfrm>
            <a:off x="7716386" y="1307575"/>
            <a:ext cx="4203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cs-CZ" sz="4000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4323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5" grpId="0"/>
      <p:bldP spid="2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oBook05\AppData\Local\Microsoft\Windows\Temporary Internet Files\Content.IE5\5AHC7L9R\MC90044191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625" y="290170"/>
            <a:ext cx="5241092" cy="177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91669" y="260648"/>
            <a:ext cx="10801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600" dirty="0" smtClean="0"/>
              <a:t>3</a:t>
            </a:r>
            <a:endParaRPr lang="cs-CZ" sz="6600" dirty="0"/>
          </a:p>
        </p:txBody>
      </p:sp>
      <p:sp>
        <p:nvSpPr>
          <p:cNvPr id="3" name="Ovál 2"/>
          <p:cNvSpPr/>
          <p:nvPr/>
        </p:nvSpPr>
        <p:spPr>
          <a:xfrm>
            <a:off x="4202576" y="1223476"/>
            <a:ext cx="216024" cy="216024"/>
          </a:xfrm>
          <a:prstGeom prst="ellipse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1187624" y="312587"/>
            <a:ext cx="1228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solidFill>
                  <a:srgbClr val="FF0000"/>
                </a:solidFill>
              </a:rPr>
              <a:t>KÁJA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6732240" y="31258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solidFill>
                  <a:srgbClr val="FF0000"/>
                </a:solidFill>
              </a:rPr>
              <a:t>PÉŤA</a:t>
            </a:r>
            <a:endParaRPr lang="cs-CZ" sz="3600" dirty="0">
              <a:solidFill>
                <a:srgbClr val="FF0000"/>
              </a:solidFill>
            </a:endParaRPr>
          </a:p>
        </p:txBody>
      </p:sp>
      <p:cxnSp>
        <p:nvCxnSpPr>
          <p:cNvPr id="9" name="Přímá spojnice se šipkou 8"/>
          <p:cNvCxnSpPr/>
          <p:nvPr/>
        </p:nvCxnSpPr>
        <p:spPr>
          <a:xfrm>
            <a:off x="6516216" y="1368644"/>
            <a:ext cx="1296144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H="1">
            <a:off x="1043610" y="1175797"/>
            <a:ext cx="122413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202435" y="1202940"/>
                <a:ext cx="66351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32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32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sz="32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cs-CZ" sz="32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2435" y="1202940"/>
                <a:ext cx="663515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7105778" y="1352747"/>
                <a:ext cx="73526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36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36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sz="36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36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5778" y="1352747"/>
                <a:ext cx="735266" cy="646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ovéPole 15"/>
          <p:cNvSpPr txBox="1"/>
          <p:nvPr/>
        </p:nvSpPr>
        <p:spPr>
          <a:xfrm>
            <a:off x="827584" y="2118867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Kam se pohne žlutý uzel, jak velkou silou, </a:t>
            </a:r>
          </a:p>
          <a:p>
            <a:r>
              <a:rPr lang="cs-CZ" sz="2800" dirty="0" smtClean="0"/>
              <a:t>podle kterého Newtonova zákona?</a:t>
            </a:r>
            <a:endParaRPr lang="cs-CZ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Tabulka 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9508448"/>
                  </p:ext>
                </p:extLst>
              </p:nvPr>
            </p:nvGraphicFramePr>
            <p:xfrm>
              <a:off x="611559" y="3072972"/>
              <a:ext cx="7848875" cy="318659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69775"/>
                    <a:gridCol w="1569775"/>
                    <a:gridCol w="1569775"/>
                    <a:gridCol w="1569775"/>
                    <a:gridCol w="1569775"/>
                  </a:tblGrid>
                  <a:tr h="737079">
                    <a:tc>
                      <a:txBody>
                        <a:bodyPr/>
                        <a:lstStyle/>
                        <a:p>
                          <a:r>
                            <a:rPr lang="cs-CZ" sz="1800" dirty="0" smtClean="0"/>
                            <a:t>KÁJA</a:t>
                          </a:r>
                          <a:r>
                            <a:rPr lang="cs-CZ" dirty="0" smtClean="0"/>
                            <a:t> 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sz="36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sz="3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PÉŤA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sz="36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cs-CZ" sz="3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sz="3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SMĚR</a:t>
                          </a:r>
                        </a:p>
                        <a:p>
                          <a:endParaRPr lang="cs-CZ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sz="4000" i="1" dirty="0" smtClean="0"/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ZÁKON</a:t>
                          </a:r>
                          <a:endParaRPr lang="cs-CZ" dirty="0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150 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180N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Tabulka 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9508448"/>
                  </p:ext>
                </p:extLst>
              </p:nvPr>
            </p:nvGraphicFramePr>
            <p:xfrm>
              <a:off x="611559" y="3072972"/>
              <a:ext cx="7848875" cy="318659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69775"/>
                    <a:gridCol w="1569775"/>
                    <a:gridCol w="1569775"/>
                    <a:gridCol w="1569775"/>
                    <a:gridCol w="1569775"/>
                  </a:tblGrid>
                  <a:tr h="97536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t="-3125" r="-399225" b="-2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00389" t="-3125" r="-300778" b="-2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SMĚR</a:t>
                          </a:r>
                        </a:p>
                        <a:p>
                          <a:endParaRPr lang="cs-CZ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dirty="0" smtClean="0"/>
                            <a:t>VÝSLEDNICE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sz="4000" i="1" dirty="0" smtClean="0"/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ZÁKON</a:t>
                          </a:r>
                          <a:endParaRPr lang="cs-CZ" dirty="0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150 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200N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180N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  <a:tr h="7370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4000" i="1" dirty="0" smtClean="0"/>
                            <a:t>170N</a:t>
                          </a:r>
                          <a:endParaRPr lang="cs-CZ" sz="4000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20" name="Obdélník 19"/>
          <p:cNvSpPr/>
          <p:nvPr/>
        </p:nvSpPr>
        <p:spPr>
          <a:xfrm>
            <a:off x="827584" y="4221088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2415627" y="4202507"/>
            <a:ext cx="11482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814264" y="489800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2415627" y="4898000"/>
            <a:ext cx="11482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886272" y="566124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2415627" y="5661248"/>
            <a:ext cx="11482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450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  <p:bldP spid="15" grpId="0"/>
      <p:bldP spid="16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Autofit/>
          </a:bodyPr>
          <a:lstStyle/>
          <a:p>
            <a:r>
              <a:rPr lang="cs-CZ" sz="9600" dirty="0" smtClean="0">
                <a:solidFill>
                  <a:srgbClr val="FF0000"/>
                </a:solidFill>
              </a:rPr>
              <a:t>ŘEŠENÍ</a:t>
            </a:r>
            <a:endParaRPr lang="cs-CZ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79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611560" y="692696"/>
            <a:ext cx="12241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800" dirty="0" smtClean="0"/>
              <a:t>1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1031" name="Picture 7" descr="C:\Users\ProBook05\AppData\Local\Microsoft\Windows\Temporary Internet Files\Content.IE5\XMY5TV7H\MC9004135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-39573"/>
            <a:ext cx="6333108" cy="41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bdélník 8"/>
          <p:cNvSpPr/>
          <p:nvPr/>
        </p:nvSpPr>
        <p:spPr>
          <a:xfrm rot="13841723">
            <a:off x="3309178" y="-41506"/>
            <a:ext cx="2088232" cy="13991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238436" y="4293096"/>
            <a:ext cx="7236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LcParenR"/>
            </a:pPr>
            <a:r>
              <a:rPr lang="cs-CZ" sz="3200" dirty="0" smtClean="0"/>
              <a:t>Jak říkáme silám, které způsobily deformaci autíček?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1081818" y="5370314"/>
            <a:ext cx="7510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b) Proč nejsou tyto síly v rovnováze?</a:t>
            </a:r>
            <a:endParaRPr lang="cs-CZ" sz="32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076056" y="4762018"/>
            <a:ext cx="3891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solidFill>
                  <a:srgbClr val="FF0000"/>
                </a:solidFill>
              </a:rPr>
              <a:t>SÍLY AKCE A REAKCE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473202" y="5955089"/>
            <a:ext cx="6123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solidFill>
                  <a:srgbClr val="FF0000"/>
                </a:solidFill>
              </a:rPr>
              <a:t>KAŽDÁ PŮSOBÍ NA JINÉ TĚLESO.</a:t>
            </a:r>
            <a:endParaRPr lang="cs-CZ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51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372</Words>
  <Application>Microsoft Office PowerPoint</Application>
  <PresentationFormat>Předvádění na obrazovce (4:3)</PresentationFormat>
  <Paragraphs>106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systému Office</vt:lpstr>
      <vt:lpstr>Prezentace aplikace PowerPoint</vt:lpstr>
      <vt:lpstr>Prezentace aplikace PowerPoint</vt:lpstr>
      <vt:lpstr>Prezentace aplikace PowerPoint</vt:lpstr>
      <vt:lpstr>Skládání sil TEST</vt:lpstr>
      <vt:lpstr>Prezentace aplikace PowerPoint</vt:lpstr>
      <vt:lpstr>Prezentace aplikace PowerPoint</vt:lpstr>
      <vt:lpstr>Prezentace aplikace PowerPoint</vt:lpstr>
      <vt:lpstr>ŘEŠENÍ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Skládání sil</dc:title>
  <dc:creator>ProBook05</dc:creator>
  <cp:lastModifiedBy>ProBook05</cp:lastModifiedBy>
  <cp:revision>23</cp:revision>
  <dcterms:created xsi:type="dcterms:W3CDTF">2012-02-24T13:01:05Z</dcterms:created>
  <dcterms:modified xsi:type="dcterms:W3CDTF">2012-02-27T10:56:00Z</dcterms:modified>
</cp:coreProperties>
</file>