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71" r:id="rId2"/>
    <p:sldId id="262" r:id="rId3"/>
    <p:sldId id="258" r:id="rId4"/>
    <p:sldId id="259" r:id="rId5"/>
    <p:sldId id="260" r:id="rId6"/>
    <p:sldId id="263" r:id="rId7"/>
    <p:sldId id="261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</a:t>
          </a:r>
          <a:r>
            <a:rPr lang="cs-CZ" sz="2000" baseline="0" smtClean="0">
              <a:solidFill>
                <a:srgbClr val="FF0000"/>
              </a:solidFill>
            </a:rPr>
            <a:t>32</a:t>
          </a:r>
          <a:r>
            <a:rPr lang="cs-CZ" sz="2000" baseline="0" smtClean="0"/>
            <a:t>_INOVACE_</a:t>
          </a:r>
          <a:r>
            <a:rPr lang="cs-CZ" sz="2000" baseline="0" smtClean="0">
              <a:solidFill>
                <a:srgbClr val="FF0000"/>
              </a:solidFill>
            </a:rPr>
            <a:t>03_CJ_16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rgbClr val="FF0000"/>
              </a:solidFill>
            </a:rPr>
            <a:t>CJ – 6.B – Přídavná jména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8A6394E-537B-4CF3-8A8A-0E1C96BA6737}" type="presOf" srcId="{B651F6E3-6281-48DB-9319-2AEAFDAE7572}" destId="{619D679B-A015-4ECF-8348-D1034C574F40}" srcOrd="0" destOrd="0" presId="urn:microsoft.com/office/officeart/2005/8/layout/target3"/>
    <dgm:cxn modelId="{5B627CCE-12AC-474F-97EA-412EE8983255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27B6DD8-7353-459C-BE6A-D2D0FA40A23A}" type="presOf" srcId="{B651F6E3-6281-48DB-9319-2AEAFDAE7572}" destId="{6BB5E863-4638-4E1D-BFDE-399D028AC4ED}" srcOrd="1" destOrd="0" presId="urn:microsoft.com/office/officeart/2005/8/layout/target3"/>
    <dgm:cxn modelId="{EF79EAC1-D630-445A-A4A1-0D3FF9B0898A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9B5E19C-8F4A-46C4-915E-CD4E98BF084C}" type="presOf" srcId="{D1B46980-6531-4606-95E6-44980827E919}" destId="{2BE915AB-18AA-4053-B92C-3BFC9ED204BB}" srcOrd="1" destOrd="0" presId="urn:microsoft.com/office/officeart/2005/8/layout/target3"/>
    <dgm:cxn modelId="{AC3497F7-B682-4AD5-933B-E63E976B1FCB}" type="presOf" srcId="{D1B46980-6531-4606-95E6-44980827E919}" destId="{6140AFEC-043D-4C43-A2F9-D0F5331DF3A3}" srcOrd="0" destOrd="0" presId="urn:microsoft.com/office/officeart/2005/8/layout/target3"/>
    <dgm:cxn modelId="{CA3B4EB9-C5F3-4B00-811D-A2ABB455DA6D}" type="presOf" srcId="{D8197B8C-B260-4A16-BDF4-0947B075E274}" destId="{5A5FFA88-C948-4069-8E93-59FA12366E83}" srcOrd="1" destOrd="0" presId="urn:microsoft.com/office/officeart/2005/8/layout/target3"/>
    <dgm:cxn modelId="{B22AA0E6-AA67-47D5-8901-6888B82A2CC6}" type="presOf" srcId="{D1D4F407-5343-4D3F-B5B9-D407B03CAEB4}" destId="{D005CE8C-CC26-4C3E-AC11-E15060ECD759}" srcOrd="0" destOrd="0" presId="urn:microsoft.com/office/officeart/2005/8/layout/target3"/>
    <dgm:cxn modelId="{8AE8DA54-1B3A-4464-A2C7-3BC380665C57}" type="presOf" srcId="{4C35D32F-0EAB-4CD7-82EE-45574DC2A586}" destId="{8BEBB6EC-1DAA-4CAC-8A25-BC0FCBD5DBD5}" srcOrd="0" destOrd="0" presId="urn:microsoft.com/office/officeart/2005/8/layout/target3"/>
    <dgm:cxn modelId="{AF1C1248-7B85-4C05-8154-75FD53F0CC18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F39AF8E-379A-491B-9307-C6996C8F7C77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07209AA-6B92-44D3-B157-BAD357EEB274}" type="presParOf" srcId="{333A1088-737F-45CB-B68E-254E46348037}" destId="{F5ABB229-8D3B-4694-996A-96F23CF14429}" srcOrd="0" destOrd="0" presId="urn:microsoft.com/office/officeart/2005/8/layout/target3"/>
    <dgm:cxn modelId="{299FB6C0-62FC-42D3-9386-C6215577E948}" type="presParOf" srcId="{333A1088-737F-45CB-B68E-254E46348037}" destId="{F41139FD-01EE-4571-8B17-4FB00FC51163}" srcOrd="1" destOrd="0" presId="urn:microsoft.com/office/officeart/2005/8/layout/target3"/>
    <dgm:cxn modelId="{E364BB43-FBC4-4371-BFE3-576AF196AFA5}" type="presParOf" srcId="{333A1088-737F-45CB-B68E-254E46348037}" destId="{D005CE8C-CC26-4C3E-AC11-E15060ECD759}" srcOrd="2" destOrd="0" presId="urn:microsoft.com/office/officeart/2005/8/layout/target3"/>
    <dgm:cxn modelId="{6237C8C0-8312-47E5-B3C3-5D81716F9583}" type="presParOf" srcId="{333A1088-737F-45CB-B68E-254E46348037}" destId="{2C702D82-9B77-49B7-9568-BB8EB47C3372}" srcOrd="3" destOrd="0" presId="urn:microsoft.com/office/officeart/2005/8/layout/target3"/>
    <dgm:cxn modelId="{48ACF453-E665-4A2E-9DD0-9E55354B0719}" type="presParOf" srcId="{333A1088-737F-45CB-B68E-254E46348037}" destId="{A52A0455-90FF-4808-ABD0-F02540D31D5A}" srcOrd="4" destOrd="0" presId="urn:microsoft.com/office/officeart/2005/8/layout/target3"/>
    <dgm:cxn modelId="{6C31F55D-D918-4193-8BF4-0CA3042DECED}" type="presParOf" srcId="{333A1088-737F-45CB-B68E-254E46348037}" destId="{6140AFEC-043D-4C43-A2F9-D0F5331DF3A3}" srcOrd="5" destOrd="0" presId="urn:microsoft.com/office/officeart/2005/8/layout/target3"/>
    <dgm:cxn modelId="{E9A69259-0473-442E-A5C0-6EBE781BFEB1}" type="presParOf" srcId="{333A1088-737F-45CB-B68E-254E46348037}" destId="{9358AC05-5D7D-4327-9F80-1AD486AEA664}" srcOrd="6" destOrd="0" presId="urn:microsoft.com/office/officeart/2005/8/layout/target3"/>
    <dgm:cxn modelId="{2110365A-E23B-4290-801A-F58555548835}" type="presParOf" srcId="{333A1088-737F-45CB-B68E-254E46348037}" destId="{313FC574-E1CD-4FB4-B054-0B805CE0447D}" srcOrd="7" destOrd="0" presId="urn:microsoft.com/office/officeart/2005/8/layout/target3"/>
    <dgm:cxn modelId="{3F822194-DE47-4491-9420-E6C9A5BD8843}" type="presParOf" srcId="{333A1088-737F-45CB-B68E-254E46348037}" destId="{619D679B-A015-4ECF-8348-D1034C574F40}" srcOrd="8" destOrd="0" presId="urn:microsoft.com/office/officeart/2005/8/layout/target3"/>
    <dgm:cxn modelId="{FD9F3B9B-EFC8-40F0-B00B-8EF6F82F09B8}" type="presParOf" srcId="{333A1088-737F-45CB-B68E-254E46348037}" destId="{322283A8-4A27-4CDA-BAE3-F381106A9174}" srcOrd="9" destOrd="0" presId="urn:microsoft.com/office/officeart/2005/8/layout/target3"/>
    <dgm:cxn modelId="{4858CF41-2B08-43C0-AAC0-6D2C9E13B984}" type="presParOf" srcId="{333A1088-737F-45CB-B68E-254E46348037}" destId="{FFC9F71D-1B4F-4AD9-A4A6-86ADEFC8AF5C}" srcOrd="10" destOrd="0" presId="urn:microsoft.com/office/officeart/2005/8/layout/target3"/>
    <dgm:cxn modelId="{7A00216A-4B5D-4F19-8EA8-E4724FB0ACCB}" type="presParOf" srcId="{333A1088-737F-45CB-B68E-254E46348037}" destId="{25B08C86-7E15-44DC-BE7F-FFB55DD49D12}" srcOrd="11" destOrd="0" presId="urn:microsoft.com/office/officeart/2005/8/layout/target3"/>
    <dgm:cxn modelId="{76C6518F-C191-437D-9677-576C1985B56D}" type="presParOf" srcId="{333A1088-737F-45CB-B68E-254E46348037}" destId="{76644BE8-9D7C-4C09-B250-3D10AF48CBB7}" srcOrd="12" destOrd="0" presId="urn:microsoft.com/office/officeart/2005/8/layout/target3"/>
    <dgm:cxn modelId="{9240964E-31BB-443E-9352-F8C6DA9EEAC1}" type="presParOf" srcId="{333A1088-737F-45CB-B68E-254E46348037}" destId="{EE85B701-7295-41C0-BA7A-34D3756A2AE6}" srcOrd="13" destOrd="0" presId="urn:microsoft.com/office/officeart/2005/8/layout/target3"/>
    <dgm:cxn modelId="{BCE93C3B-9220-4A54-AE99-952355825FF9}" type="presParOf" srcId="{333A1088-737F-45CB-B68E-254E46348037}" destId="{8BEBB6EC-1DAA-4CAC-8A25-BC0FCBD5DBD5}" srcOrd="14" destOrd="0" presId="urn:microsoft.com/office/officeart/2005/8/layout/target3"/>
    <dgm:cxn modelId="{13168296-E098-41D1-B50C-81DD5C8F8DCD}" type="presParOf" srcId="{333A1088-737F-45CB-B68E-254E46348037}" destId="{AED2198E-93D5-4001-81B4-73124B309672}" srcOrd="15" destOrd="0" presId="urn:microsoft.com/office/officeart/2005/8/layout/target3"/>
    <dgm:cxn modelId="{B7E3EEB9-19CA-4DCD-80D9-632291D1006F}" type="presParOf" srcId="{333A1088-737F-45CB-B68E-254E46348037}" destId="{2BE915AB-18AA-4053-B92C-3BFC9ED204BB}" srcOrd="16" destOrd="0" presId="urn:microsoft.com/office/officeart/2005/8/layout/target3"/>
    <dgm:cxn modelId="{52401E72-382B-45DE-BC4B-DF973D8B88EA}" type="presParOf" srcId="{333A1088-737F-45CB-B68E-254E46348037}" destId="{6BB5E863-4638-4E1D-BFDE-399D028AC4ED}" srcOrd="17" destOrd="0" presId="urn:microsoft.com/office/officeart/2005/8/layout/target3"/>
    <dgm:cxn modelId="{308D9130-BD21-4FB8-88ED-C366F3A03C87}" type="presParOf" srcId="{333A1088-737F-45CB-B68E-254E46348037}" destId="{5A5FFA88-C948-4069-8E93-59FA12366E83}" srcOrd="18" destOrd="0" presId="urn:microsoft.com/office/officeart/2005/8/layout/target3"/>
    <dgm:cxn modelId="{3B274F4E-99BC-42D4-97E2-16B504E3187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Linda Tůmová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</a:t>
          </a:r>
          <a:r>
            <a:rPr lang="cs-CZ" sz="2000" kern="1200" baseline="0" smtClean="0">
              <a:solidFill>
                <a:srgbClr val="FF0000"/>
              </a:solidFill>
            </a:rPr>
            <a:t>32</a:t>
          </a:r>
          <a:r>
            <a:rPr lang="cs-CZ" sz="2000" kern="1200" baseline="0" smtClean="0"/>
            <a:t>_INOVACE_</a:t>
          </a:r>
          <a:r>
            <a:rPr lang="cs-CZ" sz="2000" kern="1200" baseline="0" smtClean="0">
              <a:solidFill>
                <a:srgbClr val="FF0000"/>
              </a:solidFill>
            </a:rPr>
            <a:t>03_CJ_16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rgbClr val="FF0000"/>
              </a:solidFill>
            </a:rPr>
            <a:t>CJ – 6.B – Přídavná jména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391B23-569D-4E01-B546-B74ECDB4BF0A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B944AB-58E7-4D5E-9111-17FDCAEDB5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0335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FBFD3D-77E5-4B3F-BA8A-2E38C38C55A8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3F5FC5D-3FF1-4D5B-8B50-D3D6CB8572E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6490654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55265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/>
              <a:t>Materiál je určen k výkladu a procvičení učiva       o přídavných jménech. Žáci si mají díky této prezentaci ujasnit a procvičit  základní pojmy, rozlišování jednotlivých druhů přídavných jmen, skloňování a pravopis přídavných jmen. Na názorných příkladech si  procvičí probírané učivo a zkontroluje správnost svých odpovědí. </a:t>
            </a:r>
          </a:p>
          <a:p>
            <a:pPr algn="just"/>
            <a:r>
              <a:rPr lang="cs-CZ" dirty="0" smtClean="0"/>
              <a:t>Práce s prezentací vyplnila podstatnou část hodiny. Byla velmi jednoduchá. Učivo bylo nejdříve vysvětleno, zopakováno. Žáci pak plnili jednotlivé úkoly jako samostatnou práci s možností získat </a:t>
            </a:r>
            <a:r>
              <a:rPr lang="cs-CZ" smtClean="0"/>
              <a:t>známky. </a:t>
            </a:r>
            <a:endParaRPr lang="cs-CZ" dirty="0" smtClean="0"/>
          </a:p>
          <a:p>
            <a:pPr algn="just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7722033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Skloňování přídavných jmen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6522567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adjektiva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yjadřují vlastnosti podstatných jmen</a:t>
            </a:r>
          </a:p>
          <a:p>
            <a:r>
              <a:rPr lang="cs-CZ" dirty="0"/>
              <a:t>j</a:t>
            </a:r>
            <a:r>
              <a:rPr lang="cs-CZ" dirty="0" smtClean="0"/>
              <a:t>sou ohebná, skloňují se</a:t>
            </a:r>
          </a:p>
          <a:p>
            <a:r>
              <a:rPr lang="cs-CZ" dirty="0"/>
              <a:t>u</a:t>
            </a:r>
            <a:r>
              <a:rPr lang="cs-CZ" dirty="0" smtClean="0"/>
              <a:t>rčujeme u nich pád, číslo, rod, životnost (druh a vzor)</a:t>
            </a:r>
          </a:p>
          <a:p>
            <a:r>
              <a:rPr lang="cs-CZ" dirty="0" smtClean="0"/>
              <a:t>shodují se s podstatným jménem v pádě,</a:t>
            </a:r>
            <a:r>
              <a:rPr lang="cs-CZ" dirty="0"/>
              <a:t> </a:t>
            </a:r>
            <a:r>
              <a:rPr lang="cs-CZ" dirty="0" smtClean="0"/>
              <a:t>čísle, rodě (životnosti)</a:t>
            </a:r>
          </a:p>
          <a:p>
            <a:r>
              <a:rPr lang="cs-CZ" dirty="0" smtClean="0"/>
              <a:t>ptáme se : JAKÝ?, KTERÝ?, ČÍ?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5070618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869160"/>
            <a:ext cx="6512511" cy="646008"/>
          </a:xfrm>
        </p:spPr>
        <p:txBody>
          <a:bodyPr/>
          <a:lstStyle/>
          <a:p>
            <a:r>
              <a:rPr lang="cs-CZ" sz="3600" dirty="0" smtClean="0"/>
              <a:t>DRUHY PŘÍDAVNÝCH JMEN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692696"/>
            <a:ext cx="8136904" cy="4176464"/>
          </a:xfrm>
        </p:spPr>
        <p:txBody>
          <a:bodyPr>
            <a:normAutofit fontScale="85000" lnSpcReduction="20000"/>
          </a:bodyPr>
          <a:lstStyle/>
          <a:p>
            <a:r>
              <a:rPr lang="cs-CZ" i="1" dirty="0" smtClean="0"/>
              <a:t>Vyhledejte přídavná jména a určete druh</a:t>
            </a:r>
          </a:p>
          <a:p>
            <a:pPr marL="45720" indent="0" algn="just">
              <a:buNone/>
            </a:pPr>
            <a:r>
              <a:rPr lang="cs-CZ" sz="3000" dirty="0"/>
              <a:t>t</a:t>
            </a:r>
            <a:r>
              <a:rPr lang="cs-CZ" sz="3000" dirty="0" smtClean="0"/>
              <a:t>varohový dort</a:t>
            </a:r>
            <a:r>
              <a:rPr lang="cs-CZ" sz="3000" dirty="0">
                <a:solidFill>
                  <a:srgbClr val="FF0000"/>
                </a:solidFill>
              </a:rPr>
              <a:t> * </a:t>
            </a:r>
            <a:r>
              <a:rPr lang="cs-CZ" sz="3000" dirty="0" smtClean="0">
                <a:solidFill>
                  <a:srgbClr val="FF0000"/>
                </a:solidFill>
              </a:rPr>
              <a:t>			</a:t>
            </a:r>
            <a:r>
              <a:rPr lang="cs-CZ" sz="3000" dirty="0" smtClean="0">
                <a:solidFill>
                  <a:schemeClr val="tx1"/>
                </a:solidFill>
              </a:rPr>
              <a:t>jelení parohy</a:t>
            </a:r>
            <a:r>
              <a:rPr lang="cs-CZ" sz="3000" dirty="0">
                <a:solidFill>
                  <a:schemeClr val="tx1"/>
                </a:solidFill>
              </a:rPr>
              <a:t> </a:t>
            </a:r>
            <a:r>
              <a:rPr lang="cs-CZ" sz="3000" dirty="0">
                <a:solidFill>
                  <a:srgbClr val="FF0000"/>
                </a:solidFill>
              </a:rPr>
              <a:t>* </a:t>
            </a:r>
            <a:endParaRPr lang="cs-CZ" sz="3000" dirty="0" smtClean="0">
              <a:solidFill>
                <a:srgbClr val="FF0000"/>
              </a:solidFill>
            </a:endParaRPr>
          </a:p>
          <a:p>
            <a:pPr marL="45720" indent="0" algn="just">
              <a:buNone/>
            </a:pPr>
            <a:r>
              <a:rPr lang="cs-CZ" sz="3000" dirty="0">
                <a:solidFill>
                  <a:schemeClr val="tx1"/>
                </a:solidFill>
              </a:rPr>
              <a:t>Karlova vila </a:t>
            </a:r>
            <a:r>
              <a:rPr lang="cs-CZ" sz="3000" dirty="0">
                <a:solidFill>
                  <a:srgbClr val="FF0000"/>
                </a:solidFill>
              </a:rPr>
              <a:t>* </a:t>
            </a:r>
            <a:r>
              <a:rPr lang="cs-CZ" sz="3000" dirty="0" smtClean="0">
                <a:solidFill>
                  <a:srgbClr val="FF0000"/>
                </a:solidFill>
              </a:rPr>
              <a:t>			</a:t>
            </a:r>
            <a:r>
              <a:rPr lang="cs-CZ" sz="3000" dirty="0" smtClean="0">
                <a:solidFill>
                  <a:schemeClr val="tx1"/>
                </a:solidFill>
              </a:rPr>
              <a:t>moudří rádci</a:t>
            </a:r>
            <a:r>
              <a:rPr lang="cs-CZ" sz="3000" dirty="0">
                <a:solidFill>
                  <a:schemeClr val="tx1"/>
                </a:solidFill>
              </a:rPr>
              <a:t> </a:t>
            </a:r>
            <a:r>
              <a:rPr lang="cs-CZ" sz="3000" dirty="0">
                <a:solidFill>
                  <a:srgbClr val="FF0000"/>
                </a:solidFill>
              </a:rPr>
              <a:t>* </a:t>
            </a:r>
            <a:endParaRPr lang="cs-CZ" sz="3000" dirty="0" smtClean="0">
              <a:solidFill>
                <a:srgbClr val="FF0000"/>
              </a:solidFill>
            </a:endParaRPr>
          </a:p>
          <a:p>
            <a:pPr marL="45720" indent="0" algn="just">
              <a:buNone/>
            </a:pPr>
            <a:r>
              <a:rPr lang="cs-CZ" sz="3000" dirty="0"/>
              <a:t>v</a:t>
            </a:r>
            <a:r>
              <a:rPr lang="cs-CZ" sz="3000" dirty="0" smtClean="0"/>
              <a:t>epřové maso</a:t>
            </a:r>
            <a:r>
              <a:rPr lang="cs-CZ" sz="3000" dirty="0">
                <a:solidFill>
                  <a:srgbClr val="FF0000"/>
                </a:solidFill>
              </a:rPr>
              <a:t> * </a:t>
            </a:r>
            <a:r>
              <a:rPr lang="cs-CZ" sz="3000" dirty="0" smtClean="0">
                <a:solidFill>
                  <a:srgbClr val="FF0000"/>
                </a:solidFill>
              </a:rPr>
              <a:t>			</a:t>
            </a:r>
            <a:r>
              <a:rPr lang="cs-CZ" sz="3000" dirty="0" smtClean="0">
                <a:solidFill>
                  <a:schemeClr val="tx1"/>
                </a:solidFill>
              </a:rPr>
              <a:t>pejskova kost</a:t>
            </a:r>
            <a:r>
              <a:rPr lang="cs-CZ" sz="3000" dirty="0">
                <a:solidFill>
                  <a:schemeClr val="tx1"/>
                </a:solidFill>
              </a:rPr>
              <a:t> </a:t>
            </a:r>
            <a:r>
              <a:rPr lang="cs-CZ" sz="3000" dirty="0">
                <a:solidFill>
                  <a:srgbClr val="FF0000"/>
                </a:solidFill>
              </a:rPr>
              <a:t>* </a:t>
            </a:r>
            <a:endParaRPr lang="cs-CZ" sz="3000" dirty="0" smtClean="0">
              <a:solidFill>
                <a:srgbClr val="FF0000"/>
              </a:solidFill>
            </a:endParaRPr>
          </a:p>
          <a:p>
            <a:pPr marL="45720" indent="0" algn="just">
              <a:buNone/>
            </a:pPr>
            <a:r>
              <a:rPr lang="cs-CZ" sz="3000" dirty="0" smtClean="0">
                <a:solidFill>
                  <a:schemeClr val="tx1"/>
                </a:solidFill>
              </a:rPr>
              <a:t>zelený </a:t>
            </a:r>
            <a:r>
              <a:rPr lang="cs-CZ" sz="3000" dirty="0">
                <a:solidFill>
                  <a:schemeClr val="tx1"/>
                </a:solidFill>
              </a:rPr>
              <a:t>strom </a:t>
            </a:r>
            <a:r>
              <a:rPr lang="cs-CZ" sz="3000" dirty="0">
                <a:solidFill>
                  <a:srgbClr val="FF0000"/>
                </a:solidFill>
              </a:rPr>
              <a:t>* </a:t>
            </a:r>
            <a:r>
              <a:rPr lang="cs-CZ" sz="3000" dirty="0" smtClean="0">
                <a:solidFill>
                  <a:srgbClr val="FF0000"/>
                </a:solidFill>
              </a:rPr>
              <a:t>			</a:t>
            </a:r>
            <a:r>
              <a:rPr lang="cs-CZ" sz="3000" dirty="0" smtClean="0">
                <a:solidFill>
                  <a:schemeClr val="tx1"/>
                </a:solidFill>
              </a:rPr>
              <a:t>mravenčí práce</a:t>
            </a:r>
            <a:r>
              <a:rPr lang="cs-CZ" sz="3000" dirty="0">
                <a:solidFill>
                  <a:schemeClr val="tx1"/>
                </a:solidFill>
              </a:rPr>
              <a:t> </a:t>
            </a:r>
            <a:r>
              <a:rPr lang="cs-CZ" sz="3000" dirty="0">
                <a:solidFill>
                  <a:srgbClr val="FF0000"/>
                </a:solidFill>
              </a:rPr>
              <a:t>* </a:t>
            </a:r>
            <a:endParaRPr lang="cs-CZ" sz="3000" dirty="0" smtClean="0">
              <a:solidFill>
                <a:srgbClr val="FF0000"/>
              </a:solidFill>
            </a:endParaRPr>
          </a:p>
          <a:p>
            <a:pPr marL="45720" indent="0" algn="just">
              <a:buNone/>
            </a:pPr>
            <a:r>
              <a:rPr lang="cs-CZ" sz="3000" dirty="0"/>
              <a:t>p</a:t>
            </a:r>
            <a:r>
              <a:rPr lang="cs-CZ" sz="3000" dirty="0" smtClean="0"/>
              <a:t>říjemní lidé</a:t>
            </a:r>
            <a:r>
              <a:rPr lang="cs-CZ" sz="3000" dirty="0">
                <a:solidFill>
                  <a:srgbClr val="FF0000"/>
                </a:solidFill>
              </a:rPr>
              <a:t> * </a:t>
            </a:r>
            <a:r>
              <a:rPr lang="cs-CZ" sz="3000" dirty="0" smtClean="0">
                <a:solidFill>
                  <a:srgbClr val="FF0000"/>
                </a:solidFill>
              </a:rPr>
              <a:t>			</a:t>
            </a:r>
            <a:r>
              <a:rPr lang="cs-CZ" sz="3000" dirty="0" smtClean="0">
                <a:solidFill>
                  <a:schemeClr val="tx1"/>
                </a:solidFill>
              </a:rPr>
              <a:t>werichovský humor</a:t>
            </a:r>
            <a:r>
              <a:rPr lang="cs-CZ" sz="3000" dirty="0">
                <a:solidFill>
                  <a:schemeClr val="tx1"/>
                </a:solidFill>
              </a:rPr>
              <a:t> </a:t>
            </a:r>
            <a:r>
              <a:rPr lang="cs-CZ" sz="3000" dirty="0">
                <a:solidFill>
                  <a:srgbClr val="FF0000"/>
                </a:solidFill>
              </a:rPr>
              <a:t>* </a:t>
            </a:r>
            <a:endParaRPr lang="cs-CZ" sz="3000" dirty="0" smtClean="0">
              <a:solidFill>
                <a:srgbClr val="FF0000"/>
              </a:solidFill>
            </a:endParaRPr>
          </a:p>
          <a:p>
            <a:pPr marL="45720" indent="0" algn="just">
              <a:buNone/>
            </a:pPr>
            <a:endParaRPr lang="cs-CZ" sz="2400" dirty="0" smtClean="0"/>
          </a:p>
          <a:p>
            <a:pPr marL="45720" indent="0" algn="just">
              <a:buNone/>
            </a:pPr>
            <a:r>
              <a:rPr lang="cs-CZ" sz="2400" dirty="0" smtClean="0"/>
              <a:t>Tvrdá přídavná </a:t>
            </a:r>
            <a:r>
              <a:rPr lang="cs-CZ" sz="2400" smtClean="0"/>
              <a:t>jména </a:t>
            </a:r>
            <a:r>
              <a:rPr lang="cs-CZ" sz="2400" smtClean="0"/>
              <a:t>– 3koncovky</a:t>
            </a:r>
            <a:endParaRPr lang="cs-CZ" sz="2400" dirty="0" smtClean="0"/>
          </a:p>
          <a:p>
            <a:pPr marL="45720" indent="0" algn="just">
              <a:buNone/>
            </a:pPr>
            <a:r>
              <a:rPr lang="cs-CZ" sz="2400" dirty="0" smtClean="0"/>
              <a:t>Měkká přídavná jména – 1koncovka</a:t>
            </a:r>
          </a:p>
          <a:p>
            <a:pPr marL="45720" indent="0" algn="just">
              <a:buNone/>
            </a:pPr>
            <a:r>
              <a:rPr lang="cs-CZ" sz="2400" dirty="0" smtClean="0"/>
              <a:t>Přivlastňovací přídavná jména -  přivlastňují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51269453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869160"/>
            <a:ext cx="6512511" cy="646008"/>
          </a:xfrm>
        </p:spPr>
        <p:txBody>
          <a:bodyPr/>
          <a:lstStyle/>
          <a:p>
            <a:r>
              <a:rPr lang="cs-CZ" sz="3600" dirty="0" smtClean="0"/>
              <a:t>DRUHY PŘÍDAVNÝCH JMEN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692696"/>
            <a:ext cx="8136904" cy="4176464"/>
          </a:xfrm>
        </p:spPr>
        <p:txBody>
          <a:bodyPr>
            <a:normAutofit fontScale="85000" lnSpcReduction="20000"/>
          </a:bodyPr>
          <a:lstStyle/>
          <a:p>
            <a:r>
              <a:rPr lang="cs-CZ" i="1" dirty="0" smtClean="0"/>
              <a:t>Vyhledejte přídavná jména a určete druh</a:t>
            </a:r>
          </a:p>
          <a:p>
            <a:pPr marL="45720" indent="0" algn="just">
              <a:buNone/>
            </a:pPr>
            <a:r>
              <a:rPr lang="cs-CZ" sz="3000" dirty="0"/>
              <a:t>t</a:t>
            </a:r>
            <a:r>
              <a:rPr lang="cs-CZ" sz="3000" dirty="0" smtClean="0"/>
              <a:t>varohový dort</a:t>
            </a:r>
            <a:r>
              <a:rPr lang="cs-CZ" sz="3000" dirty="0">
                <a:solidFill>
                  <a:srgbClr val="FF0000"/>
                </a:solidFill>
              </a:rPr>
              <a:t> </a:t>
            </a:r>
            <a:r>
              <a:rPr lang="cs-CZ" sz="3000" b="1" dirty="0">
                <a:solidFill>
                  <a:srgbClr val="FF0000"/>
                </a:solidFill>
              </a:rPr>
              <a:t>T</a:t>
            </a:r>
            <a:r>
              <a:rPr lang="cs-CZ" sz="3000" b="1" dirty="0" smtClean="0">
                <a:solidFill>
                  <a:srgbClr val="FF0000"/>
                </a:solidFill>
              </a:rPr>
              <a:t> </a:t>
            </a:r>
            <a:r>
              <a:rPr lang="cs-CZ" sz="3000" dirty="0" smtClean="0">
                <a:solidFill>
                  <a:srgbClr val="FF0000"/>
                </a:solidFill>
              </a:rPr>
              <a:t>			</a:t>
            </a:r>
            <a:r>
              <a:rPr lang="cs-CZ" sz="3000" dirty="0" smtClean="0">
                <a:solidFill>
                  <a:schemeClr val="tx1"/>
                </a:solidFill>
              </a:rPr>
              <a:t>jelení parohy</a:t>
            </a:r>
            <a:r>
              <a:rPr lang="cs-CZ" sz="3000" dirty="0">
                <a:solidFill>
                  <a:schemeClr val="tx1"/>
                </a:solidFill>
              </a:rPr>
              <a:t> </a:t>
            </a:r>
            <a:r>
              <a:rPr lang="cs-CZ" sz="3000" b="1" dirty="0" smtClean="0">
                <a:solidFill>
                  <a:srgbClr val="FF0000"/>
                </a:solidFill>
              </a:rPr>
              <a:t>M</a:t>
            </a:r>
            <a:r>
              <a:rPr lang="cs-CZ" sz="3000" dirty="0" smtClean="0">
                <a:solidFill>
                  <a:srgbClr val="FF0000"/>
                </a:solidFill>
              </a:rPr>
              <a:t> </a:t>
            </a:r>
          </a:p>
          <a:p>
            <a:pPr marL="45720" indent="0" algn="just">
              <a:buNone/>
            </a:pPr>
            <a:r>
              <a:rPr lang="cs-CZ" sz="3000" dirty="0">
                <a:solidFill>
                  <a:schemeClr val="tx1"/>
                </a:solidFill>
              </a:rPr>
              <a:t>Karlova vila</a:t>
            </a:r>
            <a:r>
              <a:rPr lang="cs-CZ" sz="3000" b="1" dirty="0">
                <a:solidFill>
                  <a:schemeClr val="tx1"/>
                </a:solidFill>
              </a:rPr>
              <a:t> </a:t>
            </a:r>
            <a:r>
              <a:rPr lang="cs-CZ" sz="3000" b="1" dirty="0" smtClean="0">
                <a:solidFill>
                  <a:srgbClr val="FF0000"/>
                </a:solidFill>
              </a:rPr>
              <a:t>P </a:t>
            </a:r>
            <a:r>
              <a:rPr lang="cs-CZ" sz="3000" dirty="0" smtClean="0">
                <a:solidFill>
                  <a:srgbClr val="FF0000"/>
                </a:solidFill>
              </a:rPr>
              <a:t>			</a:t>
            </a:r>
            <a:r>
              <a:rPr lang="cs-CZ" sz="3000" dirty="0" smtClean="0">
                <a:solidFill>
                  <a:schemeClr val="tx1"/>
                </a:solidFill>
              </a:rPr>
              <a:t>moudří rádci</a:t>
            </a:r>
            <a:r>
              <a:rPr lang="cs-CZ" sz="3000" dirty="0">
                <a:solidFill>
                  <a:schemeClr val="tx1"/>
                </a:solidFill>
              </a:rPr>
              <a:t> </a:t>
            </a:r>
            <a:r>
              <a:rPr lang="cs-CZ" sz="3000" b="1" dirty="0">
                <a:solidFill>
                  <a:srgbClr val="FF0000"/>
                </a:solidFill>
              </a:rPr>
              <a:t>T</a:t>
            </a:r>
            <a:r>
              <a:rPr lang="cs-CZ" sz="3000" dirty="0" smtClean="0">
                <a:solidFill>
                  <a:srgbClr val="FF0000"/>
                </a:solidFill>
              </a:rPr>
              <a:t> </a:t>
            </a:r>
          </a:p>
          <a:p>
            <a:pPr marL="45720" indent="0" algn="just">
              <a:buNone/>
            </a:pPr>
            <a:r>
              <a:rPr lang="cs-CZ" sz="3000" dirty="0"/>
              <a:t>v</a:t>
            </a:r>
            <a:r>
              <a:rPr lang="cs-CZ" sz="3000" dirty="0" smtClean="0"/>
              <a:t>epřové maso</a:t>
            </a:r>
            <a:r>
              <a:rPr lang="cs-CZ" sz="3000" dirty="0">
                <a:solidFill>
                  <a:srgbClr val="FF0000"/>
                </a:solidFill>
              </a:rPr>
              <a:t> </a:t>
            </a:r>
            <a:r>
              <a:rPr lang="cs-CZ" sz="3000" b="1" dirty="0">
                <a:solidFill>
                  <a:srgbClr val="FF0000"/>
                </a:solidFill>
              </a:rPr>
              <a:t>T</a:t>
            </a:r>
            <a:r>
              <a:rPr lang="cs-CZ" sz="3000" dirty="0" smtClean="0">
                <a:solidFill>
                  <a:srgbClr val="FF0000"/>
                </a:solidFill>
              </a:rPr>
              <a:t> 			</a:t>
            </a:r>
            <a:r>
              <a:rPr lang="cs-CZ" sz="3000" dirty="0" smtClean="0">
                <a:solidFill>
                  <a:schemeClr val="tx1"/>
                </a:solidFill>
              </a:rPr>
              <a:t>pejskova kost</a:t>
            </a:r>
            <a:r>
              <a:rPr lang="cs-CZ" sz="3000" dirty="0">
                <a:solidFill>
                  <a:schemeClr val="tx1"/>
                </a:solidFill>
              </a:rPr>
              <a:t> </a:t>
            </a:r>
            <a:r>
              <a:rPr lang="cs-CZ" sz="3000" b="1" dirty="0">
                <a:solidFill>
                  <a:srgbClr val="FF0000"/>
                </a:solidFill>
              </a:rPr>
              <a:t>P</a:t>
            </a:r>
            <a:r>
              <a:rPr lang="cs-CZ" sz="3000" dirty="0" smtClean="0">
                <a:solidFill>
                  <a:srgbClr val="FF0000"/>
                </a:solidFill>
              </a:rPr>
              <a:t> </a:t>
            </a:r>
          </a:p>
          <a:p>
            <a:pPr marL="45720" indent="0" algn="just">
              <a:buNone/>
            </a:pPr>
            <a:r>
              <a:rPr lang="cs-CZ" sz="3000" dirty="0" smtClean="0">
                <a:solidFill>
                  <a:schemeClr val="tx1"/>
                </a:solidFill>
              </a:rPr>
              <a:t>zelený </a:t>
            </a:r>
            <a:r>
              <a:rPr lang="cs-CZ" sz="3000" dirty="0">
                <a:solidFill>
                  <a:schemeClr val="tx1"/>
                </a:solidFill>
              </a:rPr>
              <a:t>strom </a:t>
            </a:r>
            <a:r>
              <a:rPr lang="cs-CZ" sz="3000" b="1" dirty="0">
                <a:solidFill>
                  <a:srgbClr val="FF0000"/>
                </a:solidFill>
              </a:rPr>
              <a:t>T</a:t>
            </a:r>
            <a:r>
              <a:rPr lang="cs-CZ" sz="3000" dirty="0" smtClean="0">
                <a:solidFill>
                  <a:srgbClr val="FF0000"/>
                </a:solidFill>
              </a:rPr>
              <a:t> 			</a:t>
            </a:r>
            <a:r>
              <a:rPr lang="cs-CZ" sz="3000" dirty="0" smtClean="0">
                <a:solidFill>
                  <a:schemeClr val="tx1"/>
                </a:solidFill>
              </a:rPr>
              <a:t>mravenčí práce</a:t>
            </a:r>
            <a:r>
              <a:rPr lang="cs-CZ" sz="3000" dirty="0">
                <a:solidFill>
                  <a:schemeClr val="tx1"/>
                </a:solidFill>
              </a:rPr>
              <a:t> </a:t>
            </a:r>
            <a:r>
              <a:rPr lang="cs-CZ" sz="3000" b="1" dirty="0">
                <a:solidFill>
                  <a:srgbClr val="FF0000"/>
                </a:solidFill>
              </a:rPr>
              <a:t>M</a:t>
            </a:r>
            <a:r>
              <a:rPr lang="cs-CZ" sz="3000" dirty="0" smtClean="0">
                <a:solidFill>
                  <a:srgbClr val="FF0000"/>
                </a:solidFill>
              </a:rPr>
              <a:t> </a:t>
            </a:r>
          </a:p>
          <a:p>
            <a:pPr marL="45720" indent="0" algn="just">
              <a:buNone/>
            </a:pPr>
            <a:r>
              <a:rPr lang="cs-CZ" sz="3000" dirty="0"/>
              <a:t>p</a:t>
            </a:r>
            <a:r>
              <a:rPr lang="cs-CZ" sz="3000" dirty="0" smtClean="0"/>
              <a:t>říjemní lidé</a:t>
            </a:r>
            <a:r>
              <a:rPr lang="cs-CZ" sz="3000" dirty="0">
                <a:solidFill>
                  <a:srgbClr val="FF0000"/>
                </a:solidFill>
              </a:rPr>
              <a:t> </a:t>
            </a:r>
            <a:r>
              <a:rPr lang="cs-CZ" sz="3000" b="1" dirty="0">
                <a:solidFill>
                  <a:srgbClr val="FF0000"/>
                </a:solidFill>
              </a:rPr>
              <a:t>T</a:t>
            </a:r>
            <a:r>
              <a:rPr lang="cs-CZ" sz="3000" dirty="0" smtClean="0">
                <a:solidFill>
                  <a:srgbClr val="FF0000"/>
                </a:solidFill>
              </a:rPr>
              <a:t> 			</a:t>
            </a:r>
            <a:r>
              <a:rPr lang="cs-CZ" sz="3000" dirty="0" smtClean="0">
                <a:solidFill>
                  <a:schemeClr val="tx1"/>
                </a:solidFill>
              </a:rPr>
              <a:t>werichovský humor</a:t>
            </a:r>
            <a:r>
              <a:rPr lang="cs-CZ" sz="3000" dirty="0">
                <a:solidFill>
                  <a:schemeClr val="tx1"/>
                </a:solidFill>
              </a:rPr>
              <a:t> </a:t>
            </a:r>
            <a:r>
              <a:rPr lang="cs-CZ" sz="3000" b="1" dirty="0">
                <a:solidFill>
                  <a:srgbClr val="FF0000"/>
                </a:solidFill>
              </a:rPr>
              <a:t>T</a:t>
            </a:r>
            <a:r>
              <a:rPr lang="cs-CZ" sz="3000" dirty="0" smtClean="0">
                <a:solidFill>
                  <a:srgbClr val="FF0000"/>
                </a:solidFill>
              </a:rPr>
              <a:t> </a:t>
            </a:r>
          </a:p>
          <a:p>
            <a:pPr marL="45720" indent="0" algn="just">
              <a:buNone/>
            </a:pPr>
            <a:endParaRPr lang="cs-CZ" sz="2400" dirty="0" smtClean="0"/>
          </a:p>
          <a:p>
            <a:pPr marL="45720" indent="0" algn="just">
              <a:buNone/>
            </a:pPr>
            <a:r>
              <a:rPr lang="cs-CZ" sz="2400" dirty="0" smtClean="0"/>
              <a:t>Tvrdá přídavná jména – 3koncovky</a:t>
            </a:r>
          </a:p>
          <a:p>
            <a:pPr marL="45720" indent="0" algn="just">
              <a:buNone/>
            </a:pPr>
            <a:r>
              <a:rPr lang="cs-CZ" sz="2400" dirty="0" smtClean="0"/>
              <a:t>Měkká přídavná jména – 1koncovka</a:t>
            </a:r>
          </a:p>
          <a:p>
            <a:pPr marL="45720" indent="0" algn="just">
              <a:buNone/>
            </a:pPr>
            <a:r>
              <a:rPr lang="cs-CZ" sz="2400" dirty="0" smtClean="0"/>
              <a:t>Přivlastňovací přídavná jména -  přivlastňují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8754638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301208"/>
            <a:ext cx="6512511" cy="713016"/>
          </a:xfrm>
        </p:spPr>
        <p:txBody>
          <a:bodyPr/>
          <a:lstStyle/>
          <a:p>
            <a:r>
              <a:rPr lang="cs-CZ" dirty="0" smtClean="0"/>
              <a:t>Skloňování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764704"/>
            <a:ext cx="6400800" cy="4536504"/>
          </a:xfrm>
        </p:spPr>
        <p:txBody>
          <a:bodyPr>
            <a:normAutofit/>
          </a:bodyPr>
          <a:lstStyle/>
          <a:p>
            <a:r>
              <a:rPr lang="cs-CZ" dirty="0" smtClean="0"/>
              <a:t>Přídavná jména tvrdá se skloňují podle vzoru 		</a:t>
            </a:r>
            <a:r>
              <a:rPr lang="cs-CZ" b="1" dirty="0" smtClean="0">
                <a:solidFill>
                  <a:srgbClr val="FF0000"/>
                </a:solidFill>
              </a:rPr>
              <a:t>MLADÝ, MLADÁ, MLADÉ</a:t>
            </a:r>
          </a:p>
          <a:p>
            <a:r>
              <a:rPr lang="cs-CZ" dirty="0" smtClean="0"/>
              <a:t>Přídavná jména měkká se skloňují podle vzoru 		</a:t>
            </a:r>
            <a:r>
              <a:rPr lang="cs-CZ" b="1" dirty="0" smtClean="0">
                <a:solidFill>
                  <a:srgbClr val="FF0000"/>
                </a:solidFill>
              </a:rPr>
              <a:t>JARNÍ</a:t>
            </a:r>
          </a:p>
          <a:p>
            <a:r>
              <a:rPr lang="cs-CZ" dirty="0" smtClean="0"/>
              <a:t>Přídavná jména přivlastňovací se skloňují podle vzoru 	</a:t>
            </a:r>
            <a:r>
              <a:rPr lang="cs-CZ" b="1" dirty="0" smtClean="0">
                <a:solidFill>
                  <a:srgbClr val="FF0000"/>
                </a:solidFill>
              </a:rPr>
              <a:t>OTCŮV, OTCOVA, OTCOVO</a:t>
            </a:r>
            <a:endParaRPr lang="cs-CZ" b="1" dirty="0">
              <a:solidFill>
                <a:srgbClr val="FF0000"/>
              </a:solidFill>
            </a:endParaRPr>
          </a:p>
          <a:p>
            <a:pPr marL="45720" indent="0">
              <a:buNone/>
            </a:pP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	MATČIN, MATČINA, MATČINO</a:t>
            </a:r>
          </a:p>
        </p:txBody>
      </p:sp>
    </p:spTree>
    <p:extLst>
      <p:ext uri="{BB962C8B-B14F-4D97-AF65-F5344CB8AC3E}">
        <p14:creationId xmlns:p14="http://schemas.microsoft.com/office/powerpoint/2010/main" val="146580984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PŘÍDAVNÁ JMÉNA TVRDÁ</a:t>
            </a:r>
            <a:br>
              <a:rPr lang="cs-CZ" sz="3600" dirty="0" smtClean="0"/>
            </a:b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mladý, mladým, mladí, mladých, mladými, 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err="1"/>
              <a:t>zřejm</a:t>
            </a:r>
            <a:r>
              <a:rPr lang="cs-CZ" sz="2400" dirty="0"/>
              <a:t>_ </a:t>
            </a:r>
            <a:r>
              <a:rPr lang="cs-CZ" sz="2400" dirty="0" smtClean="0"/>
              <a:t>omyl</a:t>
            </a:r>
            <a:r>
              <a:rPr lang="cs-CZ" sz="2400" dirty="0"/>
              <a:t>	</a:t>
            </a:r>
            <a:r>
              <a:rPr lang="cs-CZ" sz="2400" dirty="0" smtClean="0"/>
              <a:t>		</a:t>
            </a:r>
            <a:r>
              <a:rPr lang="cs-CZ" sz="2400" dirty="0" err="1" smtClean="0"/>
              <a:t>zuřiv</a:t>
            </a:r>
            <a:r>
              <a:rPr lang="cs-CZ" sz="2400" dirty="0"/>
              <a:t>_ štěkot</a:t>
            </a:r>
          </a:p>
          <a:p>
            <a:pPr marL="45720" indent="0">
              <a:buNone/>
            </a:pPr>
            <a:r>
              <a:rPr lang="cs-CZ" sz="2400" dirty="0"/>
              <a:t>trval_ vztah	</a:t>
            </a:r>
            <a:r>
              <a:rPr lang="cs-CZ" sz="2400" dirty="0" smtClean="0"/>
              <a:t>		</a:t>
            </a:r>
            <a:r>
              <a:rPr lang="cs-CZ" sz="2400" dirty="0" err="1" smtClean="0"/>
              <a:t>siv</a:t>
            </a:r>
            <a:r>
              <a:rPr lang="cs-CZ" sz="2400" dirty="0"/>
              <a:t>_ holubi</a:t>
            </a:r>
          </a:p>
          <a:p>
            <a:pPr marL="45720" indent="0">
              <a:buNone/>
            </a:pPr>
            <a:r>
              <a:rPr lang="cs-CZ" sz="2400" dirty="0"/>
              <a:t>mezi známým_ básníky	s kovovým_ šperky</a:t>
            </a:r>
          </a:p>
          <a:p>
            <a:pPr marL="45720" indent="0">
              <a:buNone/>
            </a:pPr>
            <a:r>
              <a:rPr lang="cs-CZ" sz="2400" dirty="0" err="1"/>
              <a:t>lipov</a:t>
            </a:r>
            <a:r>
              <a:rPr lang="cs-CZ" sz="2400" dirty="0"/>
              <a:t>_ květ	</a:t>
            </a:r>
            <a:r>
              <a:rPr lang="cs-CZ" sz="2400" dirty="0" smtClean="0"/>
              <a:t>		</a:t>
            </a:r>
            <a:r>
              <a:rPr lang="cs-CZ" sz="2400" dirty="0" err="1" smtClean="0"/>
              <a:t>drav</a:t>
            </a:r>
            <a:r>
              <a:rPr lang="cs-CZ" sz="2400" dirty="0"/>
              <a:t>_ proud</a:t>
            </a:r>
          </a:p>
          <a:p>
            <a:pPr marL="45720" indent="0">
              <a:buNone/>
            </a:pPr>
            <a:r>
              <a:rPr lang="cs-CZ" sz="2400" dirty="0" err="1"/>
              <a:t>rychl</a:t>
            </a:r>
            <a:r>
              <a:rPr lang="cs-CZ" sz="2400" dirty="0"/>
              <a:t>_ běžci	</a:t>
            </a:r>
            <a:r>
              <a:rPr lang="cs-CZ" sz="2400" dirty="0" smtClean="0"/>
              <a:t>		</a:t>
            </a:r>
            <a:r>
              <a:rPr lang="cs-CZ" sz="2400" dirty="0" err="1" smtClean="0"/>
              <a:t>ohořel_m</a:t>
            </a:r>
            <a:r>
              <a:rPr lang="cs-CZ" sz="2400" dirty="0" smtClean="0"/>
              <a:t> </a:t>
            </a:r>
            <a:r>
              <a:rPr lang="cs-CZ" sz="2400" dirty="0"/>
              <a:t>trámem</a:t>
            </a:r>
          </a:p>
          <a:p>
            <a:pPr marL="45720" indent="0">
              <a:buNone/>
            </a:pPr>
            <a:r>
              <a:rPr lang="cs-CZ" sz="2400" dirty="0" err="1" smtClean="0"/>
              <a:t>průmyslov</a:t>
            </a:r>
            <a:r>
              <a:rPr lang="cs-CZ" sz="2400" dirty="0"/>
              <a:t>_ vynález	</a:t>
            </a:r>
            <a:r>
              <a:rPr lang="cs-CZ" sz="2400" dirty="0" smtClean="0"/>
              <a:t>	</a:t>
            </a:r>
            <a:r>
              <a:rPr lang="cs-CZ" sz="2400" dirty="0" err="1" smtClean="0"/>
              <a:t>šťavnat_ch</a:t>
            </a:r>
            <a:r>
              <a:rPr lang="cs-CZ" sz="2400" dirty="0" smtClean="0"/>
              <a:t> </a:t>
            </a:r>
            <a:r>
              <a:rPr lang="cs-CZ" sz="2400" dirty="0"/>
              <a:t>trav</a:t>
            </a:r>
          </a:p>
          <a:p>
            <a:pPr marL="45720" indent="0">
              <a:buNone/>
            </a:pP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371537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PŘÍDAVNÁ JMÉNA TVRDÁ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smtClean="0"/>
              <a:t>zřejm</a:t>
            </a:r>
            <a:r>
              <a:rPr lang="cs-CZ" sz="2400" b="1" dirty="0" smtClean="0"/>
              <a:t>ý</a:t>
            </a:r>
            <a:r>
              <a:rPr lang="cs-CZ" sz="2400" dirty="0" smtClean="0"/>
              <a:t> </a:t>
            </a:r>
            <a:r>
              <a:rPr lang="cs-CZ" sz="2400" dirty="0"/>
              <a:t>omyl	</a:t>
            </a:r>
            <a:r>
              <a:rPr lang="cs-CZ" sz="2400" dirty="0" smtClean="0"/>
              <a:t>		zuřiv</a:t>
            </a:r>
            <a:r>
              <a:rPr lang="cs-CZ" sz="2400" b="1" dirty="0" smtClean="0"/>
              <a:t>ý</a:t>
            </a:r>
            <a:r>
              <a:rPr lang="cs-CZ" sz="2400" dirty="0" smtClean="0"/>
              <a:t> </a:t>
            </a:r>
            <a:r>
              <a:rPr lang="cs-CZ" sz="2400" dirty="0"/>
              <a:t>štěkot</a:t>
            </a:r>
          </a:p>
          <a:p>
            <a:pPr marL="45720" indent="0">
              <a:buNone/>
            </a:pPr>
            <a:r>
              <a:rPr lang="cs-CZ" sz="2400" dirty="0" smtClean="0"/>
              <a:t>trval</a:t>
            </a:r>
            <a:r>
              <a:rPr lang="cs-CZ" sz="2400" b="1" dirty="0" smtClean="0"/>
              <a:t>ý</a:t>
            </a:r>
            <a:r>
              <a:rPr lang="cs-CZ" sz="2400" dirty="0" smtClean="0"/>
              <a:t> </a:t>
            </a:r>
            <a:r>
              <a:rPr lang="cs-CZ" sz="2400" dirty="0"/>
              <a:t>vztah	</a:t>
            </a:r>
            <a:r>
              <a:rPr lang="cs-CZ" sz="2400" dirty="0" smtClean="0"/>
              <a:t>		siv</a:t>
            </a:r>
            <a:r>
              <a:rPr lang="cs-CZ" sz="2400" b="1" dirty="0" smtClean="0"/>
              <a:t>í</a:t>
            </a:r>
            <a:r>
              <a:rPr lang="cs-CZ" sz="2400" dirty="0" smtClean="0"/>
              <a:t> </a:t>
            </a:r>
            <a:r>
              <a:rPr lang="cs-CZ" sz="2400" dirty="0"/>
              <a:t>holubi</a:t>
            </a:r>
          </a:p>
          <a:p>
            <a:pPr marL="45720" indent="0">
              <a:buNone/>
            </a:pPr>
            <a:r>
              <a:rPr lang="cs-CZ" sz="2400" dirty="0"/>
              <a:t>mezi </a:t>
            </a:r>
            <a:r>
              <a:rPr lang="cs-CZ" sz="2400" dirty="0" smtClean="0"/>
              <a:t>známým</a:t>
            </a:r>
            <a:r>
              <a:rPr lang="cs-CZ" sz="2400" b="1" dirty="0" smtClean="0"/>
              <a:t>i</a:t>
            </a:r>
            <a:r>
              <a:rPr lang="cs-CZ" sz="2400" dirty="0" smtClean="0"/>
              <a:t> </a:t>
            </a:r>
            <a:r>
              <a:rPr lang="cs-CZ" sz="2400" dirty="0"/>
              <a:t>básníky	s </a:t>
            </a:r>
            <a:r>
              <a:rPr lang="cs-CZ" sz="2400" dirty="0" smtClean="0"/>
              <a:t>kovovým</a:t>
            </a:r>
            <a:r>
              <a:rPr lang="cs-CZ" sz="2400" b="1" dirty="0" smtClean="0"/>
              <a:t>i</a:t>
            </a:r>
            <a:r>
              <a:rPr lang="cs-CZ" sz="2400" dirty="0" smtClean="0"/>
              <a:t> </a:t>
            </a:r>
            <a:r>
              <a:rPr lang="cs-CZ" sz="2400" dirty="0"/>
              <a:t>šperky</a:t>
            </a:r>
          </a:p>
          <a:p>
            <a:pPr marL="45720" indent="0">
              <a:buNone/>
            </a:pPr>
            <a:r>
              <a:rPr lang="cs-CZ" sz="2400" dirty="0" smtClean="0"/>
              <a:t>lipov</a:t>
            </a:r>
            <a:r>
              <a:rPr lang="cs-CZ" sz="2400" b="1" dirty="0" smtClean="0"/>
              <a:t>ý</a:t>
            </a:r>
            <a:r>
              <a:rPr lang="cs-CZ" sz="2400" dirty="0" smtClean="0"/>
              <a:t> </a:t>
            </a:r>
            <a:r>
              <a:rPr lang="cs-CZ" sz="2400" dirty="0"/>
              <a:t>květ	</a:t>
            </a:r>
            <a:r>
              <a:rPr lang="cs-CZ" sz="2400" dirty="0" smtClean="0"/>
              <a:t>		drav</a:t>
            </a:r>
            <a:r>
              <a:rPr lang="cs-CZ" sz="2400" b="1" dirty="0" smtClean="0"/>
              <a:t>ý</a:t>
            </a:r>
            <a:r>
              <a:rPr lang="cs-CZ" sz="2400" dirty="0" smtClean="0"/>
              <a:t> </a:t>
            </a:r>
            <a:r>
              <a:rPr lang="cs-CZ" sz="2400" dirty="0"/>
              <a:t>proud</a:t>
            </a:r>
          </a:p>
          <a:p>
            <a:pPr marL="45720" indent="0">
              <a:buNone/>
            </a:pPr>
            <a:r>
              <a:rPr lang="cs-CZ" sz="2400" dirty="0" smtClean="0"/>
              <a:t>rychl</a:t>
            </a:r>
            <a:r>
              <a:rPr lang="cs-CZ" sz="2400" b="1" dirty="0" smtClean="0"/>
              <a:t>í</a:t>
            </a:r>
            <a:r>
              <a:rPr lang="cs-CZ" sz="2400" dirty="0" smtClean="0"/>
              <a:t> </a:t>
            </a:r>
            <a:r>
              <a:rPr lang="cs-CZ" sz="2400" dirty="0"/>
              <a:t>běžci	</a:t>
            </a:r>
            <a:r>
              <a:rPr lang="cs-CZ" sz="2400" dirty="0" smtClean="0"/>
              <a:t>		ohořel</a:t>
            </a:r>
            <a:r>
              <a:rPr lang="cs-CZ" sz="2400" b="1" dirty="0" smtClean="0"/>
              <a:t>ý</a:t>
            </a:r>
            <a:r>
              <a:rPr lang="cs-CZ" sz="2400" dirty="0" smtClean="0"/>
              <a:t>m </a:t>
            </a:r>
            <a:r>
              <a:rPr lang="cs-CZ" sz="2400" dirty="0"/>
              <a:t>trámem</a:t>
            </a:r>
          </a:p>
          <a:p>
            <a:pPr marL="45720" indent="0">
              <a:buNone/>
            </a:pPr>
            <a:r>
              <a:rPr lang="cs-CZ" sz="2400" dirty="0" smtClean="0"/>
              <a:t>průmyslov</a:t>
            </a:r>
            <a:r>
              <a:rPr lang="cs-CZ" sz="2400" b="1" dirty="0" smtClean="0"/>
              <a:t>ý</a:t>
            </a:r>
            <a:r>
              <a:rPr lang="cs-CZ" sz="2400" dirty="0" smtClean="0"/>
              <a:t> </a:t>
            </a:r>
            <a:r>
              <a:rPr lang="cs-CZ" sz="2400" dirty="0"/>
              <a:t>vynález	</a:t>
            </a:r>
            <a:r>
              <a:rPr lang="cs-CZ" sz="2400" dirty="0" smtClean="0"/>
              <a:t>	šťavnat</a:t>
            </a:r>
            <a:r>
              <a:rPr lang="cs-CZ" sz="2400" b="1" dirty="0" smtClean="0"/>
              <a:t>ý</a:t>
            </a:r>
            <a:r>
              <a:rPr lang="cs-CZ" sz="2400" dirty="0" smtClean="0"/>
              <a:t>ch </a:t>
            </a:r>
            <a:r>
              <a:rPr lang="cs-CZ" sz="2400" dirty="0"/>
              <a:t>trav</a:t>
            </a:r>
          </a:p>
          <a:p>
            <a:pPr marL="45720" indent="0">
              <a:buNone/>
            </a:pP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482284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PŘÍDAVNÁ JMÉNA MĚKKÁ</a:t>
            </a:r>
            <a:br>
              <a:rPr lang="cs-CZ" sz="3600" dirty="0" smtClean="0"/>
            </a:b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jarní, jarním, jarních, jarními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pl-PL" dirty="0"/>
              <a:t>vos_ pas	</a:t>
            </a:r>
            <a:r>
              <a:rPr lang="pl-PL" dirty="0" smtClean="0"/>
              <a:t>		z </a:t>
            </a:r>
            <a:r>
              <a:rPr lang="pl-PL" dirty="0"/>
              <a:t>ryz_ho zlata</a:t>
            </a:r>
          </a:p>
          <a:p>
            <a:pPr marL="45720" indent="0">
              <a:buNone/>
            </a:pPr>
            <a:r>
              <a:rPr lang="pl-PL" dirty="0"/>
              <a:t>o kos_m zpěvu	</a:t>
            </a:r>
            <a:r>
              <a:rPr lang="pl-PL" dirty="0" smtClean="0"/>
              <a:t>	jestřáb</a:t>
            </a:r>
            <a:r>
              <a:rPr lang="pl-PL" dirty="0"/>
              <a:t>_ pera</a:t>
            </a:r>
          </a:p>
          <a:p>
            <a:pPr marL="45720" indent="0">
              <a:buNone/>
            </a:pPr>
            <a:r>
              <a:rPr lang="cs-CZ" dirty="0"/>
              <a:t>čap_ hnízda	</a:t>
            </a:r>
            <a:r>
              <a:rPr lang="cs-CZ" dirty="0" smtClean="0"/>
              <a:t>		</a:t>
            </a:r>
            <a:r>
              <a:rPr lang="cs-CZ" dirty="0" err="1" smtClean="0"/>
              <a:t>pav</a:t>
            </a:r>
            <a:r>
              <a:rPr lang="cs-CZ" dirty="0"/>
              <a:t>_ pero</a:t>
            </a:r>
          </a:p>
          <a:p>
            <a:pPr marL="45720" indent="0">
              <a:buNone/>
            </a:pPr>
            <a:r>
              <a:rPr lang="pl-PL" dirty="0"/>
              <a:t>s koroptv_mi vejci	</a:t>
            </a:r>
            <a:r>
              <a:rPr lang="pl-PL" dirty="0" smtClean="0"/>
              <a:t>	ciz</a:t>
            </a:r>
            <a:r>
              <a:rPr lang="pl-PL" dirty="0"/>
              <a:t>_ partner</a:t>
            </a:r>
          </a:p>
          <a:p>
            <a:pPr marL="45720" indent="0">
              <a:buNone/>
            </a:pPr>
            <a:r>
              <a:rPr lang="cs-CZ" dirty="0" err="1"/>
              <a:t>ps</a:t>
            </a:r>
            <a:r>
              <a:rPr lang="cs-CZ" dirty="0"/>
              <a:t>_ spřežení	</a:t>
            </a:r>
            <a:r>
              <a:rPr lang="cs-CZ" dirty="0" smtClean="0"/>
              <a:t>		</a:t>
            </a:r>
            <a:r>
              <a:rPr lang="cs-CZ" dirty="0" err="1" smtClean="0"/>
              <a:t>hověz</a:t>
            </a:r>
            <a:r>
              <a:rPr lang="cs-CZ" dirty="0"/>
              <a:t>_ lůj</a:t>
            </a:r>
          </a:p>
          <a:p>
            <a:pPr marL="45720" indent="0">
              <a:buNone/>
            </a:pPr>
            <a:r>
              <a:rPr lang="cs-CZ" dirty="0"/>
              <a:t>o </a:t>
            </a:r>
            <a:r>
              <a:rPr lang="cs-CZ" dirty="0" err="1"/>
              <a:t>hmyz_ch</a:t>
            </a:r>
            <a:r>
              <a:rPr lang="cs-CZ" dirty="0"/>
              <a:t> larvách	</a:t>
            </a:r>
            <a:r>
              <a:rPr lang="cs-CZ" dirty="0" smtClean="0"/>
              <a:t>	ve </a:t>
            </a:r>
            <a:r>
              <a:rPr lang="cs-CZ" dirty="0" err="1"/>
              <a:t>lv_ch</a:t>
            </a:r>
            <a:r>
              <a:rPr lang="cs-CZ" dirty="0"/>
              <a:t> spárech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48520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PŘÍDAVNÁ JMÉNA MĚKKÁ</a:t>
            </a:r>
            <a:br>
              <a:rPr lang="cs-CZ" sz="36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pl-PL" dirty="0" smtClean="0"/>
              <a:t>vos</a:t>
            </a:r>
            <a:r>
              <a:rPr lang="pl-PL" b="1" dirty="0" smtClean="0"/>
              <a:t>í</a:t>
            </a:r>
            <a:r>
              <a:rPr lang="pl-PL" dirty="0" smtClean="0"/>
              <a:t> </a:t>
            </a:r>
            <a:r>
              <a:rPr lang="pl-PL" dirty="0"/>
              <a:t>pas	</a:t>
            </a:r>
            <a:r>
              <a:rPr lang="pl-PL" dirty="0" smtClean="0"/>
              <a:t>		z ryz</a:t>
            </a:r>
            <a:r>
              <a:rPr lang="pl-PL" b="1" dirty="0"/>
              <a:t>í</a:t>
            </a:r>
            <a:r>
              <a:rPr lang="pl-PL" dirty="0" smtClean="0"/>
              <a:t>ho </a:t>
            </a:r>
            <a:r>
              <a:rPr lang="pl-PL" dirty="0"/>
              <a:t>zlata</a:t>
            </a:r>
          </a:p>
          <a:p>
            <a:pPr marL="45720" indent="0">
              <a:buNone/>
            </a:pPr>
            <a:r>
              <a:rPr lang="pl-PL" dirty="0"/>
              <a:t>o </a:t>
            </a:r>
            <a:r>
              <a:rPr lang="pl-PL" dirty="0" smtClean="0"/>
              <a:t>kos</a:t>
            </a:r>
            <a:r>
              <a:rPr lang="pl-PL" b="1" dirty="0"/>
              <a:t>í</a:t>
            </a:r>
            <a:r>
              <a:rPr lang="pl-PL" dirty="0" smtClean="0"/>
              <a:t>m </a:t>
            </a:r>
            <a:r>
              <a:rPr lang="pl-PL" dirty="0"/>
              <a:t>zpěvu	</a:t>
            </a:r>
            <a:r>
              <a:rPr lang="pl-PL" dirty="0" smtClean="0"/>
              <a:t>		jestřáb</a:t>
            </a:r>
            <a:r>
              <a:rPr lang="pl-PL" b="1" dirty="0"/>
              <a:t>í</a:t>
            </a:r>
            <a:r>
              <a:rPr lang="pl-PL" dirty="0" smtClean="0"/>
              <a:t> </a:t>
            </a:r>
            <a:r>
              <a:rPr lang="pl-PL" dirty="0"/>
              <a:t>pera</a:t>
            </a:r>
          </a:p>
          <a:p>
            <a:pPr marL="45720" indent="0">
              <a:buNone/>
            </a:pPr>
            <a:r>
              <a:rPr lang="cs-CZ" dirty="0" smtClean="0"/>
              <a:t>čap</a:t>
            </a:r>
            <a:r>
              <a:rPr lang="pl-PL" b="1" dirty="0"/>
              <a:t>í</a:t>
            </a:r>
            <a:r>
              <a:rPr lang="cs-CZ" dirty="0" smtClean="0"/>
              <a:t> </a:t>
            </a:r>
            <a:r>
              <a:rPr lang="cs-CZ" dirty="0"/>
              <a:t>hnízda	</a:t>
            </a:r>
            <a:r>
              <a:rPr lang="cs-CZ" dirty="0" smtClean="0"/>
              <a:t>		</a:t>
            </a:r>
            <a:r>
              <a:rPr lang="cs-CZ" dirty="0" err="1" smtClean="0"/>
              <a:t>pav</a:t>
            </a:r>
            <a:r>
              <a:rPr lang="pl-PL" b="1" dirty="0"/>
              <a:t>í</a:t>
            </a:r>
            <a:r>
              <a:rPr lang="cs-CZ" dirty="0" smtClean="0"/>
              <a:t> </a:t>
            </a:r>
            <a:r>
              <a:rPr lang="cs-CZ" dirty="0"/>
              <a:t>pero</a:t>
            </a:r>
          </a:p>
          <a:p>
            <a:pPr marL="45720" indent="0">
              <a:buNone/>
            </a:pPr>
            <a:r>
              <a:rPr lang="pl-PL" dirty="0"/>
              <a:t>s </a:t>
            </a:r>
            <a:r>
              <a:rPr lang="pl-PL" dirty="0" smtClean="0"/>
              <a:t>koroptv</a:t>
            </a:r>
            <a:r>
              <a:rPr lang="pl-PL" b="1" dirty="0"/>
              <a:t>í</a:t>
            </a:r>
            <a:r>
              <a:rPr lang="pl-PL" dirty="0" smtClean="0"/>
              <a:t>mi </a:t>
            </a:r>
            <a:r>
              <a:rPr lang="pl-PL" dirty="0"/>
              <a:t>vejci	</a:t>
            </a:r>
            <a:r>
              <a:rPr lang="pl-PL" dirty="0" smtClean="0"/>
              <a:t>	ciz</a:t>
            </a:r>
            <a:r>
              <a:rPr lang="pl-PL" b="1" dirty="0"/>
              <a:t>í</a:t>
            </a:r>
            <a:r>
              <a:rPr lang="pl-PL" dirty="0" smtClean="0"/>
              <a:t> </a:t>
            </a:r>
            <a:r>
              <a:rPr lang="pl-PL" dirty="0"/>
              <a:t>partner</a:t>
            </a:r>
          </a:p>
          <a:p>
            <a:pPr marL="45720" indent="0">
              <a:buNone/>
            </a:pPr>
            <a:r>
              <a:rPr lang="cs-CZ" dirty="0" err="1" smtClean="0"/>
              <a:t>ps</a:t>
            </a:r>
            <a:r>
              <a:rPr lang="pl-PL" b="1" dirty="0"/>
              <a:t>í</a:t>
            </a:r>
            <a:r>
              <a:rPr lang="cs-CZ" dirty="0" smtClean="0"/>
              <a:t> </a:t>
            </a:r>
            <a:r>
              <a:rPr lang="cs-CZ" dirty="0"/>
              <a:t>spřežení	</a:t>
            </a:r>
            <a:r>
              <a:rPr lang="cs-CZ" dirty="0" smtClean="0"/>
              <a:t>		</a:t>
            </a:r>
            <a:r>
              <a:rPr lang="cs-CZ" dirty="0" err="1" smtClean="0"/>
              <a:t>hověz</a:t>
            </a:r>
            <a:r>
              <a:rPr lang="pl-PL" b="1" dirty="0" smtClean="0"/>
              <a:t>í </a:t>
            </a:r>
            <a:r>
              <a:rPr lang="cs-CZ" dirty="0" smtClean="0"/>
              <a:t>lůj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o </a:t>
            </a:r>
            <a:r>
              <a:rPr lang="cs-CZ" dirty="0" smtClean="0"/>
              <a:t>hmyz</a:t>
            </a:r>
            <a:r>
              <a:rPr lang="pl-PL" b="1" dirty="0"/>
              <a:t>í</a:t>
            </a:r>
            <a:r>
              <a:rPr lang="cs-CZ" dirty="0" smtClean="0"/>
              <a:t>ch </a:t>
            </a:r>
            <a:r>
              <a:rPr lang="cs-CZ" dirty="0"/>
              <a:t>larvách	</a:t>
            </a:r>
            <a:r>
              <a:rPr lang="cs-CZ" dirty="0" smtClean="0"/>
              <a:t>	ve </a:t>
            </a:r>
            <a:r>
              <a:rPr lang="cs-CZ" dirty="0" err="1" smtClean="0"/>
              <a:t>lv</a:t>
            </a:r>
            <a:r>
              <a:rPr lang="pl-PL" b="1" dirty="0"/>
              <a:t>í</a:t>
            </a:r>
            <a:r>
              <a:rPr lang="cs-CZ" dirty="0" smtClean="0"/>
              <a:t>ch </a:t>
            </a:r>
            <a:r>
              <a:rPr lang="cs-CZ" dirty="0"/>
              <a:t>spárech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42411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otcovi, otcovy, otcových  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45720" indent="0">
              <a:buNone/>
            </a:pPr>
            <a:r>
              <a:rPr lang="cs-CZ" sz="8000" dirty="0" err="1" smtClean="0"/>
              <a:t>bratrov</a:t>
            </a:r>
            <a:r>
              <a:rPr lang="cs-CZ" sz="8000" dirty="0" smtClean="0"/>
              <a:t>_ přátelé	</a:t>
            </a:r>
          </a:p>
          <a:p>
            <a:pPr marL="45720" indent="0">
              <a:buNone/>
            </a:pPr>
            <a:r>
              <a:rPr lang="cs-CZ" sz="8000" dirty="0" err="1" smtClean="0"/>
              <a:t>bratrov</a:t>
            </a:r>
            <a:r>
              <a:rPr lang="cs-CZ" sz="8000" dirty="0" smtClean="0"/>
              <a:t>_ návrhy</a:t>
            </a:r>
          </a:p>
          <a:p>
            <a:pPr marL="45720" indent="0">
              <a:buNone/>
            </a:pPr>
            <a:r>
              <a:rPr lang="cs-CZ" sz="8000" dirty="0" err="1" smtClean="0"/>
              <a:t>bratrov</a:t>
            </a:r>
            <a:r>
              <a:rPr lang="cs-CZ" sz="8000" dirty="0" smtClean="0"/>
              <a:t>_ boty	</a:t>
            </a:r>
          </a:p>
          <a:p>
            <a:pPr marL="45720" indent="0">
              <a:buNone/>
            </a:pPr>
            <a:r>
              <a:rPr lang="cs-CZ" sz="8000" dirty="0" smtClean="0"/>
              <a:t>na </a:t>
            </a:r>
            <a:r>
              <a:rPr lang="cs-CZ" sz="8000" dirty="0" err="1" smtClean="0"/>
              <a:t>strýcov</a:t>
            </a:r>
            <a:r>
              <a:rPr lang="cs-CZ" sz="8000" dirty="0" smtClean="0"/>
              <a:t>_ králíky</a:t>
            </a:r>
          </a:p>
          <a:p>
            <a:pPr marL="45720" indent="0">
              <a:buNone/>
            </a:pPr>
            <a:r>
              <a:rPr lang="pl-PL" sz="8000" dirty="0" smtClean="0"/>
              <a:t>ze Smetanov_ch oper	</a:t>
            </a:r>
          </a:p>
          <a:p>
            <a:pPr marL="45720" indent="0">
              <a:buNone/>
            </a:pPr>
            <a:r>
              <a:rPr lang="pl-PL" sz="8000" dirty="0" smtClean="0"/>
              <a:t>na horníkov_ch lampách</a:t>
            </a:r>
          </a:p>
          <a:p>
            <a:pPr marL="45720" indent="0">
              <a:buNone/>
            </a:pPr>
            <a:r>
              <a:rPr lang="cs-CZ" sz="8000" dirty="0" smtClean="0"/>
              <a:t>pro </a:t>
            </a:r>
            <a:r>
              <a:rPr lang="cs-CZ" sz="8000" dirty="0" err="1" smtClean="0"/>
              <a:t>dřevorubcov</a:t>
            </a:r>
            <a:r>
              <a:rPr lang="cs-CZ" sz="8000" dirty="0" smtClean="0"/>
              <a:t>_ syny	</a:t>
            </a:r>
          </a:p>
          <a:p>
            <a:pPr marL="45720" indent="0">
              <a:buNone/>
            </a:pPr>
            <a:r>
              <a:rPr lang="cs-CZ" sz="8000" dirty="0" smtClean="0"/>
              <a:t>o </a:t>
            </a:r>
            <a:r>
              <a:rPr lang="cs-CZ" sz="8000" dirty="0" err="1" smtClean="0"/>
              <a:t>učitelov_ch</a:t>
            </a:r>
            <a:r>
              <a:rPr lang="cs-CZ" sz="8000" dirty="0" smtClean="0"/>
              <a:t> radách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741122" cy="639762"/>
          </a:xfrm>
        </p:spPr>
        <p:txBody>
          <a:bodyPr/>
          <a:lstStyle/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cs-CZ" sz="2000" smtClean="0">
                <a:solidFill>
                  <a:schemeClr val="accent2">
                    <a:lumMod val="75000"/>
                  </a:schemeClr>
                </a:solidFill>
              </a:rPr>
              <a:t>atčini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, matčiny, matčiných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sestřin_  knihy</a:t>
            </a:r>
            <a:r>
              <a:rPr lang="cs-CZ" dirty="0"/>
              <a:t>	</a:t>
            </a:r>
          </a:p>
          <a:p>
            <a:pPr marL="45720" indent="0">
              <a:buNone/>
            </a:pPr>
            <a:r>
              <a:rPr lang="cs-CZ" dirty="0" smtClean="0"/>
              <a:t>sestřin_  spolužáci</a:t>
            </a:r>
            <a:endParaRPr lang="cs-CZ" dirty="0"/>
          </a:p>
          <a:p>
            <a:pPr marL="45720" indent="0">
              <a:buNone/>
            </a:pPr>
            <a:r>
              <a:rPr lang="cs-CZ" dirty="0" smtClean="0"/>
              <a:t>sestřin_ </a:t>
            </a:r>
            <a:r>
              <a:rPr lang="cs-CZ" dirty="0"/>
              <a:t>	</a:t>
            </a:r>
            <a:r>
              <a:rPr lang="cs-CZ" dirty="0" smtClean="0"/>
              <a:t> úkoly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na </a:t>
            </a:r>
            <a:r>
              <a:rPr lang="cs-CZ" dirty="0" smtClean="0"/>
              <a:t>Petřin_  výkresy</a:t>
            </a:r>
            <a:endParaRPr lang="cs-CZ" dirty="0"/>
          </a:p>
          <a:p>
            <a:pPr marL="45720" indent="0">
              <a:buNone/>
            </a:pPr>
            <a:r>
              <a:rPr lang="pl-PL" dirty="0"/>
              <a:t>ze </a:t>
            </a:r>
            <a:r>
              <a:rPr lang="pl-PL" dirty="0" smtClean="0"/>
              <a:t>princeznin_ch pokojů</a:t>
            </a:r>
            <a:r>
              <a:rPr lang="pl-PL" dirty="0"/>
              <a:t>	</a:t>
            </a:r>
          </a:p>
          <a:p>
            <a:pPr marL="45720" indent="0">
              <a:buNone/>
            </a:pPr>
            <a:r>
              <a:rPr lang="pl-PL" dirty="0"/>
              <a:t>na </a:t>
            </a:r>
            <a:r>
              <a:rPr lang="pl-PL" dirty="0" smtClean="0"/>
              <a:t>tetin_ch záhonech</a:t>
            </a:r>
            <a:endParaRPr lang="pl-PL" dirty="0"/>
          </a:p>
          <a:p>
            <a:pPr marL="45720" indent="0">
              <a:buNone/>
            </a:pPr>
            <a:r>
              <a:rPr lang="cs-CZ" dirty="0"/>
              <a:t>pro </a:t>
            </a:r>
            <a:r>
              <a:rPr lang="cs-CZ" dirty="0" smtClean="0"/>
              <a:t>babiččin_  bratry </a:t>
            </a:r>
            <a:r>
              <a:rPr lang="cs-CZ" dirty="0"/>
              <a:t>	</a:t>
            </a:r>
          </a:p>
          <a:p>
            <a:pPr marL="45720" indent="0">
              <a:buNone/>
            </a:pPr>
            <a:r>
              <a:rPr lang="cs-CZ" dirty="0"/>
              <a:t>o </a:t>
            </a:r>
            <a:r>
              <a:rPr lang="cs-CZ" dirty="0" err="1" smtClean="0"/>
              <a:t>královnin_ch</a:t>
            </a:r>
            <a:r>
              <a:rPr lang="cs-CZ" dirty="0" smtClean="0"/>
              <a:t>  špercích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PŘÍDAVNÁ JMÉNA PŘIVLASŤŇOVACÍ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93096210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45720" indent="0">
              <a:buNone/>
            </a:pPr>
            <a:r>
              <a:rPr lang="cs-CZ" sz="8000" dirty="0" smtClean="0"/>
              <a:t>bratrov</a:t>
            </a:r>
            <a:r>
              <a:rPr lang="cs-CZ" sz="8000" b="1" dirty="0" smtClean="0"/>
              <a:t>i</a:t>
            </a:r>
            <a:r>
              <a:rPr lang="cs-CZ" sz="8000" dirty="0" smtClean="0"/>
              <a:t> přátelé	</a:t>
            </a:r>
          </a:p>
          <a:p>
            <a:pPr marL="45720" indent="0">
              <a:buNone/>
            </a:pPr>
            <a:r>
              <a:rPr lang="cs-CZ" sz="8000" dirty="0" smtClean="0"/>
              <a:t>bratrov</a:t>
            </a:r>
            <a:r>
              <a:rPr lang="cs-CZ" sz="8000" b="1" dirty="0" smtClean="0"/>
              <a:t>y</a:t>
            </a:r>
            <a:r>
              <a:rPr lang="cs-CZ" sz="8000" dirty="0" smtClean="0"/>
              <a:t> návrhy</a:t>
            </a:r>
          </a:p>
          <a:p>
            <a:pPr marL="45720" indent="0">
              <a:buNone/>
            </a:pPr>
            <a:r>
              <a:rPr lang="cs-CZ" sz="8000" dirty="0" smtClean="0"/>
              <a:t>bratrov</a:t>
            </a:r>
            <a:r>
              <a:rPr lang="cs-CZ" sz="8000" b="1" dirty="0"/>
              <a:t>y</a:t>
            </a:r>
            <a:r>
              <a:rPr lang="cs-CZ" sz="8000" dirty="0" smtClean="0"/>
              <a:t> boty	</a:t>
            </a:r>
          </a:p>
          <a:p>
            <a:pPr marL="45720" indent="0">
              <a:buNone/>
            </a:pPr>
            <a:r>
              <a:rPr lang="cs-CZ" sz="8000" dirty="0" smtClean="0"/>
              <a:t>na strýcov</a:t>
            </a:r>
            <a:r>
              <a:rPr lang="cs-CZ" sz="8000" b="1" dirty="0"/>
              <a:t>y</a:t>
            </a:r>
            <a:r>
              <a:rPr lang="cs-CZ" sz="8000" dirty="0" smtClean="0"/>
              <a:t> králíky</a:t>
            </a:r>
          </a:p>
          <a:p>
            <a:pPr marL="45720" indent="0">
              <a:buNone/>
            </a:pPr>
            <a:r>
              <a:rPr lang="pl-PL" sz="8000" dirty="0" smtClean="0"/>
              <a:t>ze Smetanov</a:t>
            </a:r>
            <a:r>
              <a:rPr lang="cs-CZ" sz="8000" b="1" dirty="0" smtClean="0"/>
              <a:t>ý</a:t>
            </a:r>
            <a:r>
              <a:rPr lang="pl-PL" sz="8000" dirty="0" smtClean="0"/>
              <a:t>ch oper	</a:t>
            </a:r>
          </a:p>
          <a:p>
            <a:pPr marL="45720" indent="0">
              <a:buNone/>
            </a:pPr>
            <a:r>
              <a:rPr lang="pl-PL" sz="8000" dirty="0" smtClean="0"/>
              <a:t>na horníkov</a:t>
            </a:r>
            <a:r>
              <a:rPr lang="cs-CZ" sz="8000" b="1" dirty="0" smtClean="0"/>
              <a:t>ý</a:t>
            </a:r>
            <a:r>
              <a:rPr lang="pl-PL" sz="8000" dirty="0" smtClean="0"/>
              <a:t>ch lampách</a:t>
            </a:r>
          </a:p>
          <a:p>
            <a:pPr marL="45720" indent="0">
              <a:buNone/>
            </a:pPr>
            <a:r>
              <a:rPr lang="cs-CZ" sz="8000" dirty="0" smtClean="0"/>
              <a:t>pro dřevorubcov</a:t>
            </a:r>
            <a:r>
              <a:rPr lang="cs-CZ" sz="8000" b="1" dirty="0"/>
              <a:t>y</a:t>
            </a:r>
            <a:r>
              <a:rPr lang="cs-CZ" sz="8000" dirty="0" smtClean="0"/>
              <a:t> syny	</a:t>
            </a:r>
          </a:p>
          <a:p>
            <a:pPr marL="45720" indent="0">
              <a:buNone/>
            </a:pPr>
            <a:r>
              <a:rPr lang="cs-CZ" sz="8000" dirty="0" smtClean="0"/>
              <a:t>o učitelov</a:t>
            </a:r>
            <a:r>
              <a:rPr lang="cs-CZ" sz="8000" b="1" dirty="0" smtClean="0"/>
              <a:t>ý</a:t>
            </a:r>
            <a:r>
              <a:rPr lang="cs-CZ" sz="8000" dirty="0" smtClean="0"/>
              <a:t>ch radách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788024" y="692696"/>
            <a:ext cx="3741122" cy="639762"/>
          </a:xfrm>
        </p:spPr>
        <p:txBody>
          <a:bodyPr/>
          <a:lstStyle/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sestřin</a:t>
            </a:r>
            <a:r>
              <a:rPr lang="cs-CZ" b="1" dirty="0"/>
              <a:t>y</a:t>
            </a:r>
            <a:r>
              <a:rPr lang="cs-CZ" dirty="0" smtClean="0"/>
              <a:t>  knihy</a:t>
            </a:r>
            <a:r>
              <a:rPr lang="cs-CZ" dirty="0"/>
              <a:t>	</a:t>
            </a:r>
          </a:p>
          <a:p>
            <a:pPr marL="45720" indent="0">
              <a:buNone/>
            </a:pPr>
            <a:r>
              <a:rPr lang="cs-CZ" dirty="0" smtClean="0"/>
              <a:t>sestřin</a:t>
            </a:r>
            <a:r>
              <a:rPr lang="cs-CZ" b="1" dirty="0"/>
              <a:t>i</a:t>
            </a:r>
            <a:r>
              <a:rPr lang="cs-CZ" dirty="0" smtClean="0"/>
              <a:t>  spolužáci</a:t>
            </a:r>
            <a:endParaRPr lang="cs-CZ" dirty="0"/>
          </a:p>
          <a:p>
            <a:pPr marL="45720" indent="0">
              <a:buNone/>
            </a:pPr>
            <a:r>
              <a:rPr lang="cs-CZ" dirty="0" smtClean="0"/>
              <a:t>sestřin</a:t>
            </a:r>
            <a:r>
              <a:rPr lang="cs-CZ" b="1" dirty="0"/>
              <a:t>y</a:t>
            </a:r>
            <a:r>
              <a:rPr lang="cs-CZ" dirty="0"/>
              <a:t>	</a:t>
            </a:r>
            <a:r>
              <a:rPr lang="cs-CZ" dirty="0" smtClean="0"/>
              <a:t> úkoly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na </a:t>
            </a:r>
            <a:r>
              <a:rPr lang="cs-CZ" dirty="0" smtClean="0"/>
              <a:t>Petřin</a:t>
            </a:r>
            <a:r>
              <a:rPr lang="cs-CZ" b="1" dirty="0"/>
              <a:t>y</a:t>
            </a:r>
            <a:r>
              <a:rPr lang="cs-CZ" dirty="0" smtClean="0"/>
              <a:t>  výkresy</a:t>
            </a:r>
            <a:endParaRPr lang="cs-CZ" dirty="0"/>
          </a:p>
          <a:p>
            <a:pPr marL="45720" indent="0">
              <a:buNone/>
            </a:pPr>
            <a:r>
              <a:rPr lang="pl-PL" dirty="0"/>
              <a:t>ze </a:t>
            </a:r>
            <a:r>
              <a:rPr lang="pl-PL" dirty="0" smtClean="0"/>
              <a:t>princeznin</a:t>
            </a:r>
            <a:r>
              <a:rPr lang="pl-PL" b="1" dirty="0" smtClean="0"/>
              <a:t>ý</a:t>
            </a:r>
            <a:r>
              <a:rPr lang="pl-PL" dirty="0" smtClean="0"/>
              <a:t>ch pokojů</a:t>
            </a:r>
            <a:r>
              <a:rPr lang="pl-PL" dirty="0"/>
              <a:t>	</a:t>
            </a:r>
          </a:p>
          <a:p>
            <a:pPr marL="45720" indent="0">
              <a:buNone/>
            </a:pPr>
            <a:r>
              <a:rPr lang="pl-PL" dirty="0"/>
              <a:t>na </a:t>
            </a:r>
            <a:r>
              <a:rPr lang="pl-PL" dirty="0" smtClean="0"/>
              <a:t>tetin</a:t>
            </a:r>
            <a:r>
              <a:rPr lang="pl-PL" b="1" dirty="0" smtClean="0"/>
              <a:t>ý</a:t>
            </a:r>
            <a:r>
              <a:rPr lang="pl-PL" dirty="0" smtClean="0"/>
              <a:t>ch záhonech</a:t>
            </a:r>
            <a:endParaRPr lang="pl-PL" dirty="0"/>
          </a:p>
          <a:p>
            <a:pPr marL="45720" indent="0">
              <a:buNone/>
            </a:pPr>
            <a:r>
              <a:rPr lang="cs-CZ" dirty="0"/>
              <a:t>pro </a:t>
            </a:r>
            <a:r>
              <a:rPr lang="cs-CZ" dirty="0" smtClean="0"/>
              <a:t>babiččin</a:t>
            </a:r>
            <a:r>
              <a:rPr lang="cs-CZ" b="1" dirty="0"/>
              <a:t>y</a:t>
            </a:r>
            <a:r>
              <a:rPr lang="cs-CZ" dirty="0" smtClean="0"/>
              <a:t>  bratry </a:t>
            </a:r>
            <a:r>
              <a:rPr lang="cs-CZ" dirty="0"/>
              <a:t>	</a:t>
            </a:r>
          </a:p>
          <a:p>
            <a:pPr marL="45720" indent="0">
              <a:buNone/>
            </a:pPr>
            <a:r>
              <a:rPr lang="cs-CZ" dirty="0"/>
              <a:t>o </a:t>
            </a:r>
            <a:r>
              <a:rPr lang="cs-CZ" dirty="0" smtClean="0"/>
              <a:t>královnin</a:t>
            </a:r>
            <a:r>
              <a:rPr lang="cs-CZ" b="1" dirty="0" smtClean="0"/>
              <a:t>ý</a:t>
            </a:r>
            <a:r>
              <a:rPr lang="cs-CZ" dirty="0" smtClean="0"/>
              <a:t>ch  špercích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PŘÍDAVNÁ JMÉNA PŘIVLASŤŇOVACÍ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1088374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Text – práce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752388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432</TotalTime>
  <Words>257</Words>
  <Application>Microsoft Office PowerPoint</Application>
  <PresentationFormat>Předvádění na obrazovce (4:3)</PresentationFormat>
  <Paragraphs>110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anotace</vt:lpstr>
      <vt:lpstr>PŘÍDAVNÁ JMÉNA</vt:lpstr>
      <vt:lpstr>adjektiva</vt:lpstr>
      <vt:lpstr>DRUHY PŘÍDAVNÝCH JMEN</vt:lpstr>
      <vt:lpstr>DRUHY PŘÍDAVNÝCH JMEN</vt:lpstr>
      <vt:lpstr>Skloňování  </vt:lpstr>
      <vt:lpstr>PŘÍDAVNÁ JMÉNA TVRDÁ mladý, mladým, mladí, mladých, mladými, </vt:lpstr>
      <vt:lpstr>PŘÍDAVNÁ JMÉNA TVRDÁ</vt:lpstr>
      <vt:lpstr>PŘÍDAVNÁ JMÉNA MĚKKÁ jarní, jarním, jarních, jarními</vt:lpstr>
      <vt:lpstr>PŘÍDAVNÁ JMÉNA MĚKKÁ </vt:lpstr>
      <vt:lpstr>PŘÍDAVNÁ JMÉNA PŘIVLASŤŇOVACÍ</vt:lpstr>
      <vt:lpstr>PŘÍDAVNÁ JMÉNA PŘIVLASŤŇOVACÍ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Demeter</dc:creator>
  <cp:lastModifiedBy>Demeter</cp:lastModifiedBy>
  <cp:revision>40</cp:revision>
  <dcterms:created xsi:type="dcterms:W3CDTF">2011-10-20T20:02:58Z</dcterms:created>
  <dcterms:modified xsi:type="dcterms:W3CDTF">2011-11-08T21:10:18Z</dcterms:modified>
</cp:coreProperties>
</file>