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5" r:id="rId2"/>
    <p:sldId id="266" r:id="rId3"/>
    <p:sldId id="267" r:id="rId4"/>
    <p:sldId id="268" r:id="rId5"/>
    <p:sldId id="256" r:id="rId6"/>
    <p:sldId id="257" r:id="rId7"/>
    <p:sldId id="258" r:id="rId8"/>
    <p:sldId id="260" r:id="rId9"/>
    <p:sldId id="261" r:id="rId10"/>
    <p:sldId id="262" r:id="rId11"/>
    <p:sldId id="263" r:id="rId12"/>
    <p:sldId id="259" r:id="rId13"/>
    <p:sldId id="26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B35DB-B87A-4F1A-A4CA-AB2393313A1C}" type="datetimeFigureOut">
              <a:rPr lang="cs-CZ" smtClean="0"/>
              <a:t>19.4.2013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2440AD-EF97-4A94-A43C-3EFEFF4555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440AD-EF97-4A94-A43C-3EFEFF4555A1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AA3BE-F209-4F78-97A0-523505BF95FC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BAC14-7053-4CD8-BF68-E8950ECC7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22766-B5BE-47D6-9EAC-F4381FB8D59D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35411-5CEF-423A-9FAC-89CFE3343C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C0A2E-D122-4CBA-A095-34D7F30F5276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09F18-B46F-4E61-8278-948D2C8EF8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2855C-AF24-4518-A4CE-F9764A8E9B4D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C53C1-39CD-4001-AED1-121985D04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C2BF1-B303-4ED8-A964-6DD26A4FC444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DBDAB-46B7-42DD-8F04-17C9CE043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EAAA1-9295-432D-9A88-7E23AFCBD96C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8FEE6-864D-481C-8AEA-C8683DCCB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64DD0-7A1B-4019-BA11-5F1E077C1C65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CE09B-EED3-42FA-B83E-4434BB3071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45C8-9089-4B87-89EF-363620F0EFAB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40C51-AB1A-4788-B034-90E349D901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413E91-DE83-4196-968D-639D166F5CD6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358A5-7C26-441F-B558-EA3DF5D26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40CA-F713-46F1-AC69-2AC7C8B1AEE7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CCBFB-52B6-461D-AB76-E932F3478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1C13B-7356-4AC5-88C5-144FC9DC23D2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76B08-4AFB-4E7B-A8E2-BD76F28BDE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BFF86ED-D68D-4B14-A335-3D1379ADF780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00C67F-B669-4272-968E-4C7444637A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boat.cz/tech/ponor/ponor.ht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Balon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20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25.png"/><Relationship Id="rId5" Type="http://schemas.openxmlformats.org/officeDocument/2006/relationships/image" Target="../media/image13.png"/><Relationship Id="rId10" Type="http://schemas.openxmlformats.org/officeDocument/2006/relationships/image" Target="../media/image24.png"/><Relationship Id="rId4" Type="http://schemas.openxmlformats.org/officeDocument/2006/relationships/image" Target="../media/image12.png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boat.cz/tech/ponor/ponor.ht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alon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3315" name="Picture 2" descr="C:\Users\ProBook05\Desktop\šabloyNápady\obrázky k šablonám\hlavička pro prezentaci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3213" y="-227013"/>
            <a:ext cx="9752013" cy="731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6308725" y="493713"/>
            <a:ext cx="3041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VY_32_INOVACE_02.03.52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Název výukového </a:t>
            </a:r>
            <a:r>
              <a:rPr lang="cs-CZ" b="1" dirty="0" smtClean="0"/>
              <a:t>materiálu</a:t>
            </a:r>
            <a:r>
              <a:rPr lang="cs-CZ" dirty="0" smtClean="0"/>
              <a:t>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Plavu </a:t>
            </a:r>
            <a:r>
              <a:rPr lang="cs-CZ" dirty="0"/>
              <a:t>nebo </a:t>
            </a:r>
            <a:r>
              <a:rPr lang="cs-CZ" dirty="0" smtClean="0"/>
              <a:t>neplavu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(Účinky síly na těleso)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Předmět</a:t>
            </a:r>
            <a:r>
              <a:rPr lang="cs-CZ" b="1" dirty="0" smtClean="0"/>
              <a:t>: Fyzika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Autor:  Mgr. Ivana Šnáblová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Cílová skupina</a:t>
            </a:r>
            <a:r>
              <a:rPr lang="cs-CZ" b="1" dirty="0" smtClean="0"/>
              <a:t>: 7. ročník základní školy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LEDEN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03605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2" name="TextovéPole 4"/>
          <p:cNvSpPr txBox="1">
            <a:spLocks noChangeArrowheads="1"/>
          </p:cNvSpPr>
          <p:nvPr/>
        </p:nvSpPr>
        <p:spPr bwMode="auto">
          <a:xfrm>
            <a:off x="611188" y="765175"/>
            <a:ext cx="8137525" cy="237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Calibri" pitchFamily="34" charset="0"/>
              </a:rPr>
              <a:t>Použité zdroje:</a:t>
            </a:r>
          </a:p>
          <a:p>
            <a:r>
              <a:rPr lang="cs-CZ" sz="2000" dirty="0">
                <a:latin typeface="Calibri" pitchFamily="34" charset="0"/>
              </a:rPr>
              <a:t>Ponorky: </a:t>
            </a:r>
            <a:r>
              <a:rPr lang="cs-CZ" sz="2000" dirty="0">
                <a:latin typeface="Calibri" pitchFamily="34" charset="0"/>
                <a:hlinkClick r:id="rId3"/>
              </a:rPr>
              <a:t>http://www.</a:t>
            </a:r>
            <a:r>
              <a:rPr lang="cs-CZ" sz="2000" dirty="0" err="1">
                <a:latin typeface="Calibri" pitchFamily="34" charset="0"/>
                <a:hlinkClick r:id="rId3"/>
              </a:rPr>
              <a:t>uboat.cz</a:t>
            </a:r>
            <a:r>
              <a:rPr lang="cs-CZ" sz="2000" dirty="0">
                <a:latin typeface="Calibri" pitchFamily="34" charset="0"/>
                <a:hlinkClick r:id="rId3"/>
              </a:rPr>
              <a:t>/</a:t>
            </a:r>
            <a:r>
              <a:rPr lang="cs-CZ" sz="2000" dirty="0" err="1">
                <a:latin typeface="Calibri" pitchFamily="34" charset="0"/>
                <a:hlinkClick r:id="rId3"/>
              </a:rPr>
              <a:t>tech</a:t>
            </a:r>
            <a:r>
              <a:rPr lang="cs-CZ" sz="2000" dirty="0">
                <a:latin typeface="Calibri" pitchFamily="34" charset="0"/>
                <a:hlinkClick r:id="rId3"/>
              </a:rPr>
              <a:t>/ponor/ponor.</a:t>
            </a:r>
            <a:r>
              <a:rPr lang="cs-CZ" sz="2000" dirty="0" err="1">
                <a:latin typeface="Calibri" pitchFamily="34" charset="0"/>
                <a:hlinkClick r:id="rId3"/>
              </a:rPr>
              <a:t>htm</a:t>
            </a:r>
            <a:r>
              <a:rPr lang="cs-CZ" sz="2000" dirty="0">
                <a:latin typeface="Calibri" pitchFamily="34" charset="0"/>
              </a:rPr>
              <a:t> </a:t>
            </a:r>
          </a:p>
          <a:p>
            <a:r>
              <a:rPr lang="cs-CZ" sz="2000" dirty="0">
                <a:latin typeface="Calibri" pitchFamily="34" charset="0"/>
              </a:rPr>
              <a:t>1/2013 (on line)</a:t>
            </a:r>
          </a:p>
          <a:p>
            <a:r>
              <a:rPr lang="cs-CZ" sz="2000" dirty="0">
                <a:latin typeface="Calibri" pitchFamily="34" charset="0"/>
              </a:rPr>
              <a:t>Balón: </a:t>
            </a:r>
            <a:r>
              <a:rPr lang="cs-CZ" sz="2000" dirty="0">
                <a:latin typeface="Calibri" pitchFamily="34" charset="0"/>
                <a:hlinkClick r:id="rId4"/>
              </a:rPr>
              <a:t>http://cs.wikipedia.org/wiki/Balon</a:t>
            </a:r>
            <a:r>
              <a:rPr lang="cs-CZ" sz="2000" dirty="0">
                <a:latin typeface="Calibri" pitchFamily="34" charset="0"/>
              </a:rPr>
              <a:t>  1/2013 (on line)</a:t>
            </a:r>
          </a:p>
          <a:p>
            <a:r>
              <a:rPr lang="cs-CZ" sz="2000" dirty="0">
                <a:latin typeface="Calibri" pitchFamily="34" charset="0"/>
              </a:rPr>
              <a:t>Obrázky </a:t>
            </a:r>
            <a:r>
              <a:rPr lang="cs-CZ" sz="2000" dirty="0" smtClean="0">
                <a:latin typeface="Calibri" pitchFamily="34" charset="0"/>
              </a:rPr>
              <a:t>office.</a:t>
            </a:r>
            <a:r>
              <a:rPr lang="cs-CZ" sz="2000" dirty="0" err="1" smtClean="0">
                <a:latin typeface="Calibri" pitchFamily="34" charset="0"/>
              </a:rPr>
              <a:t>microsoft.com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dirty="0">
                <a:latin typeface="Calibri" pitchFamily="34" charset="0"/>
              </a:rPr>
              <a:t>Fotografie archiv autorky</a:t>
            </a:r>
          </a:p>
          <a:p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Anotace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Materiál </a:t>
            </a:r>
            <a:r>
              <a:rPr lang="cs-CZ" dirty="0" smtClean="0"/>
              <a:t>slouží k vysvětlení chování těles v kapalinách a plynech. V závěru je několik odkazů na webové stránky .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Materiály jsou určeny pro bezplatné používání pro potřeby výuky a vzdělávání na všech typech škol a školských zařízení. Jakékoliv další využití podléhá autorskému </a:t>
            </a:r>
            <a:r>
              <a:rPr lang="cs-CZ" b="1" dirty="0" smtClean="0"/>
              <a:t>zákonu.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Plavu nebo neplavu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DŮSLEDKY ARCHIMÉDOVA ZÁKONA</a:t>
            </a:r>
            <a:endParaRPr lang="cs-CZ" dirty="0"/>
          </a:p>
        </p:txBody>
      </p:sp>
      <p:pic>
        <p:nvPicPr>
          <p:cNvPr id="17411" name="Picture 2" descr="C:\Users\ProBook05\AppData\Local\Microsoft\Windows\Temporary Internet Files\Content.IE5\E7HJ9RDX\MM90030346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5813" y="2516188"/>
            <a:ext cx="1366837" cy="96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Users\ProBook05\AppData\Local\Microsoft\Windows\Temporary Internet Files\Content.IE5\62Q1P0A5\MC9001990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2084388"/>
            <a:ext cx="1223962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C:\Users\ProBook05\AppData\Local\Microsoft\Windows\Temporary Internet Files\Content.IE5\E7HJ9RDX\MC9002903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93663"/>
            <a:ext cx="4532313" cy="2439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6" descr="C:\Users\ProBook05\AppData\Local\Microsoft\Windows\Temporary Internet Files\Content.IE5\987JCAQT\MP90039004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025" y="4268788"/>
            <a:ext cx="2649538" cy="2649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7" descr="C:\Users\ProBook05\AppData\Local\Microsoft\Windows\Temporary Internet Files\Content.IE5\62Q1P0A5\MC90042838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2988" y="4724400"/>
            <a:ext cx="1584325" cy="198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SROVNEJ CHOVÁNÍ TĚLESA</a:t>
            </a:r>
            <a:br>
              <a:rPr lang="cs-CZ" dirty="0" smtClean="0"/>
            </a:br>
            <a:r>
              <a:rPr lang="cs-CZ" dirty="0" smtClean="0"/>
              <a:t>2 RŮZNÁ TĚLESA VE STEJNÉ KAPALINĚ.</a:t>
            </a:r>
            <a:endParaRPr lang="cs-CZ" dirty="0"/>
          </a:p>
        </p:txBody>
      </p:sp>
      <p:pic>
        <p:nvPicPr>
          <p:cNvPr id="18434" name="Picture 2" descr="C:\Users\Public\Documents\šabloyNápady\fotky k archimédovu zákonu\DSC0144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484313"/>
            <a:ext cx="4038600" cy="3028950"/>
          </a:xfrm>
        </p:spPr>
      </p:pic>
      <p:pic>
        <p:nvPicPr>
          <p:cNvPr id="18435" name="Picture 3" descr="C:\Users\Public\Documents\šabloyNápady\fotky k archimédovu zákonu\DSC0143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32363" y="1412875"/>
            <a:ext cx="33940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713" y="188913"/>
            <a:ext cx="8362950" cy="15700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SROVNEJ CHOVÁNÍ TĚLES,</a:t>
            </a:r>
            <a:br>
              <a:rPr lang="cs-CZ" dirty="0" smtClean="0"/>
            </a:br>
            <a:r>
              <a:rPr lang="cs-CZ" dirty="0" smtClean="0"/>
              <a:t>STEJNÉ TĚLESO V RŮZNÝCH KAPALINÁCH.</a:t>
            </a:r>
            <a:endParaRPr lang="cs-CZ" dirty="0"/>
          </a:p>
        </p:txBody>
      </p:sp>
      <p:pic>
        <p:nvPicPr>
          <p:cNvPr id="19458" name="Picture 2" descr="C:\Users\Public\Documents\šabloyNápady\fotky k archimédovu zákonu\DSC0143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557338"/>
            <a:ext cx="3394075" cy="4525962"/>
          </a:xfrm>
        </p:spPr>
      </p:pic>
      <p:pic>
        <p:nvPicPr>
          <p:cNvPr id="19459" name="Picture 3" descr="C:\Users\Public\Documents\šabloyNápady\fotky k archimédovu zákonu\DSC0142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580063" y="2060575"/>
            <a:ext cx="33940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JAKÉ SÍLY PŮSOBÍ NA TĚLESO?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950" y="1152525"/>
            <a:ext cx="26638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GRAVITAČNÍ SÍLA ZEMĚ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9850" y="2454275"/>
            <a:ext cx="37496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B0F0"/>
                </a:solidFill>
                <a:latin typeface="Calibri" pitchFamily="34" charset="0"/>
              </a:rPr>
              <a:t>VZTLAKOVÁ SÍLA OKOLNÍHO PROSTŘEDÍ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325" y="3635375"/>
            <a:ext cx="2927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VÝSLEDNÁ SÍLA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63788" y="1162407"/>
            <a:ext cx="936104" cy="824521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30158" y="2601778"/>
            <a:ext cx="1306372" cy="830997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35188" y="3405188"/>
            <a:ext cx="7921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i="1">
                <a:solidFill>
                  <a:srgbClr val="FF0000"/>
                </a:solidFill>
                <a:latin typeface="Aparajita"/>
                <a:ea typeface="Aparajita"/>
                <a:cs typeface="Aparajita"/>
              </a:rPr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73475" y="1282700"/>
            <a:ext cx="8985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chemeClr val="accent6">
                    <a:lumMod val="75000"/>
                  </a:schemeClr>
                </a:solidFill>
                <a:latin typeface="+mn-lt"/>
              </a:rPr>
              <a:t>m.g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55530" y="1354035"/>
            <a:ext cx="1152128" cy="584775"/>
          </a:xfrm>
          <a:prstGeom prst="rect">
            <a:avLst/>
          </a:prstGeom>
          <a:blipFill rotWithShape="1">
            <a:blip r:embed="rId5" cstate="print"/>
            <a:stretch>
              <a:fillRect t="-10417" b="-3645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 flipV="1">
            <a:off x="2681288" y="3559175"/>
            <a:ext cx="3063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 flipH="1">
            <a:off x="3706813" y="3552825"/>
            <a:ext cx="415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-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7267575" y="4210050"/>
            <a:ext cx="0" cy="2408238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7321550" y="5338763"/>
            <a:ext cx="0" cy="1217612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7321550" y="4210050"/>
            <a:ext cx="0" cy="121443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426106" y="5232268"/>
            <a:ext cx="689814" cy="691408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373639" y="5655251"/>
            <a:ext cx="778129" cy="707886"/>
          </a:xfrm>
          <a:prstGeom prst="rect">
            <a:avLst/>
          </a:prstGeom>
          <a:blipFill rotWithShape="1">
            <a:blip r:embed="rId7" cstate="print"/>
            <a:stretch>
              <a:fillRect r="-551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486650" y="4302125"/>
            <a:ext cx="552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i="1">
                <a:solidFill>
                  <a:srgbClr val="FF0000"/>
                </a:solidFill>
                <a:latin typeface="Aparajita"/>
                <a:ea typeface="Aparajita"/>
                <a:cs typeface="Aparajita"/>
              </a:rPr>
              <a:t>F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752975" y="2859088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F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309938" y="1368425"/>
            <a:ext cx="2190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=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538663" y="1368425"/>
            <a:ext cx="2190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=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28" name="TextovéPole 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6056" y="2828163"/>
            <a:ext cx="1350050" cy="584775"/>
          </a:xfrm>
          <a:prstGeom prst="rect">
            <a:avLst/>
          </a:prstGeom>
          <a:blipFill rotWithShape="1">
            <a:blip r:embed="rId8" cstate="print"/>
            <a:stretch>
              <a:fillRect t="-16667" r="-10860" b="-3437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1" name="Obdélník se zakulaceným rohem na stejné straně 30"/>
          <p:cNvSpPr/>
          <p:nvPr/>
        </p:nvSpPr>
        <p:spPr>
          <a:xfrm rot="10800000">
            <a:off x="14288" y="4772025"/>
            <a:ext cx="3840162" cy="2079625"/>
          </a:xfrm>
          <a:prstGeom prst="round2Same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4302125"/>
            <a:ext cx="3840163" cy="4841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439863" y="4510088"/>
            <a:ext cx="1096962" cy="676275"/>
          </a:xfrm>
          <a:prstGeom prst="rect">
            <a:avLst/>
          </a:prstGeom>
          <a:solidFill>
            <a:srgbClr val="7030A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TextovéPole 3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999389" y="3385534"/>
            <a:ext cx="674712" cy="824521"/>
          </a:xfrm>
          <a:prstGeom prst="rect">
            <a:avLst/>
          </a:prstGeom>
          <a:blipFill rotWithShape="1">
            <a:blip r:embed="rId9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5" name="TextovéPole 3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70591" y="3429662"/>
            <a:ext cx="1136251" cy="830997"/>
          </a:xfrm>
          <a:prstGeom prst="rect">
            <a:avLst/>
          </a:prstGeom>
          <a:blipFill rotWithShape="1">
            <a:blip r:embed="rId10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6" name="TextovéPole 3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0302" y="4807576"/>
            <a:ext cx="2975818" cy="758028"/>
          </a:xfrm>
          <a:prstGeom prst="rect">
            <a:avLst/>
          </a:prstGeom>
          <a:blipFill rotWithShape="1">
            <a:blip r:embed="rId11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1" grpId="0"/>
      <p:bldP spid="12" grpId="0"/>
      <p:bldP spid="14" grpId="0"/>
      <p:bldP spid="15" grpId="0"/>
      <p:bldP spid="24" grpId="0"/>
      <p:bldP spid="25" grpId="0"/>
      <p:bldP spid="26" grpId="0"/>
      <p:bldP spid="27" grpId="0"/>
      <p:bldP spid="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JAKÉ SÍLY PŮSOBÍ NA TĚLESO?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950" y="1152525"/>
            <a:ext cx="26638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GRAVITAČNÍ SÍLA ZEMĚ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9850" y="2454275"/>
            <a:ext cx="37496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B0F0"/>
                </a:solidFill>
                <a:latin typeface="Calibri" pitchFamily="34" charset="0"/>
              </a:rPr>
              <a:t>VZTLAKOVÁ SÍLA OKOLNÍHO PROSTŘEDÍ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325" y="3635375"/>
            <a:ext cx="2927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VÝSLEDNÁ SÍLA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63788" y="1162407"/>
            <a:ext cx="936104" cy="824521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30158" y="2601778"/>
            <a:ext cx="1306372" cy="830997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35188" y="3405188"/>
            <a:ext cx="7921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i="1">
                <a:solidFill>
                  <a:srgbClr val="FF0000"/>
                </a:solidFill>
                <a:latin typeface="Aparajita"/>
                <a:ea typeface="Aparajita"/>
                <a:cs typeface="Aparajita"/>
              </a:rPr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73475" y="1282700"/>
            <a:ext cx="8985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chemeClr val="accent6">
                    <a:lumMod val="75000"/>
                  </a:schemeClr>
                </a:solidFill>
                <a:latin typeface="+mn-lt"/>
              </a:rPr>
              <a:t>m.g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55530" y="1354035"/>
            <a:ext cx="1152128" cy="584775"/>
          </a:xfrm>
          <a:prstGeom prst="rect">
            <a:avLst/>
          </a:prstGeom>
          <a:blipFill rotWithShape="1">
            <a:blip r:embed="rId5" cstate="print"/>
            <a:stretch>
              <a:fillRect t="-10417" b="-3645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 flipV="1">
            <a:off x="2681288" y="3559175"/>
            <a:ext cx="3063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 flipH="1">
            <a:off x="3706813" y="3552825"/>
            <a:ext cx="415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-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7267575" y="4210050"/>
            <a:ext cx="0" cy="2408238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7267575" y="4173538"/>
            <a:ext cx="0" cy="2444750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426106" y="5232268"/>
            <a:ext cx="689814" cy="691408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373639" y="5655251"/>
            <a:ext cx="778129" cy="707886"/>
          </a:xfrm>
          <a:prstGeom prst="rect">
            <a:avLst/>
          </a:prstGeom>
          <a:blipFill rotWithShape="1">
            <a:blip r:embed="rId7" cstate="print"/>
            <a:stretch>
              <a:fillRect r="-551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486650" y="4302125"/>
            <a:ext cx="11176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i="1">
                <a:solidFill>
                  <a:srgbClr val="FF0000"/>
                </a:solidFill>
                <a:latin typeface="Aparajita"/>
                <a:ea typeface="Aparajita"/>
                <a:cs typeface="Aparajita"/>
              </a:rPr>
              <a:t>F=0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752975" y="2859088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F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309938" y="1368425"/>
            <a:ext cx="2190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=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538663" y="1368425"/>
            <a:ext cx="2190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=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28" name="TextovéPole 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6056" y="2828163"/>
            <a:ext cx="1350050" cy="584775"/>
          </a:xfrm>
          <a:prstGeom prst="rect">
            <a:avLst/>
          </a:prstGeom>
          <a:blipFill rotWithShape="1">
            <a:blip r:embed="rId8" cstate="print"/>
            <a:stretch>
              <a:fillRect t="-16667" r="-10860" b="-3437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1" name="Obdélník se zakulaceným rohem na stejné straně 30"/>
          <p:cNvSpPr/>
          <p:nvPr/>
        </p:nvSpPr>
        <p:spPr>
          <a:xfrm rot="10800000">
            <a:off x="14288" y="4772025"/>
            <a:ext cx="3840162" cy="2079625"/>
          </a:xfrm>
          <a:prstGeom prst="round2Same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4302125"/>
            <a:ext cx="3840163" cy="4841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371600" y="4076700"/>
            <a:ext cx="1096963" cy="677863"/>
          </a:xfrm>
          <a:prstGeom prst="rect">
            <a:avLst/>
          </a:prstGeom>
          <a:solidFill>
            <a:srgbClr val="7030A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TextovéPole 3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999389" y="3385534"/>
            <a:ext cx="674712" cy="824521"/>
          </a:xfrm>
          <a:prstGeom prst="rect">
            <a:avLst/>
          </a:prstGeom>
          <a:blipFill rotWithShape="1">
            <a:blip r:embed="rId9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5" name="TextovéPole 3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70591" y="3429662"/>
            <a:ext cx="1136251" cy="830997"/>
          </a:xfrm>
          <a:prstGeom prst="rect">
            <a:avLst/>
          </a:prstGeom>
          <a:blipFill rotWithShape="1">
            <a:blip r:embed="rId10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67316" y="4968359"/>
            <a:ext cx="2832576" cy="891013"/>
          </a:xfrm>
          <a:prstGeom prst="rect">
            <a:avLst/>
          </a:prstGeom>
          <a:blipFill rotWithShape="1">
            <a:blip r:embed="rId11" cstate="print"/>
            <a:stretch>
              <a:fillRect t="-14384" b="-3013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1022E-16 L -0.00122 0.1606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1" grpId="0"/>
      <p:bldP spid="12" grpId="0"/>
      <p:bldP spid="14" grpId="0"/>
      <p:bldP spid="15" grpId="0"/>
      <p:bldP spid="24" grpId="0"/>
      <p:bldP spid="25" grpId="0"/>
      <p:bldP spid="26" grpId="0"/>
      <p:bldP spid="27" grpId="0"/>
      <p:bldP spid="33" grpId="0" animBg="1"/>
      <p:bldP spid="33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JAKÉ SÍLY PŮSOBÍ NA TĚLESO?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950" y="1152525"/>
            <a:ext cx="2663825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GRAVITAČNÍ SÍLA ZEMĚ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9850" y="2454275"/>
            <a:ext cx="37496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B0F0"/>
                </a:solidFill>
                <a:latin typeface="Calibri" pitchFamily="34" charset="0"/>
              </a:rPr>
              <a:t>VZTLAKOVÁ SÍLA OKOLNÍHO PROSTŘEDÍ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325" y="3635375"/>
            <a:ext cx="2927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VÝSLEDNÁ SÍLA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63788" y="1162407"/>
            <a:ext cx="936104" cy="824521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30158" y="2601778"/>
            <a:ext cx="1306372" cy="830997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35188" y="3405188"/>
            <a:ext cx="7921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i="1">
                <a:solidFill>
                  <a:srgbClr val="FF0000"/>
                </a:solidFill>
                <a:latin typeface="Aparajita"/>
                <a:ea typeface="Aparajita"/>
                <a:cs typeface="Aparajita"/>
              </a:rPr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73475" y="1282700"/>
            <a:ext cx="8985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chemeClr val="accent6">
                    <a:lumMod val="75000"/>
                  </a:schemeClr>
                </a:solidFill>
                <a:latin typeface="+mn-lt"/>
              </a:rPr>
              <a:t>m.g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55530" y="1354035"/>
            <a:ext cx="1152128" cy="584775"/>
          </a:xfrm>
          <a:prstGeom prst="rect">
            <a:avLst/>
          </a:prstGeom>
          <a:blipFill rotWithShape="1">
            <a:blip r:embed="rId5" cstate="print"/>
            <a:stretch>
              <a:fillRect t="-10417" b="-3645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 flipV="1">
            <a:off x="2681288" y="3559175"/>
            <a:ext cx="3063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 flipH="1">
            <a:off x="3706813" y="3552825"/>
            <a:ext cx="415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-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6770688" y="4302125"/>
            <a:ext cx="0" cy="1122363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6902450" y="4267200"/>
            <a:ext cx="0" cy="2314575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6770688" y="5368925"/>
            <a:ext cx="0" cy="12065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36292" y="4517939"/>
            <a:ext cx="689814" cy="691408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948264" y="4918128"/>
            <a:ext cx="778129" cy="707886"/>
          </a:xfrm>
          <a:prstGeom prst="rect">
            <a:avLst/>
          </a:prstGeom>
          <a:blipFill rotWithShape="1">
            <a:blip r:embed="rId7" cstate="print"/>
            <a:stretch>
              <a:fillRect r="-551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240463" y="5821363"/>
            <a:ext cx="3714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i="1">
                <a:solidFill>
                  <a:srgbClr val="FF0000"/>
                </a:solidFill>
                <a:latin typeface="Aparajita"/>
                <a:ea typeface="Aparajita"/>
                <a:cs typeface="Aparajita"/>
              </a:rPr>
              <a:t>F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752975" y="2859088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F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309938" y="1368425"/>
            <a:ext cx="2190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=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538663" y="1368425"/>
            <a:ext cx="2190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=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28" name="TextovéPole 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6056" y="2828163"/>
            <a:ext cx="1350050" cy="584775"/>
          </a:xfrm>
          <a:prstGeom prst="rect">
            <a:avLst/>
          </a:prstGeom>
          <a:blipFill rotWithShape="1">
            <a:blip r:embed="rId8" cstate="print"/>
            <a:stretch>
              <a:fillRect t="-16667" r="-10860" b="-3437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1" name="Obdélník se zakulaceným rohem na stejné straně 30"/>
          <p:cNvSpPr/>
          <p:nvPr/>
        </p:nvSpPr>
        <p:spPr>
          <a:xfrm rot="10800000">
            <a:off x="-9525" y="4772025"/>
            <a:ext cx="3840163" cy="2079625"/>
          </a:xfrm>
          <a:prstGeom prst="round2Same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4302125"/>
            <a:ext cx="3840163" cy="4841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273175" y="5695950"/>
            <a:ext cx="1098550" cy="677863"/>
          </a:xfrm>
          <a:prstGeom prst="rect">
            <a:avLst/>
          </a:prstGeom>
          <a:solidFill>
            <a:srgbClr val="7030A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TextovéPole 3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19068" y="3432775"/>
            <a:ext cx="674712" cy="824521"/>
          </a:xfrm>
          <a:prstGeom prst="rect">
            <a:avLst/>
          </a:prstGeom>
          <a:blipFill rotWithShape="1">
            <a:blip r:embed="rId9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5" name="TextovéPole 3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778556" y="3412938"/>
            <a:ext cx="1136251" cy="830997"/>
          </a:xfrm>
          <a:prstGeom prst="rect">
            <a:avLst/>
          </a:prstGeom>
          <a:blipFill rotWithShape="1">
            <a:blip r:embed="rId10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78506" y="5944368"/>
            <a:ext cx="2264761" cy="707886"/>
          </a:xfrm>
          <a:prstGeom prst="rect">
            <a:avLst/>
          </a:prstGeom>
          <a:blipFill rotWithShape="1">
            <a:blip r:embed="rId11" cstate="print"/>
            <a:stretch>
              <a:fillRect r="-323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7.40741E-7 L -4.44444E-6 -0.1680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10" grpId="0" animBg="1"/>
      <p:bldP spid="11" grpId="0"/>
      <p:bldP spid="12" grpId="0"/>
      <p:bldP spid="13" grpId="0" animBg="1"/>
      <p:bldP spid="14" grpId="0"/>
      <p:bldP spid="15" grpId="0"/>
      <p:bldP spid="21" grpId="0" animBg="1"/>
      <p:bldP spid="23" grpId="0" animBg="1"/>
      <p:bldP spid="24" grpId="0"/>
      <p:bldP spid="25" grpId="0"/>
      <p:bldP spid="26" grpId="0"/>
      <p:bldP spid="27" grpId="0"/>
      <p:bldP spid="28" grpId="0" animBg="1"/>
      <p:bldP spid="33" grpId="0" animBg="1"/>
      <p:bldP spid="33" grpId="1" animBg="1"/>
      <p:bldP spid="34" grpId="0" animBg="1"/>
      <p:bldP spid="35" grpId="0" animBg="1"/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blipFill rotWithShape="1">
            <a:blip r:embed="rId3" cstate="print"/>
            <a:stretch>
              <a:fillRect b="-30851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" name="Obdélník se zakulaceným rohem na stejné straně 2"/>
          <p:cNvSpPr/>
          <p:nvPr/>
        </p:nvSpPr>
        <p:spPr>
          <a:xfrm rot="10800000">
            <a:off x="1547813" y="3213100"/>
            <a:ext cx="5688012" cy="3311525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547813" y="2492375"/>
            <a:ext cx="5688012" cy="7207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86796" y="2744924"/>
            <a:ext cx="2232248" cy="936104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  <a:ln>
            <a:noFill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86796" y="4260571"/>
            <a:ext cx="2232248" cy="936104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  <a:ln>
            <a:noFill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75855" y="5583802"/>
            <a:ext cx="2232248" cy="936104"/>
          </a:xfrm>
          <a:prstGeom prst="rect">
            <a:avLst/>
          </a:prstGeom>
          <a:blipFill rotWithShape="1">
            <a:blip r:embed="rId6" cstate="print"/>
            <a:stretch>
              <a:fillRect/>
            </a:stretch>
          </a:blipFill>
          <a:ln>
            <a:noFill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 FUNGUJE PONORKA?</a:t>
            </a:r>
          </a:p>
        </p:txBody>
      </p:sp>
      <p:pic>
        <p:nvPicPr>
          <p:cNvPr id="24578" name="Picture 2" descr="C:\Users\ProBook05\AppData\Local\Microsoft\Windows\Temporary Internet Files\Content.IE5\62Q1P0A5\MC900237387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33663" y="2565400"/>
            <a:ext cx="4386262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6732588" y="6400800"/>
            <a:ext cx="2009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Klikni na obrázek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8488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LÉTAJÍCÍ 	BALÓN</a:t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http://cs.wikipedia.org/wiki/Balon</a:t>
            </a:r>
            <a:endParaRPr lang="cs-CZ" dirty="0"/>
          </a:p>
        </p:txBody>
      </p:sp>
      <p:pic>
        <p:nvPicPr>
          <p:cNvPr id="25602" name="Picture 6" descr="C:\Users\ProBook05\AppData\Local\Microsoft\Windows\Temporary Internet Files\Content.IE5\E7HJ9RDX\MP900403465[1]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7900" y="1412875"/>
            <a:ext cx="4079875" cy="510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210</Words>
  <Application>Microsoft Office PowerPoint</Application>
  <PresentationFormat>Předvádění na obrazovce (4:3)</PresentationFormat>
  <Paragraphs>103</Paragraphs>
  <Slides>13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Calibri</vt:lpstr>
      <vt:lpstr>Arial</vt:lpstr>
      <vt:lpstr>Aparajita</vt:lpstr>
      <vt:lpstr>Motiv systému Office</vt:lpstr>
      <vt:lpstr>Snímek 1</vt:lpstr>
      <vt:lpstr>Snímek 2</vt:lpstr>
      <vt:lpstr>Snímek 3</vt:lpstr>
      <vt:lpstr>Snímek 4</vt:lpstr>
      <vt:lpstr>Plavu nebo neplavu</vt:lpstr>
      <vt:lpstr>SROVNEJ CHOVÁNÍ TĚLESA 2 RŮZNÁ TĚLESA VE STEJNÉ KAPALINĚ.</vt:lpstr>
      <vt:lpstr>SROVNEJ CHOVÁNÍ TĚLES, STEJNÉ TĚLESO V RŮZNÝCH KAPALINÁCH.</vt:lpstr>
      <vt:lpstr>JAKÉ SÍLY PŮSOBÍ NA TĚLESO?</vt:lpstr>
      <vt:lpstr>JAKÉ SÍLY PŮSOBÍ NA TĚLESO?</vt:lpstr>
      <vt:lpstr>JAKÉ SÍLY PŮSOBÍ NA TĚLESO?</vt:lpstr>
      <vt:lpstr> </vt:lpstr>
      <vt:lpstr>JAK FUNGUJE PONORKA?</vt:lpstr>
      <vt:lpstr>LÉTAJÍCÍ  BALÓN http://cs.wikipedia.org/wiki/Balon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Plavu nebo neplavu</dc:title>
  <dc:creator>ProBook05</dc:creator>
  <cp:lastModifiedBy>šárka</cp:lastModifiedBy>
  <cp:revision>26</cp:revision>
  <dcterms:created xsi:type="dcterms:W3CDTF">2012-11-11T12:08:23Z</dcterms:created>
  <dcterms:modified xsi:type="dcterms:W3CDTF">2013-04-19T13:33:01Z</dcterms:modified>
</cp:coreProperties>
</file>