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4" r:id="rId2"/>
    <p:sldId id="265" r:id="rId3"/>
    <p:sldId id="266" r:id="rId4"/>
    <p:sldId id="267" r:id="rId5"/>
    <p:sldId id="256" r:id="rId6"/>
    <p:sldId id="257" r:id="rId7"/>
    <p:sldId id="258" r:id="rId8"/>
    <p:sldId id="263" r:id="rId9"/>
    <p:sldId id="259" r:id="rId10"/>
    <p:sldId id="260" r:id="rId11"/>
    <p:sldId id="261" r:id="rId12"/>
    <p:sldId id="262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6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AFD8F7E9-394F-4F78-B023-81CA5C12BF48}" type="datetimeFigureOut">
              <a:rPr lang="cs-CZ"/>
              <a:pPr>
                <a:defRPr/>
              </a:pPr>
              <a:t>19.4.2013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9429EA90-E893-4EC8-9B63-75C9EE97AE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429EA90-E893-4EC8-9B63-75C9EE97AE25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429EA90-E893-4EC8-9B63-75C9EE97AE25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429EA90-E893-4EC8-9B63-75C9EE97AE25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429EA90-E893-4EC8-9B63-75C9EE97AE25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429EA90-E893-4EC8-9B63-75C9EE97AE25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429EA90-E893-4EC8-9B63-75C9EE97AE25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Kliknutím na postavičky se objeví komentář</a:t>
            </a:r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116287A-F50E-4E8A-A2F8-CF64971FDFF0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Kliknutím na postavičky se objeví zápis</a:t>
            </a:r>
          </a:p>
        </p:txBody>
      </p:sp>
      <p:sp>
        <p:nvSpPr>
          <p:cNvPr id="235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F19F59C-8998-48D3-A0E3-28A7E6B7C04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429EA90-E893-4EC8-9B63-75C9EE97AE25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662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00E0079-205C-4C37-BCD5-B154B8CB1975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429EA90-E893-4EC8-9B63-75C9EE97AE25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429EA90-E893-4EC8-9B63-75C9EE97AE25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ED1339-FE62-4322-BF15-11E6DBF34766}" type="datetimeFigureOut">
              <a:rPr lang="cs-CZ"/>
              <a:pPr>
                <a:defRPr/>
              </a:pPr>
              <a:t>19.4.2013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6343DF-3ACF-475D-B194-975BD7A98F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C53D50-734E-4C39-9214-6C556317762C}" type="datetimeFigureOut">
              <a:rPr lang="cs-CZ"/>
              <a:pPr>
                <a:defRPr/>
              </a:pPr>
              <a:t>19.4.2013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C1506E-5373-495A-B314-074F987A1C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C10230-BE31-4A74-92C6-550A69195F14}" type="datetimeFigureOut">
              <a:rPr lang="cs-CZ"/>
              <a:pPr>
                <a:defRPr/>
              </a:pPr>
              <a:t>19.4.2013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997227-94F2-474B-A094-BC1EB58DAD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574F49-192F-4F7D-A713-9E15F144F7E6}" type="datetimeFigureOut">
              <a:rPr lang="cs-CZ"/>
              <a:pPr>
                <a:defRPr/>
              </a:pPr>
              <a:t>19.4.2013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16F974-3C9C-4357-832A-B2C148DAE0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70BAD1-D639-4F5E-960B-9FCAD45DB6F8}" type="datetimeFigureOut">
              <a:rPr lang="cs-CZ"/>
              <a:pPr>
                <a:defRPr/>
              </a:pPr>
              <a:t>19.4.2013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18A35F-5000-4E76-8607-1CF464B97F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2CC4DC-98D4-4EAD-A42E-908072B2FCD5}" type="datetimeFigureOut">
              <a:rPr lang="cs-CZ"/>
              <a:pPr>
                <a:defRPr/>
              </a:pPr>
              <a:t>19.4.2013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FE9509-B5A4-4BF2-9042-902E839F10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95D719-4998-4D01-A892-B39C53F03700}" type="datetimeFigureOut">
              <a:rPr lang="cs-CZ"/>
              <a:pPr>
                <a:defRPr/>
              </a:pPr>
              <a:t>19.4.2013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BB7CDA-9692-4F9F-A8B9-07FDEB880F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91400D-FA5C-429A-A484-C9C3701965D1}" type="datetimeFigureOut">
              <a:rPr lang="cs-CZ"/>
              <a:pPr>
                <a:defRPr/>
              </a:pPr>
              <a:t>19.4.2013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6E91C9-8CD1-46BA-8372-6D79BDCBB6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F88BD3-F62D-4960-A38F-A487C7A20165}" type="datetimeFigureOut">
              <a:rPr lang="cs-CZ"/>
              <a:pPr>
                <a:defRPr/>
              </a:pPr>
              <a:t>19.4.2013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1824B3-1086-41F5-8757-680412304F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801E99-72EF-444E-BAE9-8D562D51B2A8}" type="datetimeFigureOut">
              <a:rPr lang="cs-CZ"/>
              <a:pPr>
                <a:defRPr/>
              </a:pPr>
              <a:t>19.4.2013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8EAB3D-9B8B-4A20-9EAC-E4663CDBA7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4A4E58-F9E0-45AA-8AF0-A9BD7F2DDEE6}" type="datetimeFigureOut">
              <a:rPr lang="cs-CZ"/>
              <a:pPr>
                <a:defRPr/>
              </a:pPr>
              <a:t>19.4.2013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776F30-54CC-4BCD-BD31-CD97EDFA4F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24F2517-4569-4BC5-A0F7-F57E2231F01A}" type="datetimeFigureOut">
              <a:rPr lang="cs-CZ"/>
              <a:pPr>
                <a:defRPr/>
              </a:pPr>
              <a:t>19.4.2013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B7EF642-AD12-4341-82A6-EF5EDE508C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Atmosf%C3%A9rick%C3%BD_tlak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14339" name="Picture 2" descr="C:\Users\ProBook05\Desktop\šabloyNápady\obrázky k šablonám\hlavička pro prezentaci.bm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303213" y="-227013"/>
            <a:ext cx="9752013" cy="7313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 Box 4"/>
          <p:cNvSpPr txBox="1">
            <a:spLocks noChangeArrowheads="1"/>
          </p:cNvSpPr>
          <p:nvPr/>
        </p:nvSpPr>
        <p:spPr bwMode="auto">
          <a:xfrm>
            <a:off x="6096000" y="569913"/>
            <a:ext cx="386397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/>
              <a:t>VY_32_INOVACE_02.03.58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-11113" y="0"/>
            <a:ext cx="9144001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/>
              <a:t>Název výukového materiálu</a:t>
            </a:r>
            <a:r>
              <a:rPr lang="cs-CZ" dirty="0" smtClean="0"/>
              <a:t>: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Atmosférický </a:t>
            </a:r>
            <a:r>
              <a:rPr lang="cs-CZ" dirty="0" smtClean="0"/>
              <a:t>tlak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(Účinky síly na těleso)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/>
              <a:t>Předmět</a:t>
            </a:r>
            <a:r>
              <a:rPr lang="cs-CZ" b="1" dirty="0" smtClean="0"/>
              <a:t>: Fyzika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/>
              <a:t>Autor:  Mgr. Ivana Šnáblová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/>
              <a:t>Cílová skupina</a:t>
            </a:r>
            <a:r>
              <a:rPr lang="cs-CZ" b="1" dirty="0" smtClean="0"/>
              <a:t>: 7. ročník základní školy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ÚNOR 2013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036050" cy="6858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386" name="TextovéPole 4"/>
          <p:cNvSpPr txBox="1">
            <a:spLocks noChangeArrowheads="1"/>
          </p:cNvSpPr>
          <p:nvPr/>
        </p:nvSpPr>
        <p:spPr bwMode="auto">
          <a:xfrm>
            <a:off x="611188" y="744538"/>
            <a:ext cx="8064500" cy="1785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 dirty="0">
                <a:latin typeface="Calibri" pitchFamily="34" charset="0"/>
              </a:rPr>
              <a:t>Použité zdroje:</a:t>
            </a:r>
          </a:p>
          <a:p>
            <a:r>
              <a:rPr lang="cs-CZ" dirty="0">
                <a:latin typeface="Calibri" pitchFamily="34" charset="0"/>
              </a:rPr>
              <a:t>Atmosférický tlak:</a:t>
            </a:r>
          </a:p>
          <a:p>
            <a:r>
              <a:rPr lang="cs-CZ" dirty="0">
                <a:latin typeface="Calibri" pitchFamily="34" charset="0"/>
                <a:hlinkClick r:id="rId3"/>
              </a:rPr>
              <a:t>http://cs.wikipedia.org/wiki/Atmosf%C3%A9rick%C3%BD_tlak</a:t>
            </a:r>
            <a:r>
              <a:rPr lang="cs-CZ" dirty="0">
                <a:latin typeface="Calibri" pitchFamily="34" charset="0"/>
              </a:rPr>
              <a:t>   2/2013 (on line</a:t>
            </a:r>
            <a:r>
              <a:rPr lang="cs-CZ" dirty="0" smtClean="0">
                <a:latin typeface="Calibri" pitchFamily="34" charset="0"/>
              </a:rPr>
              <a:t>)</a:t>
            </a:r>
          </a:p>
          <a:p>
            <a:r>
              <a:rPr lang="cs-CZ" dirty="0" smtClean="0">
                <a:latin typeface="Calibri" pitchFamily="34" charset="0"/>
              </a:rPr>
              <a:t>www.office.</a:t>
            </a:r>
            <a:r>
              <a:rPr lang="cs-CZ" smtClean="0">
                <a:latin typeface="Calibri" pitchFamily="34" charset="0"/>
              </a:rPr>
              <a:t>microsoft.com</a:t>
            </a:r>
            <a:endParaRPr lang="cs-CZ">
              <a:latin typeface="Calibri" pitchFamily="34" charset="0"/>
            </a:endParaRPr>
          </a:p>
          <a:p>
            <a:endParaRPr lang="cs-CZ" sz="28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Anotace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Materiál je určen k doplnění výkladu učiva o atmosférickém tlaku. </a:t>
            </a:r>
            <a:r>
              <a:rPr lang="cs-CZ" dirty="0" smtClean="0"/>
              <a:t>     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/>
              <a:t>Materiály jsou určeny pro bezplatné používání pro potřeby výuky a vzdělávání na všech typech škol a školských zařízení. Jakékoliv další využití podléhá autorskému </a:t>
            </a:r>
            <a:r>
              <a:rPr lang="cs-CZ" b="1" dirty="0" smtClean="0"/>
              <a:t>zákonu.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5400" smtClean="0"/>
              <a:t>Atmosférický tlak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18435" name="Picture 3" descr="C:\Users\ProBook05\AppData\Local\Microsoft\Windows\Temporary Internet Files\Content.IE5\987JCAQT\MM900318104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1187450" y="2452688"/>
            <a:ext cx="811213" cy="855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ál 4"/>
          <p:cNvSpPr/>
          <p:nvPr/>
        </p:nvSpPr>
        <p:spPr>
          <a:xfrm>
            <a:off x="2930525" y="2060575"/>
            <a:ext cx="3081338" cy="3200400"/>
          </a:xfrm>
          <a:prstGeom prst="ellipse">
            <a:avLst/>
          </a:prstGeom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3632200" y="2817813"/>
            <a:ext cx="1677988" cy="16859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459" name="TextovéPole 5"/>
          <p:cNvSpPr txBox="1">
            <a:spLocks noChangeArrowheads="1"/>
          </p:cNvSpPr>
          <p:nvPr/>
        </p:nvSpPr>
        <p:spPr bwMode="auto">
          <a:xfrm>
            <a:off x="4256088" y="3368675"/>
            <a:ext cx="4318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T</a:t>
            </a:r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4471988" y="1844675"/>
            <a:ext cx="1684337" cy="181610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025124" y="1337645"/>
            <a:ext cx="648072" cy="624786"/>
          </a:xfrm>
          <a:prstGeom prst="rect">
            <a:avLst/>
          </a:prstGeom>
          <a:blipFill rotWithShape="1">
            <a:blip r:embed="rId3" cstate="print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</a:rPr>
              <a:t> 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539750" y="5589588"/>
            <a:ext cx="8135938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Gravitační síla působí na každou částici vzduchu v atmosféře.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lný tvar 1"/>
          <p:cNvSpPr/>
          <p:nvPr/>
        </p:nvSpPr>
        <p:spPr>
          <a:xfrm>
            <a:off x="-684213" y="1533525"/>
            <a:ext cx="4392613" cy="5232400"/>
          </a:xfrm>
          <a:custGeom>
            <a:avLst/>
            <a:gdLst>
              <a:gd name="connsiteX0" fmla="*/ 0 w 3457241"/>
              <a:gd name="connsiteY0" fmla="*/ 1542421 h 3925403"/>
              <a:gd name="connsiteX1" fmla="*/ 1662546 w 3457241"/>
              <a:gd name="connsiteY1" fmla="*/ 73840 h 3925403"/>
              <a:gd name="connsiteX2" fmla="*/ 3131128 w 3457241"/>
              <a:gd name="connsiteY2" fmla="*/ 3592894 h 3925403"/>
              <a:gd name="connsiteX3" fmla="*/ 3449782 w 3457241"/>
              <a:gd name="connsiteY3" fmla="*/ 3814567 h 3925403"/>
              <a:gd name="connsiteX4" fmla="*/ 3325091 w 3457241"/>
              <a:gd name="connsiteY4" fmla="*/ 3925403 h 39254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57241" h="3925403">
                <a:moveTo>
                  <a:pt x="0" y="1542421"/>
                </a:moveTo>
                <a:cubicBezTo>
                  <a:pt x="570345" y="637257"/>
                  <a:pt x="1140691" y="-267906"/>
                  <a:pt x="1662546" y="73840"/>
                </a:cubicBezTo>
                <a:cubicBezTo>
                  <a:pt x="2184401" y="415585"/>
                  <a:pt x="2833255" y="2969440"/>
                  <a:pt x="3131128" y="3592894"/>
                </a:cubicBezTo>
                <a:cubicBezTo>
                  <a:pt x="3429001" y="4216348"/>
                  <a:pt x="3417455" y="3759149"/>
                  <a:pt x="3449782" y="3814567"/>
                </a:cubicBezTo>
                <a:cubicBezTo>
                  <a:pt x="3482109" y="3869985"/>
                  <a:pt x="3403600" y="3897694"/>
                  <a:pt x="3325091" y="3925403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Volný tvar 2"/>
          <p:cNvSpPr/>
          <p:nvPr/>
        </p:nvSpPr>
        <p:spPr>
          <a:xfrm>
            <a:off x="3282950" y="6151563"/>
            <a:ext cx="4560888" cy="360362"/>
          </a:xfrm>
          <a:custGeom>
            <a:avLst/>
            <a:gdLst>
              <a:gd name="connsiteX0" fmla="*/ 0 w 4560059"/>
              <a:gd name="connsiteY0" fmla="*/ 249382 h 360280"/>
              <a:gd name="connsiteX1" fmla="*/ 207818 w 4560059"/>
              <a:gd name="connsiteY1" fmla="*/ 0 h 360280"/>
              <a:gd name="connsiteX2" fmla="*/ 581891 w 4560059"/>
              <a:gd name="connsiteY2" fmla="*/ 249382 h 360280"/>
              <a:gd name="connsiteX3" fmla="*/ 1080655 w 4560059"/>
              <a:gd name="connsiteY3" fmla="*/ 83127 h 360280"/>
              <a:gd name="connsiteX4" fmla="*/ 1510146 w 4560059"/>
              <a:gd name="connsiteY4" fmla="*/ 263237 h 360280"/>
              <a:gd name="connsiteX5" fmla="*/ 1953491 w 4560059"/>
              <a:gd name="connsiteY5" fmla="*/ 55418 h 360280"/>
              <a:gd name="connsiteX6" fmla="*/ 2355273 w 4560059"/>
              <a:gd name="connsiteY6" fmla="*/ 263237 h 360280"/>
              <a:gd name="connsiteX7" fmla="*/ 2770909 w 4560059"/>
              <a:gd name="connsiteY7" fmla="*/ 83127 h 360280"/>
              <a:gd name="connsiteX8" fmla="*/ 3352800 w 4560059"/>
              <a:gd name="connsiteY8" fmla="*/ 360218 h 360280"/>
              <a:gd name="connsiteX9" fmla="*/ 3657600 w 4560059"/>
              <a:gd name="connsiteY9" fmla="*/ 110837 h 360280"/>
              <a:gd name="connsiteX10" fmla="*/ 4114800 w 4560059"/>
              <a:gd name="connsiteY10" fmla="*/ 346364 h 360280"/>
              <a:gd name="connsiteX11" fmla="*/ 4516582 w 4560059"/>
              <a:gd name="connsiteY11" fmla="*/ 138546 h 360280"/>
              <a:gd name="connsiteX12" fmla="*/ 4530437 w 4560059"/>
              <a:gd name="connsiteY12" fmla="*/ 152400 h 3602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560059" h="360280">
                <a:moveTo>
                  <a:pt x="0" y="249382"/>
                </a:moveTo>
                <a:cubicBezTo>
                  <a:pt x="55418" y="124691"/>
                  <a:pt x="110836" y="0"/>
                  <a:pt x="207818" y="0"/>
                </a:cubicBezTo>
                <a:cubicBezTo>
                  <a:pt x="304800" y="0"/>
                  <a:pt x="436418" y="235527"/>
                  <a:pt x="581891" y="249382"/>
                </a:cubicBezTo>
                <a:cubicBezTo>
                  <a:pt x="727364" y="263237"/>
                  <a:pt x="925946" y="80818"/>
                  <a:pt x="1080655" y="83127"/>
                </a:cubicBezTo>
                <a:cubicBezTo>
                  <a:pt x="1235364" y="85436"/>
                  <a:pt x="1364673" y="267855"/>
                  <a:pt x="1510146" y="263237"/>
                </a:cubicBezTo>
                <a:cubicBezTo>
                  <a:pt x="1655619" y="258619"/>
                  <a:pt x="1812637" y="55418"/>
                  <a:pt x="1953491" y="55418"/>
                </a:cubicBezTo>
                <a:cubicBezTo>
                  <a:pt x="2094345" y="55418"/>
                  <a:pt x="2219037" y="258619"/>
                  <a:pt x="2355273" y="263237"/>
                </a:cubicBezTo>
                <a:cubicBezTo>
                  <a:pt x="2491509" y="267855"/>
                  <a:pt x="2604655" y="66963"/>
                  <a:pt x="2770909" y="83127"/>
                </a:cubicBezTo>
                <a:cubicBezTo>
                  <a:pt x="2937164" y="99290"/>
                  <a:pt x="3205018" y="355600"/>
                  <a:pt x="3352800" y="360218"/>
                </a:cubicBezTo>
                <a:cubicBezTo>
                  <a:pt x="3500582" y="364836"/>
                  <a:pt x="3530600" y="113146"/>
                  <a:pt x="3657600" y="110837"/>
                </a:cubicBezTo>
                <a:cubicBezTo>
                  <a:pt x="3784600" y="108528"/>
                  <a:pt x="3971637" y="341746"/>
                  <a:pt x="4114800" y="346364"/>
                </a:cubicBezTo>
                <a:cubicBezTo>
                  <a:pt x="4257963" y="350982"/>
                  <a:pt x="4447309" y="170873"/>
                  <a:pt x="4516582" y="138546"/>
                </a:cubicBezTo>
                <a:cubicBezTo>
                  <a:pt x="4585855" y="106219"/>
                  <a:pt x="4558146" y="129309"/>
                  <a:pt x="4530437" y="15240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Volný tvar 3"/>
          <p:cNvSpPr/>
          <p:nvPr/>
        </p:nvSpPr>
        <p:spPr>
          <a:xfrm>
            <a:off x="3379788" y="6442075"/>
            <a:ext cx="5708650" cy="333375"/>
          </a:xfrm>
          <a:custGeom>
            <a:avLst/>
            <a:gdLst>
              <a:gd name="connsiteX0" fmla="*/ 0 w 5708640"/>
              <a:gd name="connsiteY0" fmla="*/ 235892 h 333176"/>
              <a:gd name="connsiteX1" fmla="*/ 540327 w 5708640"/>
              <a:gd name="connsiteY1" fmla="*/ 180474 h 333176"/>
              <a:gd name="connsiteX2" fmla="*/ 665018 w 5708640"/>
              <a:gd name="connsiteY2" fmla="*/ 277456 h 333176"/>
              <a:gd name="connsiteX3" fmla="*/ 969818 w 5708640"/>
              <a:gd name="connsiteY3" fmla="*/ 41928 h 333176"/>
              <a:gd name="connsiteX4" fmla="*/ 1260764 w 5708640"/>
              <a:gd name="connsiteY4" fmla="*/ 263601 h 333176"/>
              <a:gd name="connsiteX5" fmla="*/ 1537855 w 5708640"/>
              <a:gd name="connsiteY5" fmla="*/ 111201 h 333176"/>
              <a:gd name="connsiteX6" fmla="*/ 1828800 w 5708640"/>
              <a:gd name="connsiteY6" fmla="*/ 291310 h 333176"/>
              <a:gd name="connsiteX7" fmla="*/ 2147455 w 5708640"/>
              <a:gd name="connsiteY7" fmla="*/ 97346 h 333176"/>
              <a:gd name="connsiteX8" fmla="*/ 2382982 w 5708640"/>
              <a:gd name="connsiteY8" fmla="*/ 235892 h 333176"/>
              <a:gd name="connsiteX9" fmla="*/ 2757055 w 5708640"/>
              <a:gd name="connsiteY9" fmla="*/ 97346 h 333176"/>
              <a:gd name="connsiteX10" fmla="*/ 3006436 w 5708640"/>
              <a:gd name="connsiteY10" fmla="*/ 235892 h 333176"/>
              <a:gd name="connsiteX11" fmla="*/ 3366655 w 5708640"/>
              <a:gd name="connsiteY11" fmla="*/ 138910 h 333176"/>
              <a:gd name="connsiteX12" fmla="*/ 3560618 w 5708640"/>
              <a:gd name="connsiteY12" fmla="*/ 263601 h 333176"/>
              <a:gd name="connsiteX13" fmla="*/ 3948546 w 5708640"/>
              <a:gd name="connsiteY13" fmla="*/ 125056 h 333176"/>
              <a:gd name="connsiteX14" fmla="*/ 4225636 w 5708640"/>
              <a:gd name="connsiteY14" fmla="*/ 332874 h 333176"/>
              <a:gd name="connsiteX15" fmla="*/ 4544291 w 5708640"/>
              <a:gd name="connsiteY15" fmla="*/ 69637 h 333176"/>
              <a:gd name="connsiteX16" fmla="*/ 4932218 w 5708640"/>
              <a:gd name="connsiteY16" fmla="*/ 249746 h 333176"/>
              <a:gd name="connsiteX17" fmla="*/ 5237018 w 5708640"/>
              <a:gd name="connsiteY17" fmla="*/ 365 h 333176"/>
              <a:gd name="connsiteX18" fmla="*/ 5652655 w 5708640"/>
              <a:gd name="connsiteY18" fmla="*/ 194328 h 333176"/>
              <a:gd name="connsiteX19" fmla="*/ 5694218 w 5708640"/>
              <a:gd name="connsiteY19" fmla="*/ 208183 h 333176"/>
              <a:gd name="connsiteX20" fmla="*/ 5555673 w 5708640"/>
              <a:gd name="connsiteY20" fmla="*/ 152765 h 3331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708640" h="333176">
                <a:moveTo>
                  <a:pt x="0" y="235892"/>
                </a:moveTo>
                <a:cubicBezTo>
                  <a:pt x="214745" y="204719"/>
                  <a:pt x="429491" y="173547"/>
                  <a:pt x="540327" y="180474"/>
                </a:cubicBezTo>
                <a:cubicBezTo>
                  <a:pt x="651163" y="187401"/>
                  <a:pt x="593436" y="300547"/>
                  <a:pt x="665018" y="277456"/>
                </a:cubicBezTo>
                <a:cubicBezTo>
                  <a:pt x="736600" y="254365"/>
                  <a:pt x="870527" y="44237"/>
                  <a:pt x="969818" y="41928"/>
                </a:cubicBezTo>
                <a:cubicBezTo>
                  <a:pt x="1069109" y="39619"/>
                  <a:pt x="1166091" y="252056"/>
                  <a:pt x="1260764" y="263601"/>
                </a:cubicBezTo>
                <a:cubicBezTo>
                  <a:pt x="1355437" y="275147"/>
                  <a:pt x="1443182" y="106583"/>
                  <a:pt x="1537855" y="111201"/>
                </a:cubicBezTo>
                <a:cubicBezTo>
                  <a:pt x="1632528" y="115819"/>
                  <a:pt x="1727200" y="293619"/>
                  <a:pt x="1828800" y="291310"/>
                </a:cubicBezTo>
                <a:cubicBezTo>
                  <a:pt x="1930400" y="289001"/>
                  <a:pt x="2055091" y="106582"/>
                  <a:pt x="2147455" y="97346"/>
                </a:cubicBezTo>
                <a:cubicBezTo>
                  <a:pt x="2239819" y="88110"/>
                  <a:pt x="2281382" y="235892"/>
                  <a:pt x="2382982" y="235892"/>
                </a:cubicBezTo>
                <a:cubicBezTo>
                  <a:pt x="2484582" y="235892"/>
                  <a:pt x="2653146" y="97346"/>
                  <a:pt x="2757055" y="97346"/>
                </a:cubicBezTo>
                <a:cubicBezTo>
                  <a:pt x="2860964" y="97346"/>
                  <a:pt x="2904836" y="228965"/>
                  <a:pt x="3006436" y="235892"/>
                </a:cubicBezTo>
                <a:cubicBezTo>
                  <a:pt x="3108036" y="242819"/>
                  <a:pt x="3274291" y="134292"/>
                  <a:pt x="3366655" y="138910"/>
                </a:cubicBezTo>
                <a:cubicBezTo>
                  <a:pt x="3459019" y="143528"/>
                  <a:pt x="3463636" y="265910"/>
                  <a:pt x="3560618" y="263601"/>
                </a:cubicBezTo>
                <a:cubicBezTo>
                  <a:pt x="3657600" y="261292"/>
                  <a:pt x="3837710" y="113511"/>
                  <a:pt x="3948546" y="125056"/>
                </a:cubicBezTo>
                <a:cubicBezTo>
                  <a:pt x="4059382" y="136601"/>
                  <a:pt x="4126345" y="342110"/>
                  <a:pt x="4225636" y="332874"/>
                </a:cubicBezTo>
                <a:cubicBezTo>
                  <a:pt x="4324927" y="323638"/>
                  <a:pt x="4426527" y="83492"/>
                  <a:pt x="4544291" y="69637"/>
                </a:cubicBezTo>
                <a:cubicBezTo>
                  <a:pt x="4662055" y="55782"/>
                  <a:pt x="4816764" y="261291"/>
                  <a:pt x="4932218" y="249746"/>
                </a:cubicBezTo>
                <a:cubicBezTo>
                  <a:pt x="5047673" y="238201"/>
                  <a:pt x="5116945" y="9601"/>
                  <a:pt x="5237018" y="365"/>
                </a:cubicBezTo>
                <a:cubicBezTo>
                  <a:pt x="5357091" y="-8871"/>
                  <a:pt x="5576455" y="159692"/>
                  <a:pt x="5652655" y="194328"/>
                </a:cubicBezTo>
                <a:cubicBezTo>
                  <a:pt x="5728855" y="228964"/>
                  <a:pt x="5710382" y="215110"/>
                  <a:pt x="5694218" y="208183"/>
                </a:cubicBezTo>
                <a:cubicBezTo>
                  <a:pt x="5678054" y="201256"/>
                  <a:pt x="5616863" y="177010"/>
                  <a:pt x="5555673" y="152765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3394075" y="6122988"/>
            <a:ext cx="5792788" cy="415925"/>
          </a:xfrm>
          <a:custGeom>
            <a:avLst/>
            <a:gdLst>
              <a:gd name="connsiteX0" fmla="*/ 0 w 5791755"/>
              <a:gd name="connsiteY0" fmla="*/ 416048 h 416048"/>
              <a:gd name="connsiteX1" fmla="*/ 443345 w 5791755"/>
              <a:gd name="connsiteY1" fmla="*/ 412 h 416048"/>
              <a:gd name="connsiteX2" fmla="*/ 831272 w 5791755"/>
              <a:gd name="connsiteY2" fmla="*/ 332921 h 416048"/>
              <a:gd name="connsiteX3" fmla="*/ 1330036 w 5791755"/>
              <a:gd name="connsiteY3" fmla="*/ 41976 h 416048"/>
              <a:gd name="connsiteX4" fmla="*/ 1579418 w 5791755"/>
              <a:gd name="connsiteY4" fmla="*/ 402194 h 416048"/>
              <a:gd name="connsiteX5" fmla="*/ 2008909 w 5791755"/>
              <a:gd name="connsiteY5" fmla="*/ 69685 h 416048"/>
              <a:gd name="connsiteX6" fmla="*/ 2299854 w 5791755"/>
              <a:gd name="connsiteY6" fmla="*/ 402194 h 416048"/>
              <a:gd name="connsiteX7" fmla="*/ 2687781 w 5791755"/>
              <a:gd name="connsiteY7" fmla="*/ 55830 h 416048"/>
              <a:gd name="connsiteX8" fmla="*/ 2964872 w 5791755"/>
              <a:gd name="connsiteY8" fmla="*/ 346776 h 416048"/>
              <a:gd name="connsiteX9" fmla="*/ 3394363 w 5791755"/>
              <a:gd name="connsiteY9" fmla="*/ 180521 h 416048"/>
              <a:gd name="connsiteX10" fmla="*/ 3740727 w 5791755"/>
              <a:gd name="connsiteY10" fmla="*/ 374485 h 416048"/>
              <a:gd name="connsiteX11" fmla="*/ 4059381 w 5791755"/>
              <a:gd name="connsiteY11" fmla="*/ 152812 h 416048"/>
              <a:gd name="connsiteX12" fmla="*/ 4475018 w 5791755"/>
              <a:gd name="connsiteY12" fmla="*/ 346776 h 416048"/>
              <a:gd name="connsiteX13" fmla="*/ 4599709 w 5791755"/>
              <a:gd name="connsiteY13" fmla="*/ 125103 h 416048"/>
              <a:gd name="connsiteX14" fmla="*/ 4876800 w 5791755"/>
              <a:gd name="connsiteY14" fmla="*/ 305212 h 416048"/>
              <a:gd name="connsiteX15" fmla="*/ 5084618 w 5791755"/>
              <a:gd name="connsiteY15" fmla="*/ 69685 h 416048"/>
              <a:gd name="connsiteX16" fmla="*/ 5417127 w 5791755"/>
              <a:gd name="connsiteY16" fmla="*/ 222085 h 416048"/>
              <a:gd name="connsiteX17" fmla="*/ 5777345 w 5791755"/>
              <a:gd name="connsiteY17" fmla="*/ 111248 h 416048"/>
              <a:gd name="connsiteX18" fmla="*/ 5721927 w 5791755"/>
              <a:gd name="connsiteY18" fmla="*/ 138958 h 416048"/>
              <a:gd name="connsiteX19" fmla="*/ 5735781 w 5791755"/>
              <a:gd name="connsiteY19" fmla="*/ 194376 h 416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791755" h="416048">
                <a:moveTo>
                  <a:pt x="0" y="416048"/>
                </a:moveTo>
                <a:cubicBezTo>
                  <a:pt x="152400" y="215157"/>
                  <a:pt x="304800" y="14266"/>
                  <a:pt x="443345" y="412"/>
                </a:cubicBezTo>
                <a:cubicBezTo>
                  <a:pt x="581890" y="-13442"/>
                  <a:pt x="683490" y="325994"/>
                  <a:pt x="831272" y="332921"/>
                </a:cubicBezTo>
                <a:cubicBezTo>
                  <a:pt x="979054" y="339848"/>
                  <a:pt x="1205345" y="30431"/>
                  <a:pt x="1330036" y="41976"/>
                </a:cubicBezTo>
                <a:cubicBezTo>
                  <a:pt x="1454727" y="53521"/>
                  <a:pt x="1466273" y="397576"/>
                  <a:pt x="1579418" y="402194"/>
                </a:cubicBezTo>
                <a:cubicBezTo>
                  <a:pt x="1692563" y="406812"/>
                  <a:pt x="1888836" y="69685"/>
                  <a:pt x="2008909" y="69685"/>
                </a:cubicBezTo>
                <a:cubicBezTo>
                  <a:pt x="2128982" y="69685"/>
                  <a:pt x="2186709" y="404503"/>
                  <a:pt x="2299854" y="402194"/>
                </a:cubicBezTo>
                <a:cubicBezTo>
                  <a:pt x="2412999" y="399885"/>
                  <a:pt x="2576945" y="65066"/>
                  <a:pt x="2687781" y="55830"/>
                </a:cubicBezTo>
                <a:cubicBezTo>
                  <a:pt x="2798617" y="46594"/>
                  <a:pt x="2847108" y="325994"/>
                  <a:pt x="2964872" y="346776"/>
                </a:cubicBezTo>
                <a:cubicBezTo>
                  <a:pt x="3082636" y="367558"/>
                  <a:pt x="3265054" y="175903"/>
                  <a:pt x="3394363" y="180521"/>
                </a:cubicBezTo>
                <a:cubicBezTo>
                  <a:pt x="3523672" y="185139"/>
                  <a:pt x="3629891" y="379103"/>
                  <a:pt x="3740727" y="374485"/>
                </a:cubicBezTo>
                <a:cubicBezTo>
                  <a:pt x="3851563" y="369867"/>
                  <a:pt x="3936999" y="157430"/>
                  <a:pt x="4059381" y="152812"/>
                </a:cubicBezTo>
                <a:cubicBezTo>
                  <a:pt x="4181763" y="148194"/>
                  <a:pt x="4384963" y="351394"/>
                  <a:pt x="4475018" y="346776"/>
                </a:cubicBezTo>
                <a:cubicBezTo>
                  <a:pt x="4565073" y="342158"/>
                  <a:pt x="4532745" y="132030"/>
                  <a:pt x="4599709" y="125103"/>
                </a:cubicBezTo>
                <a:cubicBezTo>
                  <a:pt x="4666673" y="118176"/>
                  <a:pt x="4795982" y="314448"/>
                  <a:pt x="4876800" y="305212"/>
                </a:cubicBezTo>
                <a:cubicBezTo>
                  <a:pt x="4957618" y="295976"/>
                  <a:pt x="4994564" y="83539"/>
                  <a:pt x="5084618" y="69685"/>
                </a:cubicBezTo>
                <a:cubicBezTo>
                  <a:pt x="5174672" y="55831"/>
                  <a:pt x="5301673" y="215158"/>
                  <a:pt x="5417127" y="222085"/>
                </a:cubicBezTo>
                <a:cubicBezTo>
                  <a:pt x="5532581" y="229012"/>
                  <a:pt x="5726545" y="125102"/>
                  <a:pt x="5777345" y="111248"/>
                </a:cubicBezTo>
                <a:cubicBezTo>
                  <a:pt x="5828145" y="97394"/>
                  <a:pt x="5728854" y="125103"/>
                  <a:pt x="5721927" y="138958"/>
                </a:cubicBezTo>
                <a:cubicBezTo>
                  <a:pt x="5715000" y="152813"/>
                  <a:pt x="5735781" y="194376"/>
                  <a:pt x="5735781" y="194376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026" name="Picture 2" descr="C:\Users\ProBook05\AppData\Local\Microsoft\Windows\Temporary Internet Files\Content.IE5\987JCAQT\MC90028897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-441472">
            <a:off x="2752725" y="4184650"/>
            <a:ext cx="671513" cy="2355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 descr="C:\Users\ProBook05\AppData\Local\Microsoft\Windows\Temporary Internet Files\Content.IE5\62Q1P0A5\MC90007879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650" y="1196975"/>
            <a:ext cx="1228725" cy="1817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140200" y="5445125"/>
            <a:ext cx="37036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Dobře se dýchá.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500563" y="4149725"/>
            <a:ext cx="3600450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Atmosférický tlak je dost velký. 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339975" y="1989138"/>
            <a:ext cx="3095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Špatně se dýchá.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843213" y="981075"/>
            <a:ext cx="489743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Atmosférický tlak je menší.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lný tvar 1"/>
          <p:cNvSpPr/>
          <p:nvPr/>
        </p:nvSpPr>
        <p:spPr>
          <a:xfrm>
            <a:off x="-684213" y="1533525"/>
            <a:ext cx="4392613" cy="5232400"/>
          </a:xfrm>
          <a:custGeom>
            <a:avLst/>
            <a:gdLst>
              <a:gd name="connsiteX0" fmla="*/ 0 w 3457241"/>
              <a:gd name="connsiteY0" fmla="*/ 1542421 h 3925403"/>
              <a:gd name="connsiteX1" fmla="*/ 1662546 w 3457241"/>
              <a:gd name="connsiteY1" fmla="*/ 73840 h 3925403"/>
              <a:gd name="connsiteX2" fmla="*/ 3131128 w 3457241"/>
              <a:gd name="connsiteY2" fmla="*/ 3592894 h 3925403"/>
              <a:gd name="connsiteX3" fmla="*/ 3449782 w 3457241"/>
              <a:gd name="connsiteY3" fmla="*/ 3814567 h 3925403"/>
              <a:gd name="connsiteX4" fmla="*/ 3325091 w 3457241"/>
              <a:gd name="connsiteY4" fmla="*/ 3925403 h 39254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57241" h="3925403">
                <a:moveTo>
                  <a:pt x="0" y="1542421"/>
                </a:moveTo>
                <a:cubicBezTo>
                  <a:pt x="570345" y="637257"/>
                  <a:pt x="1140691" y="-267906"/>
                  <a:pt x="1662546" y="73840"/>
                </a:cubicBezTo>
                <a:cubicBezTo>
                  <a:pt x="2184401" y="415585"/>
                  <a:pt x="2833255" y="2969440"/>
                  <a:pt x="3131128" y="3592894"/>
                </a:cubicBezTo>
                <a:cubicBezTo>
                  <a:pt x="3429001" y="4216348"/>
                  <a:pt x="3417455" y="3759149"/>
                  <a:pt x="3449782" y="3814567"/>
                </a:cubicBezTo>
                <a:cubicBezTo>
                  <a:pt x="3482109" y="3869985"/>
                  <a:pt x="3403600" y="3897694"/>
                  <a:pt x="3325091" y="3925403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Volný tvar 2"/>
          <p:cNvSpPr/>
          <p:nvPr/>
        </p:nvSpPr>
        <p:spPr>
          <a:xfrm>
            <a:off x="3282950" y="6151563"/>
            <a:ext cx="4560888" cy="360362"/>
          </a:xfrm>
          <a:custGeom>
            <a:avLst/>
            <a:gdLst>
              <a:gd name="connsiteX0" fmla="*/ 0 w 4560059"/>
              <a:gd name="connsiteY0" fmla="*/ 249382 h 360280"/>
              <a:gd name="connsiteX1" fmla="*/ 207818 w 4560059"/>
              <a:gd name="connsiteY1" fmla="*/ 0 h 360280"/>
              <a:gd name="connsiteX2" fmla="*/ 581891 w 4560059"/>
              <a:gd name="connsiteY2" fmla="*/ 249382 h 360280"/>
              <a:gd name="connsiteX3" fmla="*/ 1080655 w 4560059"/>
              <a:gd name="connsiteY3" fmla="*/ 83127 h 360280"/>
              <a:gd name="connsiteX4" fmla="*/ 1510146 w 4560059"/>
              <a:gd name="connsiteY4" fmla="*/ 263237 h 360280"/>
              <a:gd name="connsiteX5" fmla="*/ 1953491 w 4560059"/>
              <a:gd name="connsiteY5" fmla="*/ 55418 h 360280"/>
              <a:gd name="connsiteX6" fmla="*/ 2355273 w 4560059"/>
              <a:gd name="connsiteY6" fmla="*/ 263237 h 360280"/>
              <a:gd name="connsiteX7" fmla="*/ 2770909 w 4560059"/>
              <a:gd name="connsiteY7" fmla="*/ 83127 h 360280"/>
              <a:gd name="connsiteX8" fmla="*/ 3352800 w 4560059"/>
              <a:gd name="connsiteY8" fmla="*/ 360218 h 360280"/>
              <a:gd name="connsiteX9" fmla="*/ 3657600 w 4560059"/>
              <a:gd name="connsiteY9" fmla="*/ 110837 h 360280"/>
              <a:gd name="connsiteX10" fmla="*/ 4114800 w 4560059"/>
              <a:gd name="connsiteY10" fmla="*/ 346364 h 360280"/>
              <a:gd name="connsiteX11" fmla="*/ 4516582 w 4560059"/>
              <a:gd name="connsiteY11" fmla="*/ 138546 h 360280"/>
              <a:gd name="connsiteX12" fmla="*/ 4530437 w 4560059"/>
              <a:gd name="connsiteY12" fmla="*/ 152400 h 3602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560059" h="360280">
                <a:moveTo>
                  <a:pt x="0" y="249382"/>
                </a:moveTo>
                <a:cubicBezTo>
                  <a:pt x="55418" y="124691"/>
                  <a:pt x="110836" y="0"/>
                  <a:pt x="207818" y="0"/>
                </a:cubicBezTo>
                <a:cubicBezTo>
                  <a:pt x="304800" y="0"/>
                  <a:pt x="436418" y="235527"/>
                  <a:pt x="581891" y="249382"/>
                </a:cubicBezTo>
                <a:cubicBezTo>
                  <a:pt x="727364" y="263237"/>
                  <a:pt x="925946" y="80818"/>
                  <a:pt x="1080655" y="83127"/>
                </a:cubicBezTo>
                <a:cubicBezTo>
                  <a:pt x="1235364" y="85436"/>
                  <a:pt x="1364673" y="267855"/>
                  <a:pt x="1510146" y="263237"/>
                </a:cubicBezTo>
                <a:cubicBezTo>
                  <a:pt x="1655619" y="258619"/>
                  <a:pt x="1812637" y="55418"/>
                  <a:pt x="1953491" y="55418"/>
                </a:cubicBezTo>
                <a:cubicBezTo>
                  <a:pt x="2094345" y="55418"/>
                  <a:pt x="2219037" y="258619"/>
                  <a:pt x="2355273" y="263237"/>
                </a:cubicBezTo>
                <a:cubicBezTo>
                  <a:pt x="2491509" y="267855"/>
                  <a:pt x="2604655" y="66963"/>
                  <a:pt x="2770909" y="83127"/>
                </a:cubicBezTo>
                <a:cubicBezTo>
                  <a:pt x="2937164" y="99290"/>
                  <a:pt x="3205018" y="355600"/>
                  <a:pt x="3352800" y="360218"/>
                </a:cubicBezTo>
                <a:cubicBezTo>
                  <a:pt x="3500582" y="364836"/>
                  <a:pt x="3530600" y="113146"/>
                  <a:pt x="3657600" y="110837"/>
                </a:cubicBezTo>
                <a:cubicBezTo>
                  <a:pt x="3784600" y="108528"/>
                  <a:pt x="3971637" y="341746"/>
                  <a:pt x="4114800" y="346364"/>
                </a:cubicBezTo>
                <a:cubicBezTo>
                  <a:pt x="4257963" y="350982"/>
                  <a:pt x="4447309" y="170873"/>
                  <a:pt x="4516582" y="138546"/>
                </a:cubicBezTo>
                <a:cubicBezTo>
                  <a:pt x="4585855" y="106219"/>
                  <a:pt x="4558146" y="129309"/>
                  <a:pt x="4530437" y="15240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Volný tvar 3"/>
          <p:cNvSpPr/>
          <p:nvPr/>
        </p:nvSpPr>
        <p:spPr>
          <a:xfrm>
            <a:off x="3379788" y="6442075"/>
            <a:ext cx="5708650" cy="333375"/>
          </a:xfrm>
          <a:custGeom>
            <a:avLst/>
            <a:gdLst>
              <a:gd name="connsiteX0" fmla="*/ 0 w 5708640"/>
              <a:gd name="connsiteY0" fmla="*/ 235892 h 333176"/>
              <a:gd name="connsiteX1" fmla="*/ 540327 w 5708640"/>
              <a:gd name="connsiteY1" fmla="*/ 180474 h 333176"/>
              <a:gd name="connsiteX2" fmla="*/ 665018 w 5708640"/>
              <a:gd name="connsiteY2" fmla="*/ 277456 h 333176"/>
              <a:gd name="connsiteX3" fmla="*/ 969818 w 5708640"/>
              <a:gd name="connsiteY3" fmla="*/ 41928 h 333176"/>
              <a:gd name="connsiteX4" fmla="*/ 1260764 w 5708640"/>
              <a:gd name="connsiteY4" fmla="*/ 263601 h 333176"/>
              <a:gd name="connsiteX5" fmla="*/ 1537855 w 5708640"/>
              <a:gd name="connsiteY5" fmla="*/ 111201 h 333176"/>
              <a:gd name="connsiteX6" fmla="*/ 1828800 w 5708640"/>
              <a:gd name="connsiteY6" fmla="*/ 291310 h 333176"/>
              <a:gd name="connsiteX7" fmla="*/ 2147455 w 5708640"/>
              <a:gd name="connsiteY7" fmla="*/ 97346 h 333176"/>
              <a:gd name="connsiteX8" fmla="*/ 2382982 w 5708640"/>
              <a:gd name="connsiteY8" fmla="*/ 235892 h 333176"/>
              <a:gd name="connsiteX9" fmla="*/ 2757055 w 5708640"/>
              <a:gd name="connsiteY9" fmla="*/ 97346 h 333176"/>
              <a:gd name="connsiteX10" fmla="*/ 3006436 w 5708640"/>
              <a:gd name="connsiteY10" fmla="*/ 235892 h 333176"/>
              <a:gd name="connsiteX11" fmla="*/ 3366655 w 5708640"/>
              <a:gd name="connsiteY11" fmla="*/ 138910 h 333176"/>
              <a:gd name="connsiteX12" fmla="*/ 3560618 w 5708640"/>
              <a:gd name="connsiteY12" fmla="*/ 263601 h 333176"/>
              <a:gd name="connsiteX13" fmla="*/ 3948546 w 5708640"/>
              <a:gd name="connsiteY13" fmla="*/ 125056 h 333176"/>
              <a:gd name="connsiteX14" fmla="*/ 4225636 w 5708640"/>
              <a:gd name="connsiteY14" fmla="*/ 332874 h 333176"/>
              <a:gd name="connsiteX15" fmla="*/ 4544291 w 5708640"/>
              <a:gd name="connsiteY15" fmla="*/ 69637 h 333176"/>
              <a:gd name="connsiteX16" fmla="*/ 4932218 w 5708640"/>
              <a:gd name="connsiteY16" fmla="*/ 249746 h 333176"/>
              <a:gd name="connsiteX17" fmla="*/ 5237018 w 5708640"/>
              <a:gd name="connsiteY17" fmla="*/ 365 h 333176"/>
              <a:gd name="connsiteX18" fmla="*/ 5652655 w 5708640"/>
              <a:gd name="connsiteY18" fmla="*/ 194328 h 333176"/>
              <a:gd name="connsiteX19" fmla="*/ 5694218 w 5708640"/>
              <a:gd name="connsiteY19" fmla="*/ 208183 h 333176"/>
              <a:gd name="connsiteX20" fmla="*/ 5555673 w 5708640"/>
              <a:gd name="connsiteY20" fmla="*/ 152765 h 3331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708640" h="333176">
                <a:moveTo>
                  <a:pt x="0" y="235892"/>
                </a:moveTo>
                <a:cubicBezTo>
                  <a:pt x="214745" y="204719"/>
                  <a:pt x="429491" y="173547"/>
                  <a:pt x="540327" y="180474"/>
                </a:cubicBezTo>
                <a:cubicBezTo>
                  <a:pt x="651163" y="187401"/>
                  <a:pt x="593436" y="300547"/>
                  <a:pt x="665018" y="277456"/>
                </a:cubicBezTo>
                <a:cubicBezTo>
                  <a:pt x="736600" y="254365"/>
                  <a:pt x="870527" y="44237"/>
                  <a:pt x="969818" y="41928"/>
                </a:cubicBezTo>
                <a:cubicBezTo>
                  <a:pt x="1069109" y="39619"/>
                  <a:pt x="1166091" y="252056"/>
                  <a:pt x="1260764" y="263601"/>
                </a:cubicBezTo>
                <a:cubicBezTo>
                  <a:pt x="1355437" y="275147"/>
                  <a:pt x="1443182" y="106583"/>
                  <a:pt x="1537855" y="111201"/>
                </a:cubicBezTo>
                <a:cubicBezTo>
                  <a:pt x="1632528" y="115819"/>
                  <a:pt x="1727200" y="293619"/>
                  <a:pt x="1828800" y="291310"/>
                </a:cubicBezTo>
                <a:cubicBezTo>
                  <a:pt x="1930400" y="289001"/>
                  <a:pt x="2055091" y="106582"/>
                  <a:pt x="2147455" y="97346"/>
                </a:cubicBezTo>
                <a:cubicBezTo>
                  <a:pt x="2239819" y="88110"/>
                  <a:pt x="2281382" y="235892"/>
                  <a:pt x="2382982" y="235892"/>
                </a:cubicBezTo>
                <a:cubicBezTo>
                  <a:pt x="2484582" y="235892"/>
                  <a:pt x="2653146" y="97346"/>
                  <a:pt x="2757055" y="97346"/>
                </a:cubicBezTo>
                <a:cubicBezTo>
                  <a:pt x="2860964" y="97346"/>
                  <a:pt x="2904836" y="228965"/>
                  <a:pt x="3006436" y="235892"/>
                </a:cubicBezTo>
                <a:cubicBezTo>
                  <a:pt x="3108036" y="242819"/>
                  <a:pt x="3274291" y="134292"/>
                  <a:pt x="3366655" y="138910"/>
                </a:cubicBezTo>
                <a:cubicBezTo>
                  <a:pt x="3459019" y="143528"/>
                  <a:pt x="3463636" y="265910"/>
                  <a:pt x="3560618" y="263601"/>
                </a:cubicBezTo>
                <a:cubicBezTo>
                  <a:pt x="3657600" y="261292"/>
                  <a:pt x="3837710" y="113511"/>
                  <a:pt x="3948546" y="125056"/>
                </a:cubicBezTo>
                <a:cubicBezTo>
                  <a:pt x="4059382" y="136601"/>
                  <a:pt x="4126345" y="342110"/>
                  <a:pt x="4225636" y="332874"/>
                </a:cubicBezTo>
                <a:cubicBezTo>
                  <a:pt x="4324927" y="323638"/>
                  <a:pt x="4426527" y="83492"/>
                  <a:pt x="4544291" y="69637"/>
                </a:cubicBezTo>
                <a:cubicBezTo>
                  <a:pt x="4662055" y="55782"/>
                  <a:pt x="4816764" y="261291"/>
                  <a:pt x="4932218" y="249746"/>
                </a:cubicBezTo>
                <a:cubicBezTo>
                  <a:pt x="5047673" y="238201"/>
                  <a:pt x="5116945" y="9601"/>
                  <a:pt x="5237018" y="365"/>
                </a:cubicBezTo>
                <a:cubicBezTo>
                  <a:pt x="5357091" y="-8871"/>
                  <a:pt x="5576455" y="159692"/>
                  <a:pt x="5652655" y="194328"/>
                </a:cubicBezTo>
                <a:cubicBezTo>
                  <a:pt x="5728855" y="228964"/>
                  <a:pt x="5710382" y="215110"/>
                  <a:pt x="5694218" y="208183"/>
                </a:cubicBezTo>
                <a:cubicBezTo>
                  <a:pt x="5678054" y="201256"/>
                  <a:pt x="5616863" y="177010"/>
                  <a:pt x="5555673" y="152765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3394075" y="6122988"/>
            <a:ext cx="5792788" cy="415925"/>
          </a:xfrm>
          <a:custGeom>
            <a:avLst/>
            <a:gdLst>
              <a:gd name="connsiteX0" fmla="*/ 0 w 5791755"/>
              <a:gd name="connsiteY0" fmla="*/ 416048 h 416048"/>
              <a:gd name="connsiteX1" fmla="*/ 443345 w 5791755"/>
              <a:gd name="connsiteY1" fmla="*/ 412 h 416048"/>
              <a:gd name="connsiteX2" fmla="*/ 831272 w 5791755"/>
              <a:gd name="connsiteY2" fmla="*/ 332921 h 416048"/>
              <a:gd name="connsiteX3" fmla="*/ 1330036 w 5791755"/>
              <a:gd name="connsiteY3" fmla="*/ 41976 h 416048"/>
              <a:gd name="connsiteX4" fmla="*/ 1579418 w 5791755"/>
              <a:gd name="connsiteY4" fmla="*/ 402194 h 416048"/>
              <a:gd name="connsiteX5" fmla="*/ 2008909 w 5791755"/>
              <a:gd name="connsiteY5" fmla="*/ 69685 h 416048"/>
              <a:gd name="connsiteX6" fmla="*/ 2299854 w 5791755"/>
              <a:gd name="connsiteY6" fmla="*/ 402194 h 416048"/>
              <a:gd name="connsiteX7" fmla="*/ 2687781 w 5791755"/>
              <a:gd name="connsiteY7" fmla="*/ 55830 h 416048"/>
              <a:gd name="connsiteX8" fmla="*/ 2964872 w 5791755"/>
              <a:gd name="connsiteY8" fmla="*/ 346776 h 416048"/>
              <a:gd name="connsiteX9" fmla="*/ 3394363 w 5791755"/>
              <a:gd name="connsiteY9" fmla="*/ 180521 h 416048"/>
              <a:gd name="connsiteX10" fmla="*/ 3740727 w 5791755"/>
              <a:gd name="connsiteY10" fmla="*/ 374485 h 416048"/>
              <a:gd name="connsiteX11" fmla="*/ 4059381 w 5791755"/>
              <a:gd name="connsiteY11" fmla="*/ 152812 h 416048"/>
              <a:gd name="connsiteX12" fmla="*/ 4475018 w 5791755"/>
              <a:gd name="connsiteY12" fmla="*/ 346776 h 416048"/>
              <a:gd name="connsiteX13" fmla="*/ 4599709 w 5791755"/>
              <a:gd name="connsiteY13" fmla="*/ 125103 h 416048"/>
              <a:gd name="connsiteX14" fmla="*/ 4876800 w 5791755"/>
              <a:gd name="connsiteY14" fmla="*/ 305212 h 416048"/>
              <a:gd name="connsiteX15" fmla="*/ 5084618 w 5791755"/>
              <a:gd name="connsiteY15" fmla="*/ 69685 h 416048"/>
              <a:gd name="connsiteX16" fmla="*/ 5417127 w 5791755"/>
              <a:gd name="connsiteY16" fmla="*/ 222085 h 416048"/>
              <a:gd name="connsiteX17" fmla="*/ 5777345 w 5791755"/>
              <a:gd name="connsiteY17" fmla="*/ 111248 h 416048"/>
              <a:gd name="connsiteX18" fmla="*/ 5721927 w 5791755"/>
              <a:gd name="connsiteY18" fmla="*/ 138958 h 416048"/>
              <a:gd name="connsiteX19" fmla="*/ 5735781 w 5791755"/>
              <a:gd name="connsiteY19" fmla="*/ 194376 h 416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791755" h="416048">
                <a:moveTo>
                  <a:pt x="0" y="416048"/>
                </a:moveTo>
                <a:cubicBezTo>
                  <a:pt x="152400" y="215157"/>
                  <a:pt x="304800" y="14266"/>
                  <a:pt x="443345" y="412"/>
                </a:cubicBezTo>
                <a:cubicBezTo>
                  <a:pt x="581890" y="-13442"/>
                  <a:pt x="683490" y="325994"/>
                  <a:pt x="831272" y="332921"/>
                </a:cubicBezTo>
                <a:cubicBezTo>
                  <a:pt x="979054" y="339848"/>
                  <a:pt x="1205345" y="30431"/>
                  <a:pt x="1330036" y="41976"/>
                </a:cubicBezTo>
                <a:cubicBezTo>
                  <a:pt x="1454727" y="53521"/>
                  <a:pt x="1466273" y="397576"/>
                  <a:pt x="1579418" y="402194"/>
                </a:cubicBezTo>
                <a:cubicBezTo>
                  <a:pt x="1692563" y="406812"/>
                  <a:pt x="1888836" y="69685"/>
                  <a:pt x="2008909" y="69685"/>
                </a:cubicBezTo>
                <a:cubicBezTo>
                  <a:pt x="2128982" y="69685"/>
                  <a:pt x="2186709" y="404503"/>
                  <a:pt x="2299854" y="402194"/>
                </a:cubicBezTo>
                <a:cubicBezTo>
                  <a:pt x="2412999" y="399885"/>
                  <a:pt x="2576945" y="65066"/>
                  <a:pt x="2687781" y="55830"/>
                </a:cubicBezTo>
                <a:cubicBezTo>
                  <a:pt x="2798617" y="46594"/>
                  <a:pt x="2847108" y="325994"/>
                  <a:pt x="2964872" y="346776"/>
                </a:cubicBezTo>
                <a:cubicBezTo>
                  <a:pt x="3082636" y="367558"/>
                  <a:pt x="3265054" y="175903"/>
                  <a:pt x="3394363" y="180521"/>
                </a:cubicBezTo>
                <a:cubicBezTo>
                  <a:pt x="3523672" y="185139"/>
                  <a:pt x="3629891" y="379103"/>
                  <a:pt x="3740727" y="374485"/>
                </a:cubicBezTo>
                <a:cubicBezTo>
                  <a:pt x="3851563" y="369867"/>
                  <a:pt x="3936999" y="157430"/>
                  <a:pt x="4059381" y="152812"/>
                </a:cubicBezTo>
                <a:cubicBezTo>
                  <a:pt x="4181763" y="148194"/>
                  <a:pt x="4384963" y="351394"/>
                  <a:pt x="4475018" y="346776"/>
                </a:cubicBezTo>
                <a:cubicBezTo>
                  <a:pt x="4565073" y="342158"/>
                  <a:pt x="4532745" y="132030"/>
                  <a:pt x="4599709" y="125103"/>
                </a:cubicBezTo>
                <a:cubicBezTo>
                  <a:pt x="4666673" y="118176"/>
                  <a:pt x="4795982" y="314448"/>
                  <a:pt x="4876800" y="305212"/>
                </a:cubicBezTo>
                <a:cubicBezTo>
                  <a:pt x="4957618" y="295976"/>
                  <a:pt x="4994564" y="83539"/>
                  <a:pt x="5084618" y="69685"/>
                </a:cubicBezTo>
                <a:cubicBezTo>
                  <a:pt x="5174672" y="55831"/>
                  <a:pt x="5301673" y="215158"/>
                  <a:pt x="5417127" y="222085"/>
                </a:cubicBezTo>
                <a:cubicBezTo>
                  <a:pt x="5532581" y="229012"/>
                  <a:pt x="5726545" y="125102"/>
                  <a:pt x="5777345" y="111248"/>
                </a:cubicBezTo>
                <a:cubicBezTo>
                  <a:pt x="5828145" y="97394"/>
                  <a:pt x="5728854" y="125103"/>
                  <a:pt x="5721927" y="138958"/>
                </a:cubicBezTo>
                <a:cubicBezTo>
                  <a:pt x="5715000" y="152813"/>
                  <a:pt x="5735781" y="194376"/>
                  <a:pt x="5735781" y="194376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026" name="Picture 2" descr="C:\Users\ProBook05\AppData\Local\Microsoft\Windows\Temporary Internet Files\Content.IE5\987JCAQT\MC90028897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-441472">
            <a:off x="2752725" y="4184650"/>
            <a:ext cx="671513" cy="2355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 descr="C:\Users\ProBook05\AppData\Local\Microsoft\Windows\Temporary Internet Files\Content.IE5\62Q1P0A5\MC90007879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650" y="1196975"/>
            <a:ext cx="1228725" cy="1817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3" name="Přímá spojnice 12"/>
          <p:cNvCxnSpPr/>
          <p:nvPr/>
        </p:nvCxnSpPr>
        <p:spPr>
          <a:xfrm>
            <a:off x="1835150" y="1533525"/>
            <a:ext cx="511333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3379788" y="6122988"/>
            <a:ext cx="3784600" cy="285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6732588" y="1533525"/>
            <a:ext cx="71437" cy="4589463"/>
          </a:xfrm>
          <a:prstGeom prst="straightConnector1">
            <a:avLst/>
          </a:prstGeom>
          <a:ln w="57150">
            <a:prstDash val="sysDash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7829550" y="3049588"/>
            <a:ext cx="0" cy="779462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2700338" y="2709863"/>
            <a:ext cx="0" cy="965200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5170488" y="3392488"/>
            <a:ext cx="25701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Nadmořská  výška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2852738" y="2720975"/>
            <a:ext cx="2079625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Atmosférický tlak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22" grpId="0"/>
      <p:bldP spid="2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Picture 2" descr="http://fyzikazuzu.webzdarma.cz/pokus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2988" y="2193925"/>
            <a:ext cx="3738562" cy="4248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8" name="Picture 4" descr="Soubor:Barometr-celkovy pohled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025" y="549275"/>
            <a:ext cx="1133475" cy="5686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79" name="TextovéPole 2"/>
          <p:cNvSpPr txBox="1">
            <a:spLocks noChangeArrowheads="1"/>
          </p:cNvSpPr>
          <p:nvPr/>
        </p:nvSpPr>
        <p:spPr bwMode="auto">
          <a:xfrm>
            <a:off x="179388" y="549275"/>
            <a:ext cx="345598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RTUŤOVÝ TLAKOMĚR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692275" y="3941763"/>
            <a:ext cx="0" cy="1655762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79413" y="3111500"/>
            <a:ext cx="230505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ATMOSFÉRICKÝ TLAK</a:t>
            </a: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2987675" y="4318000"/>
            <a:ext cx="0" cy="1584325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297238" y="2649538"/>
            <a:ext cx="29686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HYDROSTATICKÝ TLAK</a:t>
            </a:r>
          </a:p>
        </p:txBody>
      </p:sp>
      <p:sp>
        <p:nvSpPr>
          <p:cNvPr id="10" name="TextovéPole 9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995936" y="4221088"/>
            <a:ext cx="1302724" cy="461665"/>
          </a:xfrm>
          <a:prstGeom prst="rect">
            <a:avLst/>
          </a:prstGeom>
          <a:blipFill rotWithShape="1">
            <a:blip r:embed="rId5" cstate="print"/>
            <a:stretch>
              <a:fillRect b="-15789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</a:rPr>
              <a:t> 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79388" y="1114425"/>
            <a:ext cx="59769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C00000"/>
                </a:solidFill>
                <a:latin typeface="Calibri" pitchFamily="34" charset="0"/>
              </a:rPr>
              <a:t>ATMOSFÉRICKÝ TLAK VYTLAČÍ RTUŤ DO VÝŠKY.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0" y="6442075"/>
            <a:ext cx="9144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C00000"/>
                </a:solidFill>
                <a:latin typeface="Calibri" pitchFamily="34" charset="0"/>
              </a:rPr>
              <a:t>ATMOSFÉRICKÝ TLAK JE V ROVNOVÁZE S HYDROSTATICKÝM TLAKEM.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1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upload.wikimedia.org/wikipedia/commons/thumb/b/b1/Barometre_aneroide.png/180px-Barometre_aneroide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9525" y="-100013"/>
            <a:ext cx="4233863" cy="47053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2" name="Picture 4" descr="http://upload.wikimedia.org/wikipedia/commons/thumb/2/2f/Aneroidbarometer.png/200px-Aneroidbaromete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08600" y="1341438"/>
            <a:ext cx="3462338" cy="2632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3" name="TextovéPole 1"/>
          <p:cNvSpPr txBox="1">
            <a:spLocks noChangeArrowheads="1"/>
          </p:cNvSpPr>
          <p:nvPr/>
        </p:nvSpPr>
        <p:spPr bwMode="auto">
          <a:xfrm>
            <a:off x="49213" y="6122988"/>
            <a:ext cx="20748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00">
                <a:latin typeface="Calibri" pitchFamily="34" charset="0"/>
              </a:rPr>
              <a:t>http://cs.wikipedia.org/wiki/Soubor:Barometre_aneroide.png</a:t>
            </a:r>
          </a:p>
        </p:txBody>
      </p:sp>
      <p:sp>
        <p:nvSpPr>
          <p:cNvPr id="25604" name="TextovéPole 2"/>
          <p:cNvSpPr txBox="1">
            <a:spLocks noChangeArrowheads="1"/>
          </p:cNvSpPr>
          <p:nvPr/>
        </p:nvSpPr>
        <p:spPr bwMode="auto">
          <a:xfrm>
            <a:off x="7740650" y="6262688"/>
            <a:ext cx="1223963" cy="5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00">
                <a:latin typeface="Calibri" pitchFamily="34" charset="0"/>
              </a:rPr>
              <a:t>http://cs.wikipedia.org/wiki/Soubor:Aneroidbarometer.png</a:t>
            </a:r>
          </a:p>
        </p:txBody>
      </p:sp>
      <p:pic>
        <p:nvPicPr>
          <p:cNvPr id="3078" name="Picture 6" descr="http://upload.wikimedia.org/wikipedia/commons/thumb/1/12/Barometre_aneroide_01.jpg/180px-Barometre_aneroide_0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-9525" y="819150"/>
            <a:ext cx="3662363" cy="488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6" name="TextovéPole 3"/>
          <p:cNvSpPr txBox="1">
            <a:spLocks noChangeArrowheads="1"/>
          </p:cNvSpPr>
          <p:nvPr/>
        </p:nvSpPr>
        <p:spPr bwMode="auto">
          <a:xfrm>
            <a:off x="2339975" y="6073775"/>
            <a:ext cx="1577975" cy="78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00">
                <a:latin typeface="Calibri" pitchFamily="34" charset="0"/>
              </a:rPr>
              <a:t>http://upload.wikimedia.org/wikipedia/commons/thumb/1/12/Barometre_aneroide_01.jpg/180px-Barometre_aneroide_01.jpg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443413" y="0"/>
            <a:ext cx="3168650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ANEROID</a:t>
            </a:r>
          </a:p>
          <a:p>
            <a:r>
              <a:rPr lang="cs-CZ" sz="3200">
                <a:latin typeface="Calibri" pitchFamily="34" charset="0"/>
              </a:rPr>
              <a:t>BAROMETR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extovéPole 1"/>
          <p:cNvSpPr txBox="1">
            <a:spLocks noChangeArrowheads="1"/>
          </p:cNvSpPr>
          <p:nvPr/>
        </p:nvSpPr>
        <p:spPr bwMode="auto">
          <a:xfrm>
            <a:off x="1116013" y="5876925"/>
            <a:ext cx="71278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http://upload.wikimedia.org/wikipedia/commons/thumb/e/e6/Altimeter_diagram_%28PSF%29.png/200px-Altimeter_diagram_%28PSF%29.png</a:t>
            </a:r>
          </a:p>
        </p:txBody>
      </p:sp>
      <p:pic>
        <p:nvPicPr>
          <p:cNvPr id="27650" name="Picture 4" descr="Soubor:Altimeter diagram (PSF)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3888" y="1196975"/>
            <a:ext cx="7620000" cy="364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623888" y="965200"/>
            <a:ext cx="26654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. </a:t>
            </a:r>
            <a:r>
              <a:rPr lang="cs-CZ" sz="2400">
                <a:solidFill>
                  <a:srgbClr val="C00000"/>
                </a:solidFill>
                <a:latin typeface="Calibri" pitchFamily="34" charset="0"/>
              </a:rPr>
              <a:t>Nadmořská výška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420938" y="4402138"/>
            <a:ext cx="36734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C00000"/>
                </a:solidFill>
                <a:latin typeface="Calibri" pitchFamily="34" charset="0"/>
              </a:rPr>
              <a:t>Uvnitř je vakuum.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1763713" y="4845050"/>
            <a:ext cx="504825" cy="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094413" y="4846638"/>
            <a:ext cx="503237" cy="0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116013" y="3141663"/>
            <a:ext cx="360362" cy="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468313" y="5588000"/>
            <a:ext cx="8194675" cy="93503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C00000"/>
                </a:solidFill>
              </a:rPr>
              <a:t>ATMOSFÉRICKÝ TLAK PŮSOBÍ NA NÁDOBKU. KLESÁ-LI TLAK, NÁDOBKA SE ROZTAHUJE</a:t>
            </a:r>
            <a:r>
              <a:rPr lang="cs-CZ" dirty="0"/>
              <a:t>..</a:t>
            </a:r>
            <a:endParaRPr lang="cs-CZ" dirty="0"/>
          </a:p>
        </p:txBody>
      </p:sp>
      <p:sp>
        <p:nvSpPr>
          <p:cNvPr id="27657" name="TextovéPole 10"/>
          <p:cNvSpPr txBox="1">
            <a:spLocks noChangeArrowheads="1"/>
          </p:cNvSpPr>
          <p:nvPr/>
        </p:nvSpPr>
        <p:spPr bwMode="auto">
          <a:xfrm>
            <a:off x="1295400" y="260350"/>
            <a:ext cx="241300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VÝŠKOMĚR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3" name="Picture 4" descr="http://upload.wikimedia.org/wikipedia/commons/thumb/0/0b/Barograph.JPG/220px-Barograph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24088" y="1482725"/>
            <a:ext cx="4579937" cy="345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4" name="TextovéPole 4"/>
          <p:cNvSpPr txBox="1">
            <a:spLocks noChangeArrowheads="1"/>
          </p:cNvSpPr>
          <p:nvPr/>
        </p:nvSpPr>
        <p:spPr bwMode="auto">
          <a:xfrm>
            <a:off x="107950" y="6165850"/>
            <a:ext cx="89281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http://upload.wikimedia.org/wikipedia/commons/thumb/0/0b/Barograph.JPG/220px-Barograph.JPG</a:t>
            </a:r>
          </a:p>
        </p:txBody>
      </p:sp>
      <p:sp>
        <p:nvSpPr>
          <p:cNvPr id="28675" name="TextovéPole 5"/>
          <p:cNvSpPr txBox="1">
            <a:spLocks noChangeArrowheads="1"/>
          </p:cNvSpPr>
          <p:nvPr/>
        </p:nvSpPr>
        <p:spPr bwMode="auto">
          <a:xfrm>
            <a:off x="104775" y="195263"/>
            <a:ext cx="30956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BAROGRAF</a:t>
            </a:r>
          </a:p>
        </p:txBody>
      </p:sp>
      <p:sp>
        <p:nvSpPr>
          <p:cNvPr id="28676" name="TextovéPole 6"/>
          <p:cNvSpPr txBox="1">
            <a:spLocks noChangeArrowheads="1"/>
          </p:cNvSpPr>
          <p:nvPr/>
        </p:nvSpPr>
        <p:spPr bwMode="auto">
          <a:xfrm>
            <a:off x="1476375" y="903288"/>
            <a:ext cx="58261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C00000"/>
                </a:solidFill>
                <a:latin typeface="Calibri" pitchFamily="34" charset="0"/>
              </a:rPr>
              <a:t>ZAPISOVACÍ VÁLEC S HODINOVÝM STROJKEM</a:t>
            </a: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1763713" y="1482725"/>
            <a:ext cx="1436687" cy="79375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</TotalTime>
  <Words>215</Words>
  <Application>Microsoft Office PowerPoint</Application>
  <PresentationFormat>Předvádění na obrazovce (4:3)</PresentationFormat>
  <Paragraphs>58</Paragraphs>
  <Slides>12</Slides>
  <Notes>12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Calibri</vt:lpstr>
      <vt:lpstr>Arial</vt:lpstr>
      <vt:lpstr>Motiv systému Office</vt:lpstr>
      <vt:lpstr>Snímek 1</vt:lpstr>
      <vt:lpstr>Snímek 2</vt:lpstr>
      <vt:lpstr>Snímek 3</vt:lpstr>
      <vt:lpstr>Snímek 4</vt:lpstr>
      <vt:lpstr>Atmosférický tlak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Atmosferický tlak</dc:title>
  <dc:creator>ProBook05</dc:creator>
  <cp:lastModifiedBy>šárka</cp:lastModifiedBy>
  <cp:revision>18</cp:revision>
  <dcterms:created xsi:type="dcterms:W3CDTF">2013-02-14T17:17:48Z</dcterms:created>
  <dcterms:modified xsi:type="dcterms:W3CDTF">2013-04-19T13:44:29Z</dcterms:modified>
</cp:coreProperties>
</file>