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60" r:id="rId5"/>
    <p:sldId id="256" r:id="rId6"/>
    <p:sldId id="262" r:id="rId7"/>
    <p:sldId id="261" r:id="rId8"/>
    <p:sldId id="272" r:id="rId9"/>
    <p:sldId id="270" r:id="rId10"/>
    <p:sldId id="271" r:id="rId11"/>
    <p:sldId id="276" r:id="rId12"/>
    <p:sldId id="265" r:id="rId13"/>
    <p:sldId id="277" r:id="rId14"/>
    <p:sldId id="266" r:id="rId15"/>
    <p:sldId id="267" r:id="rId16"/>
    <p:sldId id="278" r:id="rId17"/>
    <p:sldId id="268" r:id="rId18"/>
    <p:sldId id="269" r:id="rId19"/>
    <p:sldId id="279" r:id="rId20"/>
    <p:sldId id="273" r:id="rId21"/>
    <p:sldId id="280" r:id="rId22"/>
    <p:sldId id="274" r:id="rId23"/>
    <p:sldId id="281" r:id="rId24"/>
    <p:sldId id="275" r:id="rId25"/>
    <p:sldId id="264" r:id="rId26"/>
    <p:sldId id="263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737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4C8CC3E-B8D3-4672-87D4-D08DFDAF2422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334849C-D012-4256-B3B4-4CA9DE824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 na jakoukoliv odpověď.</a:t>
            </a: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4FC9559-8599-485D-B8CC-E1B6B0AFBEC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 na úsmev</a:t>
            </a:r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4DF74F-1C4E-43A5-8518-D12186306C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 na úsměv</a:t>
            </a:r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BC64748-12E8-4F58-BA3C-ED809515B6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 na odpověď</a:t>
            </a:r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9AEE9C9-09BE-4BB3-A8FD-E645F279D39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 na úsměv</a:t>
            </a:r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B2736BE-FFE1-48F0-9409-876A76C4C9A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8334849C-D012-4256-B3B4-4CA9DE82498B}" type="slidenum">
              <a:rPr lang="cs-CZ" smtClean="0"/>
              <a:pPr>
                <a:defRPr/>
              </a:pPr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CE8F5D-9950-403F-83E8-EB8B5B9CCE56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B7F63-E952-4168-A03F-507F97EBC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3B8DE4-6283-418D-8797-A89165DF3174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61E192-10A8-4772-B84E-73838853DE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4344F-898C-47E3-97E7-BE67DE44CEB2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93E3-E0B0-4814-9842-605909F45B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68DF6-8195-4661-8EA1-38B78744A075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1480D-17B3-49D3-861A-A4B50A3A0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B66F1-1EEC-4E52-A063-D10D1F620E0F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0BD3C-AA36-4437-ADA5-D5DC8CD78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3B559-4CA1-4915-97B4-3B397E2B2390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5E614-0E76-40AB-899A-74C021C9F7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7C520-0AD6-420B-94A6-17CBA8298D16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2B361-3940-42BB-84A6-5E031A503A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17C904-BFD2-49D6-8645-C14C92CC2FFD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F13F5-E85C-444E-843B-767D7E5E17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7C64C-6489-4581-B262-7C133083ABDE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82E06-0F19-4594-A832-B1A24784D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018926-BEC6-4D41-8504-90B328571AB0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54B54-EAD0-4805-9966-E7664D7F6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7351C-D7F6-4DBE-9508-D05F659D253B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B20F8-9E45-4756-833A-B78DE6E97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D1AA0D-61A3-40D4-A1A0-D8AA93A74ACB}" type="datetimeFigureOut">
              <a:rPr lang="cs-CZ"/>
              <a:pPr>
                <a:defRPr/>
              </a:pPr>
              <a:t>19.4.2013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857C1F-0AD2-4F94-B4FE-33A78D9E1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slide" Target="slide2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2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26.xml"/><Relationship Id="rId4" Type="http://schemas.openxmlformats.org/officeDocument/2006/relationships/slide" Target="slide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slide" Target="slide21.xml"/><Relationship Id="rId4" Type="http://schemas.openxmlformats.org/officeDocument/2006/relationships/slide" Target="slide2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slide" Target="slide26.xml"/><Relationship Id="rId4" Type="http://schemas.openxmlformats.org/officeDocument/2006/relationships/slide" Target="slide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4339" name="Picture 2" descr="C:\Users\ProBook05\Desktop\šabloyNápady\obrázky k šablonám\hlavička pro prezentaci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3213" y="-227013"/>
            <a:ext cx="9752013" cy="731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5715000" y="569913"/>
            <a:ext cx="31019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/>
              <a:t>VY_32_INOVACE_02.01.06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-11113" y="0"/>
            <a:ext cx="9144001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Název výukového materiálu</a:t>
            </a:r>
            <a:r>
              <a:rPr lang="cs-CZ" dirty="0" smtClean="0"/>
              <a:t>: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Voda. Látka nebo těleso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(Látka a těleso)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Předmět</a:t>
            </a:r>
            <a:r>
              <a:rPr lang="cs-CZ" b="1" dirty="0" smtClean="0"/>
              <a:t>: Fyzika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Autor:  Mgr. Ivana Šnáblová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Cílová </a:t>
            </a:r>
            <a:r>
              <a:rPr lang="cs-CZ" b="1" dirty="0"/>
              <a:t>skupina</a:t>
            </a:r>
            <a:r>
              <a:rPr lang="cs-CZ" b="1" dirty="0" smtClean="0"/>
              <a:t>: 6. ročník základní školy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ZÁŘÍ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03605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611188" y="765175"/>
            <a:ext cx="4465637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Calibri" pitchFamily="34" charset="0"/>
              </a:rPr>
              <a:t>Použité zdroje:</a:t>
            </a:r>
          </a:p>
          <a:p>
            <a:r>
              <a:rPr lang="cs-CZ" sz="2800" dirty="0">
                <a:latin typeface="Calibri" pitchFamily="34" charset="0"/>
              </a:rPr>
              <a:t>Fotografie: archiv autorky</a:t>
            </a:r>
          </a:p>
          <a:p>
            <a:r>
              <a:rPr lang="cs-CZ" sz="2800" dirty="0">
                <a:latin typeface="Calibri" pitchFamily="34" charset="0"/>
              </a:rPr>
              <a:t>                    </a:t>
            </a:r>
            <a:r>
              <a:rPr lang="cs-CZ" sz="2800" dirty="0" smtClean="0">
                <a:latin typeface="Calibri" pitchFamily="34" charset="0"/>
              </a:rPr>
              <a:t>www.office.</a:t>
            </a:r>
            <a:r>
              <a:rPr lang="cs-CZ" sz="2800" dirty="0" err="1" smtClean="0">
                <a:latin typeface="Calibri" pitchFamily="34" charset="0"/>
              </a:rPr>
              <a:t>microsoft</a:t>
            </a:r>
            <a:r>
              <a:rPr lang="cs-CZ" sz="2800" dirty="0" smtClean="0">
                <a:latin typeface="Calibri" pitchFamily="34" charset="0"/>
              </a:rPr>
              <a:t> .</a:t>
            </a:r>
            <a:r>
              <a:rPr lang="cs-CZ" sz="2800" dirty="0" err="1" smtClean="0">
                <a:latin typeface="Calibri" pitchFamily="34" charset="0"/>
              </a:rPr>
              <a:t>com</a:t>
            </a:r>
            <a:endParaRPr lang="cs-CZ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Anotace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Materiál je určen k vysvětlení základních pojmů ve fyzice, rozlišení látky a tělesa. Využití má na úvod do učení fyziky, využívá poznatky dětí z praxe a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 minulých ročníků přírodovědy. Volba správné odpovědi umožní pokračovat v prezentaci. Chybná odpověď velí vrátit se zpět. Vše pomocí tlačítek, posunovat klikem na úsměv.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Materiály jsou určeny pro bezplatné používání pro potřeby výuky a vzdělávání na všech typech škol a školských zařízení. Jakékoliv další využití podléhá autorskému </a:t>
            </a:r>
            <a:r>
              <a:rPr lang="cs-CZ" b="1" dirty="0" smtClean="0"/>
              <a:t>zákonu.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smtClean="0"/>
              <a:t>Co jsem?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127125"/>
          </a:xfrm>
          <a:solidFill>
            <a:srgbClr val="FFFF00"/>
          </a:solidFill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sz="5400" smtClean="0">
                <a:solidFill>
                  <a:schemeClr val="tx1"/>
                </a:solidFill>
              </a:rPr>
              <a:t>Látka nebo těleso?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3" grpI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750" y="260350"/>
            <a:ext cx="8229600" cy="1143000"/>
          </a:xfrm>
          <a:solidFill>
            <a:srgbClr val="FFFF00"/>
          </a:solidFill>
          <a:ln>
            <a:solidFill>
              <a:srgbClr val="FFFF00"/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Lidé mne potřebují, nemohou beze mne být.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875" y="1557338"/>
            <a:ext cx="3529013" cy="172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tx2">
                    <a:lumMod val="50000"/>
                  </a:schemeClr>
                </a:solidFill>
              </a:rPr>
              <a:t>VODA</a:t>
            </a:r>
            <a:endParaRPr lang="cs-CZ" sz="8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350" y="3465513"/>
            <a:ext cx="6121400" cy="20875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2">
                    <a:lumMod val="50000"/>
                  </a:schemeClr>
                </a:solidFill>
              </a:rPr>
              <a:t>Mám spoustu vlastností, vzpomeňte si na některé.</a:t>
            </a:r>
            <a:r>
              <a:rPr lang="cs-CZ" dirty="0"/>
              <a:t>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95625" y="5381625"/>
            <a:ext cx="6048375" cy="14763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9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750" y="260350"/>
            <a:ext cx="8229600" cy="1143000"/>
          </a:xfrm>
          <a:solidFill>
            <a:srgbClr val="FFFF00"/>
          </a:solidFill>
          <a:ln>
            <a:solidFill>
              <a:srgbClr val="FFFF00"/>
            </a:solidFill>
          </a:ln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Lidé mne potřebují, nemohou beze mne být.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55875" y="1557338"/>
            <a:ext cx="3529013" cy="1727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tx2">
                    <a:lumMod val="50000"/>
                  </a:schemeClr>
                </a:solidFill>
              </a:rPr>
              <a:t>VODA</a:t>
            </a:r>
            <a:endParaRPr lang="cs-CZ" sz="80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40313" y="5332413"/>
            <a:ext cx="4103687" cy="14763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C00000"/>
                </a:solidFill>
              </a:rPr>
              <a:t>LÁTKA?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0" y="5332413"/>
            <a:ext cx="5040313" cy="1525587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TĚLESO?</a:t>
            </a:r>
            <a:endParaRPr lang="cs-CZ" sz="9600" dirty="0"/>
          </a:p>
        </p:txBody>
      </p:sp>
      <p:sp>
        <p:nvSpPr>
          <p:cNvPr id="3" name="Obdélník 2"/>
          <p:cNvSpPr/>
          <p:nvPr/>
        </p:nvSpPr>
        <p:spPr>
          <a:xfrm>
            <a:off x="2843213" y="4149725"/>
            <a:ext cx="2592387" cy="6477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chemeClr val="tx1"/>
                </a:solidFill>
              </a:rPr>
              <a:t>JSEM</a:t>
            </a:r>
            <a:r>
              <a:rPr lang="cs-CZ" sz="4000" dirty="0">
                <a:solidFill>
                  <a:schemeClr val="tx1"/>
                </a:solidFill>
              </a:rPr>
              <a:t> 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 TO TEDY JE?</a:t>
            </a:r>
          </a:p>
        </p:txBody>
      </p:sp>
      <p:pic>
        <p:nvPicPr>
          <p:cNvPr id="1026" name="Picture 2" descr="C:\Users\ProBook05\AppData\Local\Microsoft\Windows\Temporary Internet Files\Content.IE5\M26ZAZBA\MC9003835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475" y="1238250"/>
            <a:ext cx="2449513" cy="539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Veselý obličej 3">
            <a:hlinkClick r:id="rId4" action="ppaction://hlinksldjump"/>
          </p:cNvPr>
          <p:cNvSpPr/>
          <p:nvPr/>
        </p:nvSpPr>
        <p:spPr>
          <a:xfrm>
            <a:off x="7343775" y="5127625"/>
            <a:ext cx="1800225" cy="1730375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ProBook05\Pictures\IMG_029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95300" y="1330325"/>
            <a:ext cx="8369300" cy="4705350"/>
          </a:xfrm>
        </p:spPr>
      </p:pic>
      <p:sp>
        <p:nvSpPr>
          <p:cNvPr id="2" name="Obdélník 1"/>
          <p:cNvSpPr/>
          <p:nvPr/>
        </p:nvSpPr>
        <p:spPr>
          <a:xfrm>
            <a:off x="971550" y="260350"/>
            <a:ext cx="7704138" cy="1800225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Voda je jedna z hlavních součástí vzduchu, který dýcháme.</a:t>
            </a:r>
            <a:r>
              <a:rPr lang="cs-CZ" dirty="0"/>
              <a:t> </a:t>
            </a:r>
            <a:endParaRPr lang="cs-CZ" dirty="0"/>
          </a:p>
        </p:txBody>
      </p:sp>
      <p:sp>
        <p:nvSpPr>
          <p:cNvPr id="4" name="Veselý obličej 3">
            <a:hlinkClick r:id="rId4" action="ppaction://hlinksldjump"/>
          </p:cNvPr>
          <p:cNvSpPr/>
          <p:nvPr/>
        </p:nvSpPr>
        <p:spPr>
          <a:xfrm>
            <a:off x="7343775" y="5127625"/>
            <a:ext cx="1800225" cy="1730375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roBook05\AppData\Local\Microsoft\Windows\Temporary Internet Files\Content.IE5\M26ZAZBA\MP9002891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2800" y="620713"/>
            <a:ext cx="5381625" cy="604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2700" y="115888"/>
            <a:ext cx="4679950" cy="1368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ZPŮSOBÍ KOROZI ŽELEZA</a:t>
            </a:r>
            <a:endParaRPr lang="cs-CZ" sz="4000" dirty="0"/>
          </a:p>
        </p:txBody>
      </p:sp>
      <p:sp>
        <p:nvSpPr>
          <p:cNvPr id="4" name="Obdélník 3">
            <a:hlinkClick r:id="rId4" action="ppaction://hlinksldjump"/>
          </p:cNvPr>
          <p:cNvSpPr/>
          <p:nvPr/>
        </p:nvSpPr>
        <p:spPr>
          <a:xfrm>
            <a:off x="0" y="5332413"/>
            <a:ext cx="5040313" cy="1525587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TĚLESO</a:t>
            </a:r>
            <a:endParaRPr lang="cs-CZ" sz="9600" dirty="0"/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5040313" y="5332413"/>
            <a:ext cx="4103687" cy="14763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C00000"/>
                </a:solidFill>
              </a:rPr>
              <a:t>LÁTKA</a:t>
            </a:r>
            <a:endParaRPr lang="cs-CZ" sz="9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C:\Users\ProBook05\AppData\Local\Microsoft\Windows\Temporary Internet Files\Content.IE5\M26ZAZBA\MC9003503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82738" y="-76200"/>
            <a:ext cx="6553200" cy="693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3" descr="C:\Users\Public\Documents\šabloyNápady\látka a těleso\DSC00776.JP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 b="5617"/>
          <a:stretch>
            <a:fillRect/>
          </a:stretch>
        </p:blipFill>
        <p:spPr>
          <a:xfrm>
            <a:off x="-31750" y="33338"/>
            <a:ext cx="9144000" cy="6858000"/>
          </a:xfrm>
          <a:ln>
            <a:solidFill>
              <a:schemeClr val="bg1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0" y="26988"/>
            <a:ext cx="6264275" cy="29527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Mraky na obloze</a:t>
            </a:r>
            <a:endParaRPr lang="cs-CZ" sz="9600" dirty="0"/>
          </a:p>
        </p:txBody>
      </p:sp>
      <p:sp>
        <p:nvSpPr>
          <p:cNvPr id="7" name="Obdélník 6"/>
          <p:cNvSpPr/>
          <p:nvPr/>
        </p:nvSpPr>
        <p:spPr>
          <a:xfrm>
            <a:off x="3529013" y="2852738"/>
            <a:ext cx="5472112" cy="1944687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</a:rPr>
              <a:t>OBSAHUJÍ OBROVSKÉ MNOŽSTVÍ VODY V PLYNNÉM SKUPENSTVÍ, JSOU VELKÉ I MENŠÍ.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0" y="5332413"/>
            <a:ext cx="5040313" cy="1525587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TĚLESO</a:t>
            </a:r>
            <a:endParaRPr lang="cs-CZ" sz="9600" dirty="0"/>
          </a:p>
        </p:txBody>
      </p:sp>
      <p:sp>
        <p:nvSpPr>
          <p:cNvPr id="11" name="Obdélník 10">
            <a:hlinkClick r:id="rId4" action="ppaction://hlinksldjump"/>
          </p:cNvPr>
          <p:cNvSpPr/>
          <p:nvPr/>
        </p:nvSpPr>
        <p:spPr>
          <a:xfrm>
            <a:off x="5040313" y="5332413"/>
            <a:ext cx="4103687" cy="14763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C00000"/>
                </a:solidFill>
              </a:rPr>
              <a:t>LÁTKA</a:t>
            </a:r>
            <a:endParaRPr lang="cs-CZ" sz="9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 descr="C:\Users\ProBook05\AppData\Local\Microsoft\Windows\Temporary Internet Files\Content.IE5\M26ZAZBA\MC9003503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-68263"/>
            <a:ext cx="6553200" cy="6934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19812" y="116632"/>
            <a:ext cx="7944675" cy="3168352"/>
          </a:xfrm>
          <a:prstGeom prst="rect">
            <a:avLst/>
          </a:prstGeom>
          <a:blipFill rotWithShape="1">
            <a:blip r:embed="rId3" cstate="print"/>
            <a:stretch>
              <a:fillRect l="-4740" t="-5153" r="-6804" b="-13359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</a:rPr>
              <a:t> </a:t>
            </a:r>
          </a:p>
        </p:txBody>
      </p:sp>
      <p:sp>
        <p:nvSpPr>
          <p:cNvPr id="3" name="Obdélník 2"/>
          <p:cNvSpPr/>
          <p:nvPr/>
        </p:nvSpPr>
        <p:spPr>
          <a:xfrm>
            <a:off x="212725" y="3289300"/>
            <a:ext cx="8064500" cy="15113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chemeClr val="tx1"/>
                </a:solidFill>
              </a:rPr>
              <a:t>Jak jí potom říkáme?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4213" y="5013325"/>
            <a:ext cx="8123237" cy="155733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dirty="0">
                <a:solidFill>
                  <a:schemeClr val="tx1"/>
                </a:solidFill>
              </a:rPr>
              <a:t>Jaké má vlastnosti?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8888" y="404813"/>
            <a:ext cx="3960812" cy="20875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solidFill>
                  <a:schemeClr val="tx1"/>
                </a:solidFill>
              </a:rPr>
              <a:t>LED</a:t>
            </a:r>
            <a:endParaRPr lang="cs-CZ" sz="9600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3" action="ppaction://hlinksldjump"/>
          </p:cNvPr>
          <p:cNvSpPr/>
          <p:nvPr/>
        </p:nvSpPr>
        <p:spPr>
          <a:xfrm>
            <a:off x="0" y="5332413"/>
            <a:ext cx="5040313" cy="1525587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TĚLESO</a:t>
            </a:r>
            <a:endParaRPr lang="cs-CZ" sz="9600" dirty="0"/>
          </a:p>
        </p:txBody>
      </p:sp>
      <p:sp>
        <p:nvSpPr>
          <p:cNvPr id="4" name="Obdélník 3">
            <a:hlinkClick r:id="rId4" action="ppaction://hlinksldjump"/>
          </p:cNvPr>
          <p:cNvSpPr/>
          <p:nvPr/>
        </p:nvSpPr>
        <p:spPr>
          <a:xfrm>
            <a:off x="5040313" y="5332413"/>
            <a:ext cx="4103687" cy="14763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C00000"/>
                </a:solidFill>
              </a:rPr>
              <a:t>LÁTKA</a:t>
            </a:r>
            <a:endParaRPr lang="cs-CZ" sz="9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2" descr="C:\Users\ProBook05\AppData\Local\Microsoft\Windows\Temporary Internet Files\Content.IE5\M26ZAZBA\MC9003503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-68263"/>
            <a:ext cx="6553200" cy="6934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Všimni si námrazy na okně auta.</a:t>
            </a:r>
          </a:p>
        </p:txBody>
      </p:sp>
      <p:pic>
        <p:nvPicPr>
          <p:cNvPr id="4098" name="Picture 2" descr="C:\Users\ProBook05\Pictures\obrázky k šablonám\PC26007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187450" y="1268413"/>
            <a:ext cx="6985000" cy="5238750"/>
          </a:xfrm>
        </p:spPr>
      </p:pic>
      <p:sp>
        <p:nvSpPr>
          <p:cNvPr id="6" name="Obdélník 5"/>
          <p:cNvSpPr/>
          <p:nvPr/>
        </p:nvSpPr>
        <p:spPr>
          <a:xfrm>
            <a:off x="4643438" y="3500438"/>
            <a:ext cx="792162" cy="1152525"/>
          </a:xfrm>
          <a:prstGeom prst="rect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" name="Picture 2" descr="C:\Users\ProBook05\Pictures\obrázky k šablonám\PC260074.JPG"/>
          <p:cNvPicPr>
            <a:picLocks noChangeAspect="1" noChangeArrowheads="1"/>
          </p:cNvPicPr>
          <p:nvPr/>
        </p:nvPicPr>
        <p:blipFill>
          <a:blip r:embed="rId3" cstate="print"/>
          <a:srcRect l="48387" t="44543" r="39105" b="38235"/>
          <a:stretch>
            <a:fillRect/>
          </a:stretch>
        </p:blipFill>
        <p:spPr bwMode="auto">
          <a:xfrm>
            <a:off x="3221038" y="1627188"/>
            <a:ext cx="3636962" cy="4900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Krystal ledu</a:t>
            </a:r>
          </a:p>
        </p:txBody>
      </p:sp>
      <p:pic>
        <p:nvPicPr>
          <p:cNvPr id="4" name="Picture 2" descr="C:\Users\ProBook05\Pictures\obrázky k šablonám\PC26007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8387" t="44543" r="39105" b="38235"/>
          <a:stretch>
            <a:fillRect/>
          </a:stretch>
        </p:blipFill>
        <p:spPr>
          <a:xfrm>
            <a:off x="1476375" y="188913"/>
            <a:ext cx="6223000" cy="6426200"/>
          </a:xfrm>
        </p:spPr>
      </p:pic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0" y="5332413"/>
            <a:ext cx="5040313" cy="1525587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TĚLESO</a:t>
            </a:r>
            <a:endParaRPr lang="cs-CZ" sz="9600" dirty="0"/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5040313" y="5332413"/>
            <a:ext cx="4103687" cy="14763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C00000"/>
                </a:solidFill>
              </a:rPr>
              <a:t>LÁTKA</a:t>
            </a:r>
            <a:endParaRPr lang="cs-CZ" sz="9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 descr="C:\Users\ProBook05\AppData\Local\Microsoft\Windows\Temporary Internet Files\Content.IE5\M26ZAZBA\MC9003503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-68263"/>
            <a:ext cx="6553200" cy="6934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 PRAMENE VYTÉKÁ VODA</a:t>
            </a:r>
          </a:p>
        </p:txBody>
      </p:sp>
      <p:pic>
        <p:nvPicPr>
          <p:cNvPr id="3074" name="Picture 2" descr="C:\Users\ProBook05\Pictures\fotky\kařízek sv.Jan 5.12\DSC00474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26027" t="12288" r="5673"/>
          <a:stretch>
            <a:fillRect/>
          </a:stretch>
        </p:blipFill>
        <p:spPr>
          <a:xfrm>
            <a:off x="107950" y="1125538"/>
            <a:ext cx="4830763" cy="4652962"/>
          </a:xfrm>
        </p:spPr>
      </p:pic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0" y="5332413"/>
            <a:ext cx="5040313" cy="1525587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TĚLESO</a:t>
            </a:r>
            <a:endParaRPr lang="cs-CZ" sz="9600" dirty="0"/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5040313" y="5332413"/>
            <a:ext cx="4103687" cy="14763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C00000"/>
                </a:solidFill>
              </a:rPr>
              <a:t>LÁTKA</a:t>
            </a:r>
            <a:endParaRPr lang="cs-CZ" sz="9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2" descr="C:\Users\ProBook05\AppData\Local\Microsoft\Windows\Temporary Internet Files\Content.IE5\M26ZAZBA\MC9003503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-68263"/>
            <a:ext cx="6553200" cy="6934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 NÁDRŽI JE 1000 L PITNÉ VODY</a:t>
            </a:r>
          </a:p>
        </p:txBody>
      </p:sp>
      <p:pic>
        <p:nvPicPr>
          <p:cNvPr id="40962" name="Picture 2" descr="C:\Users\ProBook05\Pictures\obrázky k šablonám\DSC0036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0" y="5332413"/>
            <a:ext cx="5040313" cy="1525587"/>
          </a:xfrm>
          <a:prstGeom prst="rect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/>
              <a:t>TĚLESO</a:t>
            </a:r>
            <a:endParaRPr lang="cs-CZ" sz="9600" dirty="0"/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5040313" y="5332413"/>
            <a:ext cx="4103687" cy="1476375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C00000"/>
                </a:solidFill>
              </a:rPr>
              <a:t>LÁTKA</a:t>
            </a:r>
            <a:endParaRPr lang="cs-CZ" sz="96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5" name="Picture 2" descr="C:\Users\ProBook05\AppData\Local\Microsoft\Windows\Temporary Internet Files\Content.IE5\M26ZAZBA\MC9003503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-68263"/>
            <a:ext cx="6553200" cy="6934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150" y="14843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VŠECHNA TĚLESA JSOU Z LÁTEK.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33413" y="2781300"/>
            <a:ext cx="8137525" cy="18716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tx1"/>
                </a:solidFill>
              </a:rPr>
              <a:t>TĚLESA MAJÍ HMOTNOST, TVAR A OBJEM.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188" y="4868863"/>
            <a:ext cx="8137525" cy="187325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>
                <a:solidFill>
                  <a:schemeClr val="tx1"/>
                </a:solidFill>
              </a:rPr>
              <a:t>LÁTKY TYTO VLASTNOSTI NEMAJÍ..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3012" name="TextovéPole 2"/>
          <p:cNvSpPr txBox="1">
            <a:spLocks noChangeArrowheads="1"/>
          </p:cNvSpPr>
          <p:nvPr/>
        </p:nvSpPr>
        <p:spPr bwMode="auto">
          <a:xfrm>
            <a:off x="468313" y="404813"/>
            <a:ext cx="8496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7200">
                <a:latin typeface="Calibri" pitchFamily="34" charset="0"/>
              </a:rPr>
              <a:t>Co jsme se dozvěděli: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roBook05\AppData\Local\Microsoft\Windows\Temporary Internet Files\Content.IE5\M26ZAZBA\MC9003503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813" y="-68263"/>
            <a:ext cx="6553200" cy="6934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468313" y="4514850"/>
            <a:ext cx="6264275" cy="237648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>
                <a:solidFill>
                  <a:srgbClr val="FF0000"/>
                </a:solidFill>
              </a:rPr>
              <a:t>K O N E C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2" descr="C:\Users\ProBook05\AppData\Local\Microsoft\Windows\Temporary Internet Files\Content.IE5\H5GHRDI0\MC90007862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60350"/>
            <a:ext cx="8116887" cy="618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113" y="5516563"/>
            <a:ext cx="5976937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Chybička se vloudila, vrátíme se zpět.</a:t>
            </a:r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692275" y="6076950"/>
            <a:ext cx="1150938" cy="741363"/>
          </a:xfrm>
          <a:prstGeom prst="actionButtonBackPrevious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320</Words>
  <Application>Microsoft Office PowerPoint</Application>
  <PresentationFormat>Předvádění na obrazovce (4:3)</PresentationFormat>
  <Paragraphs>85</Paragraphs>
  <Slides>26</Slides>
  <Notes>24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9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Co jsem?</vt:lpstr>
      <vt:lpstr>Lidé mne potřebují, nemohou beze mne být.</vt:lpstr>
      <vt:lpstr>Lidé mne potřebují, nemohou beze mne být.</vt:lpstr>
      <vt:lpstr>JAK TO TEDY JE?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Všimni si námrazy na okně auta.</vt:lpstr>
      <vt:lpstr>Krystal ledu</vt:lpstr>
      <vt:lpstr>Snímek 19</vt:lpstr>
      <vt:lpstr>Z PRAMENE VYTÉKÁ VODA</vt:lpstr>
      <vt:lpstr>Snímek 21</vt:lpstr>
      <vt:lpstr>V NÁDRŽI JE 1000 L PITNÉ VODY</vt:lpstr>
      <vt:lpstr>Snímek 23</vt:lpstr>
      <vt:lpstr> VŠECHNA TĚLESA JSOU Z LÁTEK.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ProBook05</dc:creator>
  <cp:lastModifiedBy>šárka</cp:lastModifiedBy>
  <cp:revision>29</cp:revision>
  <dcterms:created xsi:type="dcterms:W3CDTF">2012-09-03T14:45:33Z</dcterms:created>
  <dcterms:modified xsi:type="dcterms:W3CDTF">2013-04-19T13:47:42Z</dcterms:modified>
</cp:coreProperties>
</file>