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8"/>
  </p:notesMasterIdLst>
  <p:sldIdLst>
    <p:sldId id="257" r:id="rId2"/>
    <p:sldId id="258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CC"/>
    <a:srgbClr val="CC9900"/>
    <a:srgbClr val="CC66FF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235" autoAdjust="0"/>
    <p:restoredTop sz="94660"/>
  </p:normalViewPr>
  <p:slideViewPr>
    <p:cSldViewPr>
      <p:cViewPr varScale="1">
        <p:scale>
          <a:sx n="69" d="100"/>
          <a:sy n="69" d="100"/>
        </p:scale>
        <p:origin x="-151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</a:t>
          </a:r>
          <a:r>
            <a:rPr lang="cs-CZ" sz="2000" baseline="0" dirty="0" smtClean="0">
              <a:solidFill>
                <a:srgbClr val="FF0000"/>
              </a:solidFill>
            </a:rPr>
            <a:t>32</a:t>
          </a:r>
          <a:r>
            <a:rPr lang="cs-CZ" sz="2000" baseline="0" dirty="0" smtClean="0"/>
            <a:t>_INOVACE_</a:t>
          </a:r>
          <a:r>
            <a:rPr lang="cs-CZ" sz="2000" baseline="0" dirty="0" smtClean="0">
              <a:solidFill>
                <a:srgbClr val="FF0000"/>
              </a:solidFill>
            </a:rPr>
            <a:t>03_CJ_17</a:t>
          </a:r>
          <a:endParaRPr lang="cs-CZ" sz="2000" dirty="0">
            <a:solidFill>
              <a:srgbClr val="FF0000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rgbClr val="FF0000"/>
              </a:solidFill>
            </a:rPr>
            <a:t>Mgr. Linda Tůmová</a:t>
          </a:r>
          <a:endParaRPr lang="cs-CZ" sz="2000" dirty="0">
            <a:solidFill>
              <a:srgbClr val="FF0000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dirty="0" smtClean="0">
              <a:solidFill>
                <a:srgbClr val="FF0000"/>
              </a:solidFill>
            </a:rPr>
            <a:t>CJ – 6.B – ZÁJMENA – druhy a skloňování</a:t>
          </a:r>
          <a:endParaRPr lang="cs-CZ" sz="2000" dirty="0">
            <a:solidFill>
              <a:srgbClr val="FF0000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DF7E8B9-FEAC-4C94-AFC0-14A5D4052C96}" type="presOf" srcId="{B651F6E3-6281-48DB-9319-2AEAFDAE7572}" destId="{6BB5E863-4638-4E1D-BFDE-399D028AC4ED}" srcOrd="1" destOrd="0" presId="urn:microsoft.com/office/officeart/2005/8/layout/target3"/>
    <dgm:cxn modelId="{D2A04099-BC59-4D64-9AA1-A9AF5727E330}" type="presOf" srcId="{4C35D32F-0EAB-4CD7-82EE-45574DC2A586}" destId="{8BEBB6EC-1DAA-4CAC-8A25-BC0FCBD5DBD5}" srcOrd="0" destOrd="0" presId="urn:microsoft.com/office/officeart/2005/8/layout/target3"/>
    <dgm:cxn modelId="{F003BB13-336D-410C-9D54-47B483896E42}" type="presOf" srcId="{D1B46980-6531-4606-95E6-44980827E919}" destId="{6140AFEC-043D-4C43-A2F9-D0F5331DF3A3}" srcOrd="0" destOrd="0" presId="urn:microsoft.com/office/officeart/2005/8/layout/target3"/>
    <dgm:cxn modelId="{7DDE87A2-CE8B-4BCA-B229-45DAC9648DEF}" type="presOf" srcId="{D1B46980-6531-4606-95E6-44980827E919}" destId="{2BE915AB-18AA-4053-B92C-3BFC9ED204BB}" srcOrd="1" destOrd="0" presId="urn:microsoft.com/office/officeart/2005/8/layout/target3"/>
    <dgm:cxn modelId="{B2EDE49D-7625-4827-9F17-2D53F72FA54A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63813F1-B908-4BF0-B1D3-3D1512FE7A8D}" type="presOf" srcId="{D1D4F407-5343-4D3F-B5B9-D407B03CAEB4}" destId="{AED2198E-93D5-4001-81B4-73124B309672}" srcOrd="1" destOrd="0" presId="urn:microsoft.com/office/officeart/2005/8/layout/target3"/>
    <dgm:cxn modelId="{8F47A2A9-2D28-47E8-BB88-2AF54FE8A122}" type="presOf" srcId="{D1D4F407-5343-4D3F-B5B9-D407B03CAEB4}" destId="{D005CE8C-CC26-4C3E-AC11-E15060ECD759}" srcOrd="0" destOrd="0" presId="urn:microsoft.com/office/officeart/2005/8/layout/target3"/>
    <dgm:cxn modelId="{4EB6D6BA-B265-4914-ACE1-3C8A43B727A2}" type="presOf" srcId="{757F3AB3-0718-4624-B441-E567A8F0AB56}" destId="{333A1088-737F-45CB-B68E-254E46348037}" srcOrd="0" destOrd="0" presId="urn:microsoft.com/office/officeart/2005/8/layout/target3"/>
    <dgm:cxn modelId="{2C73E4F5-7E05-4E83-99AE-E2F081B42549}" type="presOf" srcId="{4C35D32F-0EAB-4CD7-82EE-45574DC2A586}" destId="{890E4F0B-2866-4A3F-A3C7-2A14B1797930}" srcOrd="1" destOrd="0" presId="urn:microsoft.com/office/officeart/2005/8/layout/target3"/>
    <dgm:cxn modelId="{DE10FBB1-08FF-4067-8F3D-1ADED9F34659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8B3C92CD-7614-4266-96A0-E473214FB8F8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60553D8-CEFE-4B36-B836-0DDEFF7F1DB5}" type="presParOf" srcId="{333A1088-737F-45CB-B68E-254E46348037}" destId="{F5ABB229-8D3B-4694-996A-96F23CF14429}" srcOrd="0" destOrd="0" presId="urn:microsoft.com/office/officeart/2005/8/layout/target3"/>
    <dgm:cxn modelId="{2E34C132-54FB-449E-B3A7-B873C14632A2}" type="presParOf" srcId="{333A1088-737F-45CB-B68E-254E46348037}" destId="{F41139FD-01EE-4571-8B17-4FB00FC51163}" srcOrd="1" destOrd="0" presId="urn:microsoft.com/office/officeart/2005/8/layout/target3"/>
    <dgm:cxn modelId="{9B719AB3-9326-42C7-872E-21F74FBC61DE}" type="presParOf" srcId="{333A1088-737F-45CB-B68E-254E46348037}" destId="{D005CE8C-CC26-4C3E-AC11-E15060ECD759}" srcOrd="2" destOrd="0" presId="urn:microsoft.com/office/officeart/2005/8/layout/target3"/>
    <dgm:cxn modelId="{EF810AF5-A5F4-4C87-BED8-692E601AE869}" type="presParOf" srcId="{333A1088-737F-45CB-B68E-254E46348037}" destId="{2C702D82-9B77-49B7-9568-BB8EB47C3372}" srcOrd="3" destOrd="0" presId="urn:microsoft.com/office/officeart/2005/8/layout/target3"/>
    <dgm:cxn modelId="{C2039BF6-6488-4F7B-8E6E-42C16DFCA9D0}" type="presParOf" srcId="{333A1088-737F-45CB-B68E-254E46348037}" destId="{A52A0455-90FF-4808-ABD0-F02540D31D5A}" srcOrd="4" destOrd="0" presId="urn:microsoft.com/office/officeart/2005/8/layout/target3"/>
    <dgm:cxn modelId="{99B2532A-C598-42DA-8E8A-2B2B175ABE7B}" type="presParOf" srcId="{333A1088-737F-45CB-B68E-254E46348037}" destId="{6140AFEC-043D-4C43-A2F9-D0F5331DF3A3}" srcOrd="5" destOrd="0" presId="urn:microsoft.com/office/officeart/2005/8/layout/target3"/>
    <dgm:cxn modelId="{4582392A-D04A-479E-94CE-012A5F3FEC4E}" type="presParOf" srcId="{333A1088-737F-45CB-B68E-254E46348037}" destId="{9358AC05-5D7D-4327-9F80-1AD486AEA664}" srcOrd="6" destOrd="0" presId="urn:microsoft.com/office/officeart/2005/8/layout/target3"/>
    <dgm:cxn modelId="{96A7D6ED-25E3-4EBF-9221-B57307ED70D7}" type="presParOf" srcId="{333A1088-737F-45CB-B68E-254E46348037}" destId="{313FC574-E1CD-4FB4-B054-0B805CE0447D}" srcOrd="7" destOrd="0" presId="urn:microsoft.com/office/officeart/2005/8/layout/target3"/>
    <dgm:cxn modelId="{3D25DDD4-DDD7-4372-84B1-CFA53E8E57F3}" type="presParOf" srcId="{333A1088-737F-45CB-B68E-254E46348037}" destId="{619D679B-A015-4ECF-8348-D1034C574F40}" srcOrd="8" destOrd="0" presId="urn:microsoft.com/office/officeart/2005/8/layout/target3"/>
    <dgm:cxn modelId="{DDF2D1D1-08A3-46A8-99C5-A04954C56421}" type="presParOf" srcId="{333A1088-737F-45CB-B68E-254E46348037}" destId="{322283A8-4A27-4CDA-BAE3-F381106A9174}" srcOrd="9" destOrd="0" presId="urn:microsoft.com/office/officeart/2005/8/layout/target3"/>
    <dgm:cxn modelId="{83453D88-5D8E-43FB-944E-9B59A167BBDB}" type="presParOf" srcId="{333A1088-737F-45CB-B68E-254E46348037}" destId="{FFC9F71D-1B4F-4AD9-A4A6-86ADEFC8AF5C}" srcOrd="10" destOrd="0" presId="urn:microsoft.com/office/officeart/2005/8/layout/target3"/>
    <dgm:cxn modelId="{CF030ACC-8B9E-4A37-B50C-BBB671DC15CA}" type="presParOf" srcId="{333A1088-737F-45CB-B68E-254E46348037}" destId="{25B08C86-7E15-44DC-BE7F-FFB55DD49D12}" srcOrd="11" destOrd="0" presId="urn:microsoft.com/office/officeart/2005/8/layout/target3"/>
    <dgm:cxn modelId="{B2F7760F-24E1-4C53-AECC-DA2C866B03FA}" type="presParOf" srcId="{333A1088-737F-45CB-B68E-254E46348037}" destId="{76644BE8-9D7C-4C09-B250-3D10AF48CBB7}" srcOrd="12" destOrd="0" presId="urn:microsoft.com/office/officeart/2005/8/layout/target3"/>
    <dgm:cxn modelId="{60B52A5E-0F88-4B3E-84C8-3444A69761DD}" type="presParOf" srcId="{333A1088-737F-45CB-B68E-254E46348037}" destId="{EE85B701-7295-41C0-BA7A-34D3756A2AE6}" srcOrd="13" destOrd="0" presId="urn:microsoft.com/office/officeart/2005/8/layout/target3"/>
    <dgm:cxn modelId="{EA9D9A23-F594-4711-94A9-0EA6E5A1FCAA}" type="presParOf" srcId="{333A1088-737F-45CB-B68E-254E46348037}" destId="{8BEBB6EC-1DAA-4CAC-8A25-BC0FCBD5DBD5}" srcOrd="14" destOrd="0" presId="urn:microsoft.com/office/officeart/2005/8/layout/target3"/>
    <dgm:cxn modelId="{733BBC5E-4F77-4269-9F66-813AE35A1654}" type="presParOf" srcId="{333A1088-737F-45CB-B68E-254E46348037}" destId="{AED2198E-93D5-4001-81B4-73124B309672}" srcOrd="15" destOrd="0" presId="urn:microsoft.com/office/officeart/2005/8/layout/target3"/>
    <dgm:cxn modelId="{0E3227B1-D013-46C8-8F03-A0E8AAF18C52}" type="presParOf" srcId="{333A1088-737F-45CB-B68E-254E46348037}" destId="{2BE915AB-18AA-4053-B92C-3BFC9ED204BB}" srcOrd="16" destOrd="0" presId="urn:microsoft.com/office/officeart/2005/8/layout/target3"/>
    <dgm:cxn modelId="{34D8E1E5-06AD-43C4-91D6-7BD9FA13F973}" type="presParOf" srcId="{333A1088-737F-45CB-B68E-254E46348037}" destId="{6BB5E863-4638-4E1D-BFDE-399D028AC4ED}" srcOrd="17" destOrd="0" presId="urn:microsoft.com/office/officeart/2005/8/layout/target3"/>
    <dgm:cxn modelId="{4A56914C-A4D3-4BE2-BA9A-05309D44C5D7}" type="presParOf" srcId="{333A1088-737F-45CB-B68E-254E46348037}" destId="{5A5FFA88-C948-4069-8E93-59FA12366E83}" srcOrd="18" destOrd="0" presId="urn:microsoft.com/office/officeart/2005/8/layout/target3"/>
    <dgm:cxn modelId="{5C8ADC19-A020-422C-A89E-CB412D64199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>
              <a:solidFill>
                <a:srgbClr val="FF0000"/>
              </a:solidFill>
            </a:rPr>
            <a:t>Mgr. Linda Tůmová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</a:t>
          </a:r>
          <a:r>
            <a:rPr lang="cs-CZ" sz="2000" kern="1200" baseline="0" dirty="0" smtClean="0">
              <a:solidFill>
                <a:srgbClr val="FF0000"/>
              </a:solidFill>
            </a:rPr>
            <a:t>32</a:t>
          </a:r>
          <a:r>
            <a:rPr lang="cs-CZ" sz="2000" kern="1200" baseline="0" dirty="0" smtClean="0"/>
            <a:t>_INOVACE_</a:t>
          </a:r>
          <a:r>
            <a:rPr lang="cs-CZ" sz="2000" kern="1200" baseline="0" dirty="0" smtClean="0">
              <a:solidFill>
                <a:srgbClr val="FF0000"/>
              </a:solidFill>
            </a:rPr>
            <a:t>03_CJ_17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kern="1200" dirty="0" smtClean="0">
              <a:solidFill>
                <a:srgbClr val="FF0000"/>
              </a:solidFill>
            </a:rPr>
            <a:t>CJ – 6.B – ZÁJMENA – druhy a skloňování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C7F068-DB7A-4241-91A4-718312E3822E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B0D216-18E2-45E8-86A8-5FD6EA5D3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80459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8781959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6513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2400" dirty="0"/>
              <a:t>Materiál je určen k výkladu a procvičení </a:t>
            </a:r>
            <a:r>
              <a:rPr lang="cs-CZ" sz="2400" dirty="0" smtClean="0"/>
              <a:t>učiva o zájmenech, o jejich druzích a některých pravopisných jevech, které se týkají zájmen. </a:t>
            </a:r>
            <a:r>
              <a:rPr lang="cs-CZ" sz="2400" dirty="0"/>
              <a:t>Žáci si mají díky této </a:t>
            </a:r>
            <a:r>
              <a:rPr lang="cs-CZ" sz="2400" dirty="0" smtClean="0"/>
              <a:t>prezentaci procvičit </a:t>
            </a:r>
            <a:r>
              <a:rPr lang="cs-CZ" sz="2400" dirty="0"/>
              <a:t>rozlišování jednotlivých druhů </a:t>
            </a:r>
            <a:r>
              <a:rPr lang="cs-CZ" sz="2400" dirty="0" smtClean="0"/>
              <a:t>zájmen, </a:t>
            </a:r>
            <a:r>
              <a:rPr lang="cs-CZ" sz="2400" dirty="0"/>
              <a:t>skloňování a </a:t>
            </a:r>
            <a:r>
              <a:rPr lang="cs-CZ" sz="2400" dirty="0" smtClean="0"/>
              <a:t>pravopis. </a:t>
            </a:r>
            <a:r>
              <a:rPr lang="cs-CZ" sz="2400" dirty="0"/>
              <a:t>Na názorných příkladech si  procvičí probírané učivo a zkontroluje správnost svých odpovědí. </a:t>
            </a:r>
          </a:p>
          <a:p>
            <a:pPr algn="just"/>
            <a:r>
              <a:rPr lang="cs-CZ" sz="2400" dirty="0"/>
              <a:t>Práce s prezentací vyplnila podstatnou část hodiny. Byla velmi jednoduchá. Učivo bylo nejdříve </a:t>
            </a:r>
            <a:r>
              <a:rPr lang="cs-CZ" sz="2400" dirty="0" smtClean="0"/>
              <a:t>vysvětleno. </a:t>
            </a:r>
            <a:r>
              <a:rPr lang="cs-CZ" sz="2400" dirty="0"/>
              <a:t>Žáci pak plnili jednotlivé úkoly jako </a:t>
            </a:r>
            <a:r>
              <a:rPr lang="cs-CZ" sz="2400"/>
              <a:t>samostatnou </a:t>
            </a:r>
            <a:r>
              <a:rPr lang="cs-CZ" sz="2400" smtClean="0"/>
              <a:t>práci. </a:t>
            </a:r>
            <a:endParaRPr lang="cs-CZ" sz="24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6334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dirty="0" smtClean="0">
                <a:solidFill>
                  <a:schemeClr val="accent2"/>
                </a:solidFill>
              </a:rPr>
              <a:t>ZÁJMENA</a:t>
            </a:r>
            <a:endParaRPr lang="cs-CZ" sz="8000" dirty="0">
              <a:solidFill>
                <a:schemeClr val="accent2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>
                <a:solidFill>
                  <a:schemeClr val="accent1"/>
                </a:solidFill>
              </a:rPr>
              <a:t>DRUHY ZÁJMEN</a:t>
            </a:r>
          </a:p>
          <a:p>
            <a:r>
              <a:rPr lang="cs-CZ" sz="4400" dirty="0" smtClean="0">
                <a:solidFill>
                  <a:schemeClr val="accent1"/>
                </a:solidFill>
              </a:rPr>
              <a:t>SKLOŇOVÁNÍ ZÁJMEN</a:t>
            </a:r>
            <a:endParaRPr lang="cs-CZ" sz="440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5390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ZÁJMEN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2170584" cy="4830348"/>
          </a:xfrm>
        </p:spPr>
        <p:txBody>
          <a:bodyPr>
            <a:norm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Najdi v tabulce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alespoň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21 skrytých zájmen</a:t>
            </a:r>
          </a:p>
          <a:p>
            <a:pPr marL="0"/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Přiřaď je k jednotlivým druhům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300917848"/>
              </p:ext>
            </p:extLst>
          </p:nvPr>
        </p:nvGraphicFramePr>
        <p:xfrm>
          <a:off x="2843808" y="1628800"/>
          <a:ext cx="5842998" cy="460851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34714"/>
                <a:gridCol w="834714"/>
                <a:gridCol w="834714"/>
                <a:gridCol w="834714"/>
                <a:gridCol w="834714"/>
                <a:gridCol w="834714"/>
                <a:gridCol w="834714"/>
              </a:tblGrid>
              <a:tr h="658359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J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A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K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Ý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O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N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I</a:t>
                      </a:r>
                      <a:endParaRPr lang="cs-CZ" sz="3600" b="1" dirty="0"/>
                    </a:p>
                  </a:txBody>
                  <a:tcPr/>
                </a:tc>
              </a:tr>
              <a:tr h="658359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Á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V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T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O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M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Á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S</a:t>
                      </a:r>
                      <a:endParaRPr lang="cs-CZ" sz="3600" b="1" dirty="0"/>
                    </a:p>
                  </a:txBody>
                  <a:tcPr/>
                </a:tc>
              </a:tr>
              <a:tr h="658359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O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N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E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N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Ě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C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O</a:t>
                      </a:r>
                      <a:endParaRPr lang="cs-CZ" sz="3600" b="1" dirty="0"/>
                    </a:p>
                  </a:txBody>
                  <a:tcPr/>
                </a:tc>
              </a:tr>
              <a:tr h="658359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T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Y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R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E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N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I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C</a:t>
                      </a:r>
                      <a:endParaRPr lang="cs-CZ" sz="3600" b="1" dirty="0"/>
                    </a:p>
                  </a:txBody>
                  <a:tcPr/>
                </a:tc>
              </a:tr>
              <a:tr h="658359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A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Ž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Ý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T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E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N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C</a:t>
                      </a:r>
                      <a:endParaRPr lang="cs-CZ" sz="3600" b="1" dirty="0"/>
                    </a:p>
                  </a:txBody>
                  <a:tcPr/>
                </a:tc>
              </a:tr>
              <a:tr h="658359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T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A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K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O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V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Ý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E</a:t>
                      </a:r>
                      <a:endParaRPr lang="cs-CZ" sz="3600" b="1" dirty="0"/>
                    </a:p>
                  </a:txBody>
                  <a:tcPr/>
                </a:tc>
              </a:tr>
              <a:tr h="658359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Č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Í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O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N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Y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C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L</a:t>
                      </a:r>
                      <a:endParaRPr lang="cs-CZ" sz="36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870613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ZÁJMEN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2170584" cy="4470308"/>
          </a:xfrm>
        </p:spPr>
        <p:txBody>
          <a:bodyPr>
            <a:norm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Najdi v tabulce alespoň 21 skrytých zájmen</a:t>
            </a:r>
          </a:p>
          <a:p>
            <a:pPr marL="0"/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Přiřaď je k jednotlivým druhům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438407209"/>
              </p:ext>
            </p:extLst>
          </p:nvPr>
        </p:nvGraphicFramePr>
        <p:xfrm>
          <a:off x="2843808" y="1628800"/>
          <a:ext cx="5842998" cy="460851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34714"/>
                <a:gridCol w="834714"/>
                <a:gridCol w="834714"/>
                <a:gridCol w="834714"/>
                <a:gridCol w="834714"/>
                <a:gridCol w="834714"/>
                <a:gridCol w="834714"/>
              </a:tblGrid>
              <a:tr h="658359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C00000"/>
                          </a:solidFill>
                        </a:rPr>
                        <a:t>J</a:t>
                      </a:r>
                      <a:endParaRPr lang="cs-CZ" sz="36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C00000"/>
                          </a:solidFill>
                        </a:rPr>
                        <a:t>A</a:t>
                      </a:r>
                      <a:endParaRPr lang="cs-CZ" sz="36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C00000"/>
                          </a:solidFill>
                        </a:rPr>
                        <a:t>K</a:t>
                      </a:r>
                      <a:endParaRPr lang="cs-CZ" sz="36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C00000"/>
                          </a:solidFill>
                        </a:rPr>
                        <a:t>Ý</a:t>
                      </a:r>
                      <a:endParaRPr lang="cs-CZ" sz="36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C000"/>
                          </a:solidFill>
                        </a:rPr>
                        <a:t>O</a:t>
                      </a:r>
                      <a:endParaRPr lang="cs-CZ" sz="3600" b="1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C000"/>
                          </a:solidFill>
                        </a:rPr>
                        <a:t>N</a:t>
                      </a:r>
                      <a:endParaRPr lang="cs-CZ" sz="3600" b="1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C000"/>
                          </a:solidFill>
                        </a:rPr>
                        <a:t>I</a:t>
                      </a:r>
                      <a:endParaRPr lang="cs-CZ" sz="3600" b="1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</a:tr>
              <a:tr h="658359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Á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V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0070C0"/>
                          </a:solidFill>
                        </a:rPr>
                        <a:t>T</a:t>
                      </a:r>
                      <a:endParaRPr lang="cs-CZ" sz="36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0070C0"/>
                          </a:solidFill>
                        </a:rPr>
                        <a:t>O</a:t>
                      </a:r>
                      <a:endParaRPr lang="cs-CZ" sz="36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7030A0"/>
                          </a:solidFill>
                        </a:rPr>
                        <a:t>M</a:t>
                      </a:r>
                      <a:endParaRPr lang="cs-CZ" sz="3600" b="1" dirty="0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7030A0"/>
                          </a:solidFill>
                        </a:rPr>
                        <a:t>Á</a:t>
                      </a:r>
                      <a:endParaRPr lang="cs-CZ" sz="3600" b="1" dirty="0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S</a:t>
                      </a:r>
                      <a:endParaRPr lang="cs-CZ" sz="3600" b="1" dirty="0"/>
                    </a:p>
                  </a:txBody>
                  <a:tcPr/>
                </a:tc>
              </a:tr>
              <a:tr h="658359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92D050"/>
                          </a:solidFill>
                        </a:rPr>
                        <a:t>O</a:t>
                      </a:r>
                      <a:endParaRPr lang="cs-CZ" sz="3600" b="1" dirty="0">
                        <a:solidFill>
                          <a:srgbClr val="92D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92D050"/>
                          </a:solidFill>
                        </a:rPr>
                        <a:t>N</a:t>
                      </a:r>
                      <a:endParaRPr lang="cs-CZ" sz="3600" b="1" dirty="0">
                        <a:solidFill>
                          <a:srgbClr val="92D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92D050"/>
                          </a:solidFill>
                        </a:rPr>
                        <a:t>E</a:t>
                      </a:r>
                      <a:endParaRPr lang="cs-CZ" sz="3600" b="1" dirty="0">
                        <a:solidFill>
                          <a:srgbClr val="92D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92D050"/>
                          </a:solidFill>
                        </a:rPr>
                        <a:t>N</a:t>
                      </a:r>
                      <a:endParaRPr lang="cs-CZ" sz="3600" b="1" dirty="0">
                        <a:solidFill>
                          <a:srgbClr val="92D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Ě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CC9900"/>
                          </a:solidFill>
                        </a:rPr>
                        <a:t>C</a:t>
                      </a:r>
                      <a:endParaRPr lang="cs-CZ" sz="3600" b="1" dirty="0">
                        <a:solidFill>
                          <a:srgbClr val="CC99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CC9900"/>
                          </a:solidFill>
                        </a:rPr>
                        <a:t>O</a:t>
                      </a:r>
                      <a:endParaRPr lang="cs-CZ" sz="3600" b="1" dirty="0">
                        <a:solidFill>
                          <a:srgbClr val="CC9900"/>
                        </a:solidFill>
                      </a:endParaRPr>
                    </a:p>
                  </a:txBody>
                  <a:tcPr/>
                </a:tc>
              </a:tr>
              <a:tr h="658359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accent4"/>
                          </a:solidFill>
                        </a:rPr>
                        <a:t>T</a:t>
                      </a:r>
                      <a:endParaRPr lang="cs-CZ" sz="3600" b="1" dirty="0">
                        <a:solidFill>
                          <a:schemeClr val="accent4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accent4"/>
                          </a:solidFill>
                        </a:rPr>
                        <a:t>Y</a:t>
                      </a:r>
                      <a:endParaRPr lang="cs-CZ" sz="3600" b="1" dirty="0">
                        <a:solidFill>
                          <a:schemeClr val="accent4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R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E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00FFCC"/>
                          </a:solidFill>
                        </a:rPr>
                        <a:t>N</a:t>
                      </a:r>
                      <a:endParaRPr lang="cs-CZ" sz="3600" b="1" dirty="0">
                        <a:solidFill>
                          <a:srgbClr val="00FFCC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00FFCC"/>
                          </a:solidFill>
                        </a:rPr>
                        <a:t>I</a:t>
                      </a:r>
                      <a:endParaRPr lang="cs-CZ" sz="3600" b="1" dirty="0">
                        <a:solidFill>
                          <a:srgbClr val="00FFCC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00FFCC"/>
                          </a:solidFill>
                        </a:rPr>
                        <a:t>C</a:t>
                      </a:r>
                      <a:endParaRPr lang="cs-CZ" sz="3600" b="1" dirty="0">
                        <a:solidFill>
                          <a:srgbClr val="00FFCC"/>
                        </a:solidFill>
                      </a:endParaRPr>
                    </a:p>
                  </a:txBody>
                  <a:tcPr/>
                </a:tc>
              </a:tr>
              <a:tr h="658359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A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Ž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Ý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3300"/>
                          </a:solidFill>
                        </a:rPr>
                        <a:t>T</a:t>
                      </a:r>
                      <a:endParaRPr lang="cs-CZ" sz="3600" b="1" dirty="0">
                        <a:solidFill>
                          <a:srgbClr val="FF33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3300"/>
                          </a:solidFill>
                        </a:rPr>
                        <a:t>E</a:t>
                      </a:r>
                      <a:endParaRPr lang="cs-CZ" sz="3600" b="1" dirty="0">
                        <a:solidFill>
                          <a:srgbClr val="FF33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3300"/>
                          </a:solidFill>
                        </a:rPr>
                        <a:t>N</a:t>
                      </a:r>
                      <a:endParaRPr lang="cs-CZ" sz="3600" b="1" dirty="0">
                        <a:solidFill>
                          <a:srgbClr val="FF33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C</a:t>
                      </a:r>
                      <a:endParaRPr lang="cs-CZ" sz="3600" b="1" dirty="0"/>
                    </a:p>
                  </a:txBody>
                  <a:tcPr/>
                </a:tc>
              </a:tr>
              <a:tr h="658359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FF00"/>
                          </a:solidFill>
                        </a:rPr>
                        <a:t>T</a:t>
                      </a:r>
                      <a:endParaRPr lang="cs-CZ" sz="3600" b="1" dirty="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FF00"/>
                          </a:solidFill>
                        </a:rPr>
                        <a:t>A</a:t>
                      </a:r>
                      <a:endParaRPr lang="cs-CZ" sz="3600" b="1" dirty="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FF00"/>
                          </a:solidFill>
                        </a:rPr>
                        <a:t>K</a:t>
                      </a:r>
                      <a:endParaRPr lang="cs-CZ" sz="3600" b="1" dirty="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FF00"/>
                          </a:solidFill>
                        </a:rPr>
                        <a:t>O</a:t>
                      </a:r>
                      <a:endParaRPr lang="cs-CZ" sz="3600" b="1" dirty="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FF00"/>
                          </a:solidFill>
                        </a:rPr>
                        <a:t>V</a:t>
                      </a:r>
                      <a:endParaRPr lang="cs-CZ" sz="3600" b="1" dirty="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FF00"/>
                          </a:solidFill>
                        </a:rPr>
                        <a:t>Ý</a:t>
                      </a:r>
                      <a:endParaRPr lang="cs-CZ" sz="3600" b="1" dirty="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E</a:t>
                      </a:r>
                      <a:endParaRPr lang="cs-CZ" sz="3600" b="1" dirty="0"/>
                    </a:p>
                  </a:txBody>
                  <a:tcPr/>
                </a:tc>
              </a:tr>
              <a:tr h="658359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</a:rPr>
                        <a:t>Č</a:t>
                      </a:r>
                      <a:endParaRPr lang="cs-CZ" sz="36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</a:rPr>
                        <a:t>Í</a:t>
                      </a:r>
                      <a:endParaRPr lang="cs-CZ" sz="36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00B050"/>
                          </a:solidFill>
                        </a:rPr>
                        <a:t>O</a:t>
                      </a:r>
                      <a:endParaRPr lang="cs-CZ" sz="3600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00B050"/>
                          </a:solidFill>
                        </a:rPr>
                        <a:t>N</a:t>
                      </a:r>
                      <a:endParaRPr lang="cs-CZ" sz="3600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00B050"/>
                          </a:solidFill>
                        </a:rPr>
                        <a:t>Y</a:t>
                      </a:r>
                      <a:endParaRPr lang="cs-CZ" sz="3600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C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L</a:t>
                      </a:r>
                      <a:endParaRPr lang="cs-CZ" sz="36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35157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ZÁJMEN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2242592" cy="4614324"/>
          </a:xfrm>
        </p:spPr>
        <p:txBody>
          <a:bodyPr>
            <a:norm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Najdi v tabulce alespoň 21 skrytých zájmen</a:t>
            </a:r>
          </a:p>
          <a:p>
            <a:pPr marL="0"/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Přiřaď je k jednotlivým druhům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983142354"/>
              </p:ext>
            </p:extLst>
          </p:nvPr>
        </p:nvGraphicFramePr>
        <p:xfrm>
          <a:off x="2843808" y="1628800"/>
          <a:ext cx="5842998" cy="460851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34714"/>
                <a:gridCol w="834714"/>
                <a:gridCol w="834714"/>
                <a:gridCol w="834714"/>
                <a:gridCol w="834714"/>
                <a:gridCol w="834714"/>
                <a:gridCol w="834714"/>
              </a:tblGrid>
              <a:tr h="658359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C00000"/>
                          </a:solidFill>
                        </a:rPr>
                        <a:t>J</a:t>
                      </a:r>
                      <a:endParaRPr lang="cs-CZ" sz="36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C00000"/>
                          </a:solidFill>
                        </a:rPr>
                        <a:t>A</a:t>
                      </a:r>
                      <a:endParaRPr lang="cs-CZ" sz="36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C00000"/>
                          </a:solidFill>
                        </a:rPr>
                        <a:t>K</a:t>
                      </a:r>
                      <a:endParaRPr lang="cs-CZ" sz="3600" b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C00000"/>
                          </a:solidFill>
                        </a:rPr>
                        <a:t>Ý</a:t>
                      </a:r>
                      <a:endParaRPr lang="cs-CZ" sz="36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C000"/>
                          </a:solidFill>
                        </a:rPr>
                        <a:t>O</a:t>
                      </a:r>
                      <a:endParaRPr lang="cs-CZ" sz="3600" b="1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C000"/>
                          </a:solidFill>
                        </a:rPr>
                        <a:t>N</a:t>
                      </a:r>
                      <a:endParaRPr lang="cs-CZ" sz="3600" b="1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C000"/>
                          </a:solidFill>
                        </a:rPr>
                        <a:t>I</a:t>
                      </a:r>
                      <a:endParaRPr lang="cs-CZ" sz="3600" b="1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</a:tr>
              <a:tr h="658359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Á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V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0070C0"/>
                          </a:solidFill>
                        </a:rPr>
                        <a:t>T</a:t>
                      </a:r>
                      <a:endParaRPr lang="cs-CZ" sz="36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0070C0"/>
                          </a:solidFill>
                        </a:rPr>
                        <a:t>O</a:t>
                      </a:r>
                      <a:endParaRPr lang="cs-CZ" sz="36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7030A0"/>
                          </a:solidFill>
                        </a:rPr>
                        <a:t>M</a:t>
                      </a:r>
                      <a:endParaRPr lang="cs-CZ" sz="3600" b="1" dirty="0">
                        <a:solidFill>
                          <a:srgbClr val="7030A0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7030A0"/>
                          </a:solidFill>
                        </a:rPr>
                        <a:t>Á</a:t>
                      </a:r>
                      <a:endParaRPr lang="cs-CZ" sz="3600" b="1" dirty="0">
                        <a:solidFill>
                          <a:srgbClr val="7030A0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S</a:t>
                      </a:r>
                      <a:endParaRPr lang="cs-CZ" sz="36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658359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92D050"/>
                          </a:solidFill>
                        </a:rPr>
                        <a:t>O</a:t>
                      </a:r>
                      <a:endParaRPr lang="cs-CZ" sz="3600" b="1" dirty="0">
                        <a:solidFill>
                          <a:srgbClr val="92D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92D050"/>
                          </a:solidFill>
                        </a:rPr>
                        <a:t>N</a:t>
                      </a:r>
                      <a:endParaRPr lang="cs-CZ" sz="3600" b="1" dirty="0">
                        <a:solidFill>
                          <a:srgbClr val="92D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92D050"/>
                          </a:solidFill>
                        </a:rPr>
                        <a:t>E</a:t>
                      </a:r>
                      <a:endParaRPr lang="cs-CZ" sz="3600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92D050"/>
                          </a:solidFill>
                        </a:rPr>
                        <a:t>N</a:t>
                      </a:r>
                      <a:endParaRPr lang="cs-CZ" sz="3600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Ě</a:t>
                      </a:r>
                      <a:endParaRPr lang="cs-CZ" sz="3600" b="1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CC9900"/>
                          </a:solidFill>
                        </a:rPr>
                        <a:t>C</a:t>
                      </a:r>
                      <a:endParaRPr lang="cs-CZ" sz="3600" b="1" dirty="0">
                        <a:solidFill>
                          <a:srgbClr val="CC9900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CC9900"/>
                          </a:solidFill>
                        </a:rPr>
                        <a:t>O</a:t>
                      </a:r>
                      <a:endParaRPr lang="cs-CZ" sz="3600" b="1" dirty="0">
                        <a:solidFill>
                          <a:srgbClr val="CC9900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658359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accent4"/>
                          </a:solidFill>
                        </a:rPr>
                        <a:t>T</a:t>
                      </a:r>
                      <a:endParaRPr lang="cs-CZ" sz="3600" b="1" dirty="0">
                        <a:solidFill>
                          <a:schemeClr val="accent4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accent4"/>
                          </a:solidFill>
                        </a:rPr>
                        <a:t>Y</a:t>
                      </a:r>
                      <a:endParaRPr lang="cs-CZ" sz="3600" b="1" dirty="0">
                        <a:solidFill>
                          <a:schemeClr val="accent4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R</a:t>
                      </a:r>
                      <a:endParaRPr lang="cs-CZ" sz="3600" b="1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E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00FFCC"/>
                          </a:solidFill>
                        </a:rPr>
                        <a:t>N</a:t>
                      </a:r>
                      <a:endParaRPr lang="cs-CZ" sz="3600" b="1" dirty="0">
                        <a:solidFill>
                          <a:srgbClr val="00FFCC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00FFCC"/>
                          </a:solidFill>
                        </a:rPr>
                        <a:t>I</a:t>
                      </a:r>
                      <a:endParaRPr lang="cs-CZ" sz="3600" b="1" dirty="0">
                        <a:solidFill>
                          <a:srgbClr val="00FFCC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00FFCC"/>
                          </a:solidFill>
                        </a:rPr>
                        <a:t>C</a:t>
                      </a:r>
                      <a:endParaRPr lang="cs-CZ" sz="3600" b="1" dirty="0">
                        <a:solidFill>
                          <a:srgbClr val="00FFCC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658359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A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Ž</a:t>
                      </a:r>
                      <a:endParaRPr lang="cs-CZ" sz="3600" b="1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Ý</a:t>
                      </a:r>
                      <a:endParaRPr lang="cs-CZ" sz="3600" b="1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3300"/>
                          </a:solidFill>
                        </a:rPr>
                        <a:t>T</a:t>
                      </a:r>
                      <a:endParaRPr lang="cs-CZ" sz="3600" b="1" dirty="0">
                        <a:solidFill>
                          <a:srgbClr val="FF3300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3300"/>
                          </a:solidFill>
                        </a:rPr>
                        <a:t>E</a:t>
                      </a:r>
                      <a:endParaRPr lang="cs-CZ" sz="3600" b="1" dirty="0">
                        <a:solidFill>
                          <a:srgbClr val="FF33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3300"/>
                          </a:solidFill>
                        </a:rPr>
                        <a:t>N</a:t>
                      </a:r>
                      <a:endParaRPr lang="cs-CZ" sz="3600" b="1" dirty="0">
                        <a:solidFill>
                          <a:srgbClr val="FF33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C</a:t>
                      </a:r>
                      <a:endParaRPr lang="cs-CZ" sz="3600" b="1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658359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FF00"/>
                          </a:solidFill>
                        </a:rPr>
                        <a:t>T</a:t>
                      </a:r>
                      <a:endParaRPr lang="cs-CZ" sz="3600" b="1" dirty="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FF00"/>
                          </a:solidFill>
                        </a:rPr>
                        <a:t>A</a:t>
                      </a:r>
                      <a:endParaRPr lang="cs-CZ" sz="3600" b="1" dirty="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FF00"/>
                          </a:solidFill>
                        </a:rPr>
                        <a:t>K</a:t>
                      </a:r>
                      <a:endParaRPr lang="cs-CZ" sz="3600" b="1" dirty="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FF00"/>
                          </a:solidFill>
                        </a:rPr>
                        <a:t>O</a:t>
                      </a:r>
                      <a:endParaRPr lang="cs-CZ" sz="3600" b="1" dirty="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FF00"/>
                          </a:solidFill>
                        </a:rPr>
                        <a:t>V</a:t>
                      </a:r>
                      <a:endParaRPr lang="cs-CZ" sz="36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rgbClr val="00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FF00"/>
                          </a:solidFill>
                        </a:rPr>
                        <a:t>Ý</a:t>
                      </a:r>
                      <a:endParaRPr lang="cs-CZ" sz="3600" b="1" dirty="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E</a:t>
                      </a:r>
                      <a:endParaRPr lang="cs-CZ" sz="3600" b="1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658359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</a:rPr>
                        <a:t>Č</a:t>
                      </a:r>
                      <a:endParaRPr lang="cs-CZ" sz="36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</a:rPr>
                        <a:t>Í</a:t>
                      </a:r>
                      <a:endParaRPr lang="cs-CZ" sz="36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00B050"/>
                          </a:solidFill>
                        </a:rPr>
                        <a:t>O</a:t>
                      </a:r>
                      <a:endParaRPr lang="cs-CZ" sz="3600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00B050"/>
                          </a:solidFill>
                        </a:rPr>
                        <a:t>N</a:t>
                      </a:r>
                      <a:endParaRPr lang="cs-CZ" sz="3600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00B050"/>
                          </a:solidFill>
                        </a:rPr>
                        <a:t>Y</a:t>
                      </a:r>
                      <a:endParaRPr lang="cs-CZ" sz="3600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solidFill>
                      <a:srgbClr val="00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C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L</a:t>
                      </a:r>
                      <a:endParaRPr lang="cs-CZ" sz="3600" b="1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06231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ZÁJMEN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026100"/>
              </p:ext>
            </p:extLst>
          </p:nvPr>
        </p:nvGraphicFramePr>
        <p:xfrm>
          <a:off x="1403648" y="1412776"/>
          <a:ext cx="7272811" cy="52565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38973"/>
                <a:gridCol w="1038973"/>
                <a:gridCol w="1038973"/>
                <a:gridCol w="1038973"/>
                <a:gridCol w="1038973"/>
                <a:gridCol w="1038973"/>
                <a:gridCol w="1038973"/>
              </a:tblGrid>
              <a:tr h="657073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O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P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U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T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V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N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Z</a:t>
                      </a:r>
                      <a:endParaRPr lang="cs-CZ" sz="3200" dirty="0"/>
                    </a:p>
                  </a:txBody>
                  <a:tcPr/>
                </a:tc>
              </a:tr>
              <a:tr h="657073">
                <a:tc>
                  <a:txBody>
                    <a:bodyPr/>
                    <a:lstStyle/>
                    <a:p>
                      <a:r>
                        <a:rPr lang="cs-CZ" dirty="0" smtClean="0"/>
                        <a:t>já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něco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nic</a:t>
                      </a:r>
                      <a:endParaRPr lang="cs-CZ" dirty="0"/>
                    </a:p>
                  </a:txBody>
                  <a:tcPr/>
                </a:tc>
              </a:tr>
              <a:tr h="657073">
                <a:tc>
                  <a:txBody>
                    <a:bodyPr/>
                    <a:lstStyle/>
                    <a:p>
                      <a:r>
                        <a:rPr lang="cs-CZ" dirty="0" smtClean="0"/>
                        <a:t>ty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tvá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sám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který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který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cosi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57073">
                <a:tc>
                  <a:txBody>
                    <a:bodyPr/>
                    <a:lstStyle/>
                    <a:p>
                      <a:r>
                        <a:rPr lang="cs-CZ" dirty="0" smtClean="0"/>
                        <a:t>vy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onen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lecco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5707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ony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takový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57073">
                <a:tc>
                  <a:txBody>
                    <a:bodyPr/>
                    <a:lstStyle/>
                    <a:p>
                      <a:r>
                        <a:rPr lang="cs-CZ" dirty="0" smtClean="0"/>
                        <a:t>oni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týž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5707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5707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takový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76643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Skloňování zájmena </a:t>
            </a:r>
            <a:r>
              <a:rPr lang="cs-CZ" dirty="0" smtClean="0">
                <a:solidFill>
                  <a:schemeClr val="accent2"/>
                </a:solidFill>
              </a:rPr>
              <a:t>JÁ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Pamatuj: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2.pád a 4.pád – mě, (mne)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3. pád a 6.pád – mně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Doplň tvary zájmena JÁ: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omoz ____		nevzbudili </a:t>
            </a:r>
            <a:r>
              <a:rPr lang="cs-CZ" dirty="0"/>
              <a:t>____</a:t>
            </a:r>
          </a:p>
          <a:p>
            <a:pPr marL="0" indent="0">
              <a:buNone/>
            </a:pPr>
            <a:r>
              <a:rPr lang="cs-CZ" dirty="0"/>
              <a:t>ř</a:t>
            </a:r>
            <a:r>
              <a:rPr lang="cs-CZ" dirty="0" smtClean="0"/>
              <a:t>ekl ____			udělal pro </a:t>
            </a:r>
            <a:r>
              <a:rPr lang="cs-CZ" dirty="0"/>
              <a:t>____</a:t>
            </a:r>
          </a:p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ěř ____			vezmi ____</a:t>
            </a:r>
          </a:p>
          <a:p>
            <a:pPr marL="0" indent="0">
              <a:buNone/>
            </a:pPr>
            <a:r>
              <a:rPr lang="cs-CZ" dirty="0"/>
              <a:t>neříkej to o ____</a:t>
            </a:r>
            <a:r>
              <a:rPr lang="cs-CZ" dirty="0" smtClean="0"/>
              <a:t>	požádal </a:t>
            </a:r>
            <a:r>
              <a:rPr lang="cs-CZ" dirty="0"/>
              <a:t>____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9932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Skloňování zájmena </a:t>
            </a:r>
            <a:r>
              <a:rPr lang="cs-CZ" dirty="0" smtClean="0">
                <a:solidFill>
                  <a:schemeClr val="accent2"/>
                </a:solidFill>
              </a:rPr>
              <a:t>JÁ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Pamatuj: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2.pád a 4.pád – mě, (mne)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3. pád a 6.pád – mně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Doplň tvary zájmena JÁ:</a:t>
            </a:r>
          </a:p>
          <a:p>
            <a:pPr marL="0" indent="0">
              <a:buNone/>
            </a:pPr>
            <a:r>
              <a:rPr lang="cs-CZ" dirty="0" smtClean="0"/>
              <a:t>pomoz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mně</a:t>
            </a:r>
            <a:r>
              <a:rPr lang="cs-CZ" dirty="0" smtClean="0"/>
              <a:t>		nevzbudili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mě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/>
              <a:t>řekl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mně</a:t>
            </a:r>
            <a:r>
              <a:rPr lang="cs-CZ" dirty="0" smtClean="0"/>
              <a:t>			udělal pro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mě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/>
              <a:t>věř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mně</a:t>
            </a:r>
            <a:r>
              <a:rPr lang="cs-CZ" dirty="0" smtClean="0"/>
              <a:t>			vezmi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mě</a:t>
            </a:r>
          </a:p>
          <a:p>
            <a:pPr marL="0" indent="0">
              <a:buNone/>
            </a:pPr>
            <a:r>
              <a:rPr lang="cs-CZ" dirty="0"/>
              <a:t>neříkej to o </a:t>
            </a:r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mně</a:t>
            </a:r>
            <a:r>
              <a:rPr lang="cs-CZ" dirty="0" smtClean="0"/>
              <a:t>	požádal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mě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6102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Skloňování zájmena </a:t>
            </a:r>
            <a:r>
              <a:rPr lang="cs-CZ" dirty="0" smtClean="0">
                <a:solidFill>
                  <a:schemeClr val="accent2"/>
                </a:solidFill>
              </a:rPr>
              <a:t>JÁ </a:t>
            </a:r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a</a:t>
            </a:r>
            <a:r>
              <a:rPr lang="cs-CZ" dirty="0" smtClean="0">
                <a:solidFill>
                  <a:schemeClr val="accent2"/>
                </a:solidFill>
              </a:rPr>
              <a:t> 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Tvar </a:t>
            </a:r>
            <a:r>
              <a:rPr lang="cs-CZ" b="1" dirty="0" smtClean="0">
                <a:solidFill>
                  <a:schemeClr val="accent2"/>
                </a:solidFill>
              </a:rPr>
              <a:t>MY</a:t>
            </a:r>
            <a:r>
              <a:rPr lang="cs-CZ" dirty="0" smtClean="0"/>
              <a:t> (všichni, množné číslo)</a:t>
            </a:r>
          </a:p>
          <a:p>
            <a:r>
              <a:rPr lang="cs-CZ" dirty="0" smtClean="0"/>
              <a:t>Tvar </a:t>
            </a:r>
            <a:r>
              <a:rPr lang="cs-CZ" b="1" dirty="0" smtClean="0">
                <a:solidFill>
                  <a:schemeClr val="accent2"/>
                </a:solidFill>
              </a:rPr>
              <a:t>MI </a:t>
            </a:r>
            <a:r>
              <a:rPr lang="cs-CZ" dirty="0" smtClean="0"/>
              <a:t>(já, 3.pád čísla jednotného)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Doplň správně </a:t>
            </a:r>
            <a:r>
              <a:rPr lang="cs-CZ" dirty="0" smtClean="0">
                <a:solidFill>
                  <a:schemeClr val="accent2"/>
                </a:solidFill>
              </a:rPr>
              <a:t>–i/-y</a:t>
            </a:r>
          </a:p>
          <a:p>
            <a:pPr marL="0" indent="0">
              <a:buNone/>
            </a:pPr>
            <a:r>
              <a:rPr lang="cs-CZ" sz="2600" dirty="0" smtClean="0"/>
              <a:t>M___ vám to nedáme. 	Nelíbily se m___ jeho oči.</a:t>
            </a:r>
          </a:p>
          <a:p>
            <a:pPr marL="0" indent="0">
              <a:buNone/>
            </a:pPr>
            <a:r>
              <a:rPr lang="cs-CZ" sz="2600" dirty="0" smtClean="0"/>
              <a:t>M___ to dokončíme.	Kdy m___ dáš vědět?</a:t>
            </a:r>
          </a:p>
          <a:p>
            <a:pPr marL="0" indent="0">
              <a:buNone/>
            </a:pPr>
            <a:r>
              <a:rPr lang="cs-CZ" sz="2600" dirty="0" smtClean="0"/>
              <a:t>Napiš m___. 			M___ jsme to neudělali.</a:t>
            </a:r>
          </a:p>
          <a:p>
            <a:pPr marL="0" indent="0">
              <a:buNone/>
            </a:pPr>
            <a:r>
              <a:rPr lang="cs-CZ" sz="2600" dirty="0" smtClean="0"/>
              <a:t>Dej m___ to!		M___ pojedeme taky.</a:t>
            </a:r>
            <a:r>
              <a:rPr lang="cs-CZ" sz="2600" dirty="0" smtClean="0">
                <a:solidFill>
                  <a:schemeClr val="accent2"/>
                </a:solidFill>
              </a:rPr>
              <a:t/>
            </a:r>
            <a:br>
              <a:rPr lang="cs-CZ" sz="2600" dirty="0" smtClean="0">
                <a:solidFill>
                  <a:schemeClr val="accent2"/>
                </a:solidFill>
              </a:rPr>
            </a:br>
            <a:endParaRPr lang="cs-CZ" sz="2600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2033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Skloňování zájmena </a:t>
            </a:r>
            <a:r>
              <a:rPr lang="cs-CZ" dirty="0" smtClean="0">
                <a:solidFill>
                  <a:schemeClr val="accent2"/>
                </a:solidFill>
              </a:rPr>
              <a:t>JÁ </a:t>
            </a:r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a</a:t>
            </a:r>
            <a:r>
              <a:rPr lang="cs-CZ" dirty="0" smtClean="0">
                <a:solidFill>
                  <a:schemeClr val="accent2"/>
                </a:solidFill>
              </a:rPr>
              <a:t> 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Tvar </a:t>
            </a:r>
            <a:r>
              <a:rPr lang="cs-CZ" b="1" dirty="0" smtClean="0">
                <a:solidFill>
                  <a:schemeClr val="accent2"/>
                </a:solidFill>
              </a:rPr>
              <a:t>MY</a:t>
            </a:r>
            <a:r>
              <a:rPr lang="cs-CZ" dirty="0" smtClean="0"/>
              <a:t> (všichni, množné číslo)</a:t>
            </a:r>
          </a:p>
          <a:p>
            <a:r>
              <a:rPr lang="cs-CZ" dirty="0" smtClean="0"/>
              <a:t>Tvar </a:t>
            </a:r>
            <a:r>
              <a:rPr lang="cs-CZ" b="1" dirty="0" smtClean="0">
                <a:solidFill>
                  <a:schemeClr val="accent2"/>
                </a:solidFill>
              </a:rPr>
              <a:t>MI </a:t>
            </a:r>
            <a:r>
              <a:rPr lang="cs-CZ" dirty="0" smtClean="0"/>
              <a:t>(já, 3.pád čísla jednotného)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Doplň správně </a:t>
            </a:r>
            <a:r>
              <a:rPr lang="cs-CZ" dirty="0" smtClean="0">
                <a:solidFill>
                  <a:schemeClr val="accent2"/>
                </a:solidFill>
              </a:rPr>
              <a:t>–i/-y</a:t>
            </a:r>
          </a:p>
          <a:p>
            <a:pPr marL="0" indent="0">
              <a:buNone/>
            </a:pPr>
            <a:r>
              <a:rPr lang="cs-CZ" sz="2600" b="1" dirty="0">
                <a:solidFill>
                  <a:srgbClr val="0070C0"/>
                </a:solidFill>
              </a:rPr>
              <a:t>MY</a:t>
            </a:r>
            <a:r>
              <a:rPr lang="cs-CZ" sz="2600" b="1" dirty="0">
                <a:solidFill>
                  <a:schemeClr val="accent2"/>
                </a:solidFill>
              </a:rPr>
              <a:t> </a:t>
            </a:r>
            <a:r>
              <a:rPr lang="cs-CZ" sz="2600" dirty="0" smtClean="0"/>
              <a:t>vám to nedáme. 	Nelíbily se </a:t>
            </a:r>
            <a:r>
              <a:rPr lang="cs-CZ" sz="2600" dirty="0"/>
              <a:t> </a:t>
            </a:r>
            <a:r>
              <a:rPr lang="cs-CZ" sz="2600" b="1" dirty="0">
                <a:solidFill>
                  <a:srgbClr val="0070C0"/>
                </a:solidFill>
              </a:rPr>
              <a:t>MI </a:t>
            </a:r>
            <a:r>
              <a:rPr lang="cs-CZ" sz="2600" dirty="0" smtClean="0"/>
              <a:t>jeho oči.</a:t>
            </a:r>
          </a:p>
          <a:p>
            <a:pPr marL="0" indent="0">
              <a:buNone/>
            </a:pPr>
            <a:r>
              <a:rPr lang="cs-CZ" sz="2600" b="1" dirty="0">
                <a:solidFill>
                  <a:srgbClr val="0070C0"/>
                </a:solidFill>
              </a:rPr>
              <a:t>MY</a:t>
            </a:r>
            <a:r>
              <a:rPr lang="cs-CZ" sz="2600" b="1" dirty="0">
                <a:solidFill>
                  <a:schemeClr val="accent2"/>
                </a:solidFill>
              </a:rPr>
              <a:t> </a:t>
            </a:r>
            <a:r>
              <a:rPr lang="cs-CZ" sz="2600" dirty="0" smtClean="0"/>
              <a:t>to dokončíme.		Kdy </a:t>
            </a:r>
            <a:r>
              <a:rPr lang="cs-CZ" sz="2600" dirty="0"/>
              <a:t> </a:t>
            </a:r>
            <a:r>
              <a:rPr lang="cs-CZ" sz="2600" b="1" dirty="0">
                <a:solidFill>
                  <a:srgbClr val="0070C0"/>
                </a:solidFill>
              </a:rPr>
              <a:t>MI</a:t>
            </a:r>
            <a:r>
              <a:rPr lang="cs-CZ" sz="2600" b="1" dirty="0">
                <a:solidFill>
                  <a:schemeClr val="accent2"/>
                </a:solidFill>
              </a:rPr>
              <a:t> </a:t>
            </a:r>
            <a:r>
              <a:rPr lang="cs-CZ" sz="2600" dirty="0" smtClean="0"/>
              <a:t>dáš vědět?</a:t>
            </a:r>
          </a:p>
          <a:p>
            <a:pPr marL="0" indent="0">
              <a:buNone/>
            </a:pPr>
            <a:r>
              <a:rPr lang="cs-CZ" sz="2600" dirty="0" smtClean="0"/>
              <a:t>Napiš </a:t>
            </a:r>
            <a:r>
              <a:rPr lang="cs-CZ" sz="2600" dirty="0"/>
              <a:t> </a:t>
            </a:r>
            <a:r>
              <a:rPr lang="cs-CZ" sz="2600" b="1" dirty="0" smtClean="0">
                <a:solidFill>
                  <a:srgbClr val="0070C0"/>
                </a:solidFill>
              </a:rPr>
              <a:t>MI</a:t>
            </a:r>
            <a:r>
              <a:rPr lang="cs-CZ" sz="2600" dirty="0" smtClean="0"/>
              <a:t>. 			</a:t>
            </a:r>
            <a:r>
              <a:rPr lang="cs-CZ" sz="2600" b="1" dirty="0">
                <a:solidFill>
                  <a:schemeClr val="accent2"/>
                </a:solidFill>
              </a:rPr>
              <a:t> </a:t>
            </a:r>
            <a:r>
              <a:rPr lang="cs-CZ" sz="2600" b="1">
                <a:solidFill>
                  <a:srgbClr val="0070C0"/>
                </a:solidFill>
              </a:rPr>
              <a:t>MY</a:t>
            </a:r>
            <a:r>
              <a:rPr lang="cs-CZ" sz="2600" b="1">
                <a:solidFill>
                  <a:schemeClr val="accent2"/>
                </a:solidFill>
              </a:rPr>
              <a:t> </a:t>
            </a:r>
            <a:r>
              <a:rPr lang="cs-CZ" sz="2600" smtClean="0"/>
              <a:t>jsme </a:t>
            </a:r>
            <a:r>
              <a:rPr lang="cs-CZ" sz="2600" dirty="0" smtClean="0"/>
              <a:t>to neudělali.</a:t>
            </a:r>
          </a:p>
          <a:p>
            <a:pPr marL="0" indent="0">
              <a:buNone/>
            </a:pPr>
            <a:r>
              <a:rPr lang="cs-CZ" sz="2600" dirty="0" smtClean="0"/>
              <a:t>Dej </a:t>
            </a:r>
            <a:r>
              <a:rPr lang="cs-CZ" sz="2600" dirty="0"/>
              <a:t> </a:t>
            </a:r>
            <a:r>
              <a:rPr lang="cs-CZ" sz="2600" b="1" dirty="0">
                <a:solidFill>
                  <a:srgbClr val="0070C0"/>
                </a:solidFill>
              </a:rPr>
              <a:t>MI</a:t>
            </a:r>
            <a:r>
              <a:rPr lang="cs-CZ" sz="2600" b="1" dirty="0">
                <a:solidFill>
                  <a:schemeClr val="accent2"/>
                </a:solidFill>
              </a:rPr>
              <a:t> </a:t>
            </a:r>
            <a:r>
              <a:rPr lang="cs-CZ" sz="2600" dirty="0" smtClean="0"/>
              <a:t>to!			</a:t>
            </a:r>
            <a:r>
              <a:rPr lang="cs-CZ" sz="2600" b="1" dirty="0">
                <a:solidFill>
                  <a:schemeClr val="accent2"/>
                </a:solidFill>
              </a:rPr>
              <a:t> </a:t>
            </a:r>
            <a:r>
              <a:rPr lang="cs-CZ" sz="2600" b="1" dirty="0">
                <a:solidFill>
                  <a:srgbClr val="0070C0"/>
                </a:solidFill>
              </a:rPr>
              <a:t>MY</a:t>
            </a:r>
            <a:r>
              <a:rPr lang="cs-CZ" sz="2600" b="1" dirty="0">
                <a:solidFill>
                  <a:schemeClr val="accent2"/>
                </a:solidFill>
              </a:rPr>
              <a:t> </a:t>
            </a:r>
            <a:r>
              <a:rPr lang="cs-CZ" sz="2600" dirty="0" smtClean="0"/>
              <a:t>pojedeme taky.</a:t>
            </a:r>
            <a:r>
              <a:rPr lang="cs-CZ" sz="2600" dirty="0" smtClean="0">
                <a:solidFill>
                  <a:schemeClr val="accent2"/>
                </a:solidFill>
              </a:rPr>
              <a:t/>
            </a:r>
            <a:br>
              <a:rPr lang="cs-CZ" sz="2600" dirty="0" smtClean="0">
                <a:solidFill>
                  <a:schemeClr val="accent2"/>
                </a:solidFill>
              </a:rPr>
            </a:br>
            <a:endParaRPr lang="cs-CZ" sz="2600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4344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Skloňování zájmena SE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03648" y="1412776"/>
            <a:ext cx="7498080" cy="4800600"/>
          </a:xfrm>
        </p:spPr>
        <p:txBody>
          <a:bodyPr>
            <a:normAutofit/>
          </a:bodyPr>
          <a:lstStyle/>
          <a:p>
            <a:r>
              <a:rPr lang="cs-CZ" dirty="0" smtClean="0"/>
              <a:t>Tvar </a:t>
            </a:r>
            <a:r>
              <a:rPr lang="cs-CZ" b="1" dirty="0" smtClean="0">
                <a:solidFill>
                  <a:schemeClr val="accent2"/>
                </a:solidFill>
              </a:rPr>
              <a:t>SEBOU</a:t>
            </a:r>
            <a:r>
              <a:rPr lang="cs-CZ" dirty="0" smtClean="0"/>
              <a:t>: Ryba sebou házela. </a:t>
            </a:r>
            <a:r>
              <a:rPr lang="cs-CZ" sz="2000" dirty="0" smtClean="0"/>
              <a:t>(sama)</a:t>
            </a:r>
          </a:p>
          <a:p>
            <a:r>
              <a:rPr lang="cs-CZ" dirty="0" smtClean="0"/>
              <a:t>Tvar </a:t>
            </a:r>
            <a:r>
              <a:rPr lang="cs-CZ" b="1" dirty="0" smtClean="0">
                <a:solidFill>
                  <a:schemeClr val="accent2"/>
                </a:solidFill>
              </a:rPr>
              <a:t>S SEBOU</a:t>
            </a:r>
            <a:r>
              <a:rPr lang="cs-CZ" dirty="0" smtClean="0"/>
              <a:t>: Vzali nás s sebou. </a:t>
            </a:r>
            <a:r>
              <a:rPr lang="cs-CZ" sz="2000" dirty="0" smtClean="0"/>
              <a:t>(oni a my)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Doplň správné tvary zájmena:</a:t>
            </a:r>
          </a:p>
          <a:p>
            <a:pPr marL="0" indent="0">
              <a:buNone/>
            </a:pPr>
            <a:r>
              <a:rPr lang="cs-CZ" sz="2400" dirty="0" smtClean="0"/>
              <a:t>Co si máme vzít  __________? </a:t>
            </a:r>
          </a:p>
          <a:p>
            <a:pPr marL="0" indent="0">
              <a:buNone/>
            </a:pPr>
            <a:r>
              <a:rPr lang="cs-CZ" sz="2400" dirty="0" smtClean="0"/>
              <a:t>Praštil __________ o zem.</a:t>
            </a:r>
          </a:p>
          <a:p>
            <a:pPr marL="0" indent="0">
              <a:buNone/>
            </a:pPr>
            <a:r>
              <a:rPr lang="cs-CZ" sz="2400" dirty="0" smtClean="0"/>
              <a:t>Neměl __________ žádné zbytečnosti.</a:t>
            </a:r>
          </a:p>
          <a:p>
            <a:pPr marL="0" indent="0">
              <a:buNone/>
            </a:pPr>
            <a:r>
              <a:rPr lang="cs-CZ" sz="2400" dirty="0" smtClean="0"/>
              <a:t>Byl překvapen sám __________. </a:t>
            </a:r>
          </a:p>
          <a:p>
            <a:pPr marL="0" indent="0">
              <a:buNone/>
            </a:pPr>
            <a:r>
              <a:rPr lang="cs-CZ" sz="2400" dirty="0" smtClean="0"/>
              <a:t>Máš __________ na výlet všechno?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33063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Skloňování zájmena SE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Tvar </a:t>
            </a:r>
            <a:r>
              <a:rPr lang="cs-CZ" b="1" dirty="0" smtClean="0">
                <a:solidFill>
                  <a:schemeClr val="accent2"/>
                </a:solidFill>
              </a:rPr>
              <a:t>SEBOU</a:t>
            </a:r>
            <a:r>
              <a:rPr lang="cs-CZ" dirty="0" smtClean="0"/>
              <a:t>: Ryba sebou házela. (sama)</a:t>
            </a:r>
          </a:p>
          <a:p>
            <a:r>
              <a:rPr lang="cs-CZ" dirty="0" smtClean="0"/>
              <a:t>Tvar </a:t>
            </a:r>
            <a:r>
              <a:rPr lang="cs-CZ" b="1" dirty="0" smtClean="0">
                <a:solidFill>
                  <a:schemeClr val="accent2"/>
                </a:solidFill>
              </a:rPr>
              <a:t>S SEBOU</a:t>
            </a:r>
            <a:r>
              <a:rPr lang="cs-CZ" dirty="0" smtClean="0"/>
              <a:t>: Vzali nás s sebou. (oni a my)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Doplň správné tvary zájmena:</a:t>
            </a:r>
          </a:p>
          <a:p>
            <a:pPr marL="0" indent="0">
              <a:buNone/>
            </a:pPr>
            <a:r>
              <a:rPr lang="cs-CZ" sz="2600" dirty="0" smtClean="0"/>
              <a:t>Co si máme vzít </a:t>
            </a:r>
            <a:r>
              <a:rPr lang="cs-CZ" sz="2600" b="1" dirty="0">
                <a:solidFill>
                  <a:srgbClr val="0070C0"/>
                </a:solidFill>
              </a:rPr>
              <a:t>S SEBOU</a:t>
            </a:r>
            <a:r>
              <a:rPr lang="cs-CZ" sz="2600" dirty="0" smtClean="0"/>
              <a:t>? (s tebou, my a věci)</a:t>
            </a:r>
          </a:p>
          <a:p>
            <a:pPr marL="0" indent="0">
              <a:buNone/>
            </a:pPr>
            <a:r>
              <a:rPr lang="cs-CZ" sz="2600" dirty="0" smtClean="0"/>
              <a:t>Praštil </a:t>
            </a:r>
            <a:r>
              <a:rPr lang="cs-CZ" sz="2600" b="1" dirty="0">
                <a:solidFill>
                  <a:srgbClr val="0070C0"/>
                </a:solidFill>
              </a:rPr>
              <a:t>SEBOU</a:t>
            </a:r>
            <a:r>
              <a:rPr lang="cs-CZ" sz="2600" dirty="0" smtClean="0"/>
              <a:t> o zem.(tebou)</a:t>
            </a:r>
          </a:p>
          <a:p>
            <a:pPr marL="0" indent="0">
              <a:buNone/>
            </a:pPr>
            <a:r>
              <a:rPr lang="cs-CZ" sz="2600" dirty="0" smtClean="0"/>
              <a:t>Neměl </a:t>
            </a:r>
            <a:r>
              <a:rPr lang="cs-CZ" sz="2600" b="1" dirty="0">
                <a:solidFill>
                  <a:srgbClr val="0070C0"/>
                </a:solidFill>
              </a:rPr>
              <a:t>S SEBOU</a:t>
            </a:r>
            <a:r>
              <a:rPr lang="cs-CZ" sz="2600" dirty="0" smtClean="0">
                <a:solidFill>
                  <a:srgbClr val="0070C0"/>
                </a:solidFill>
              </a:rPr>
              <a:t> </a:t>
            </a:r>
            <a:r>
              <a:rPr lang="cs-CZ" sz="2600" dirty="0" smtClean="0"/>
              <a:t>žádné zbytečnosti.(s tebou, on a věci)</a:t>
            </a:r>
          </a:p>
          <a:p>
            <a:pPr marL="0" indent="0">
              <a:buNone/>
            </a:pPr>
            <a:r>
              <a:rPr lang="cs-CZ" sz="2600" dirty="0" smtClean="0"/>
              <a:t>Byl překvapen sám </a:t>
            </a:r>
            <a:r>
              <a:rPr lang="cs-CZ" sz="2600" b="1" dirty="0">
                <a:solidFill>
                  <a:srgbClr val="0070C0"/>
                </a:solidFill>
              </a:rPr>
              <a:t>SEBOU</a:t>
            </a:r>
            <a:r>
              <a:rPr lang="cs-CZ" sz="2600" dirty="0" smtClean="0">
                <a:solidFill>
                  <a:srgbClr val="0070C0"/>
                </a:solidFill>
              </a:rPr>
              <a:t>. </a:t>
            </a:r>
            <a:r>
              <a:rPr lang="cs-CZ" sz="2600" dirty="0" smtClean="0"/>
              <a:t>(tebou)</a:t>
            </a:r>
          </a:p>
          <a:p>
            <a:pPr marL="0" indent="0">
              <a:buNone/>
            </a:pPr>
            <a:r>
              <a:rPr lang="cs-CZ" sz="2600" dirty="0" smtClean="0"/>
              <a:t>Máš </a:t>
            </a:r>
            <a:r>
              <a:rPr lang="cs-CZ" sz="2600" b="1" dirty="0">
                <a:solidFill>
                  <a:srgbClr val="0070C0"/>
                </a:solidFill>
              </a:rPr>
              <a:t>S SEBOU</a:t>
            </a:r>
            <a:r>
              <a:rPr lang="cs-CZ" sz="2600" dirty="0" smtClean="0">
                <a:solidFill>
                  <a:srgbClr val="0070C0"/>
                </a:solidFill>
              </a:rPr>
              <a:t> </a:t>
            </a:r>
            <a:r>
              <a:rPr lang="cs-CZ" sz="2600" dirty="0" smtClean="0"/>
              <a:t>na výlet všechno? (s tebou, ty a věci)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2648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Zájmena ON, ONA, ONO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s</a:t>
            </a:r>
            <a:r>
              <a:rPr lang="cs-CZ" dirty="0" smtClean="0"/>
              <a:t>kloňujeme podle vzoru NÁŠ</a:t>
            </a:r>
          </a:p>
          <a:p>
            <a:r>
              <a:rPr lang="cs-CZ" dirty="0" smtClean="0"/>
              <a:t>Po předložce se souhláska </a:t>
            </a:r>
            <a:r>
              <a:rPr lang="cs-CZ" b="1" dirty="0" smtClean="0"/>
              <a:t>J</a:t>
            </a:r>
            <a:r>
              <a:rPr lang="cs-CZ" dirty="0" smtClean="0"/>
              <a:t> mění na </a:t>
            </a:r>
            <a:r>
              <a:rPr lang="cs-CZ" b="1" dirty="0" smtClean="0"/>
              <a:t>Ň</a:t>
            </a:r>
          </a:p>
          <a:p>
            <a:r>
              <a:rPr lang="cs-CZ" dirty="0" smtClean="0"/>
              <a:t>Pamatuj: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  <a:r>
              <a:rPr lang="cs-CZ" dirty="0" smtClean="0">
                <a:solidFill>
                  <a:schemeClr val="accent1"/>
                </a:solidFill>
              </a:rPr>
              <a:t>ji (tu)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1"/>
                </a:solidFill>
              </a:rPr>
              <a:t>	</a:t>
            </a:r>
            <a:r>
              <a:rPr lang="cs-CZ" dirty="0" smtClean="0">
                <a:solidFill>
                  <a:schemeClr val="accent1"/>
                </a:solidFill>
              </a:rPr>
              <a:t>	jí (té, tou)</a:t>
            </a:r>
          </a:p>
          <a:p>
            <a:pPr marL="0" indent="0">
              <a:buNone/>
            </a:pPr>
            <a:r>
              <a:rPr lang="cs-CZ" dirty="0" smtClean="0"/>
              <a:t>Doplň správný tvar i/í:</a:t>
            </a:r>
          </a:p>
          <a:p>
            <a:pPr marL="0" indent="0">
              <a:buNone/>
            </a:pPr>
            <a:r>
              <a:rPr lang="cs-CZ" sz="2800" dirty="0" smtClean="0"/>
              <a:t>Složili j__ poklonu. 	Okamžitě </a:t>
            </a:r>
            <a:r>
              <a:rPr lang="cs-CZ" sz="2800" dirty="0"/>
              <a:t>j</a:t>
            </a:r>
            <a:r>
              <a:rPr lang="cs-CZ" sz="2800" dirty="0" smtClean="0"/>
              <a:t>__ to dej!</a:t>
            </a:r>
          </a:p>
          <a:p>
            <a:pPr marL="0" indent="0">
              <a:buNone/>
            </a:pPr>
            <a:r>
              <a:rPr lang="cs-CZ" sz="2800" dirty="0" smtClean="0"/>
              <a:t>Uviděl </a:t>
            </a:r>
            <a:r>
              <a:rPr lang="cs-CZ" sz="2800" dirty="0"/>
              <a:t>j</a:t>
            </a:r>
            <a:r>
              <a:rPr lang="cs-CZ" sz="2800" dirty="0" smtClean="0"/>
              <a:t>__. 			Zamával </a:t>
            </a:r>
            <a:r>
              <a:rPr lang="cs-CZ" sz="2800" dirty="0"/>
              <a:t>j</a:t>
            </a:r>
            <a:r>
              <a:rPr lang="cs-CZ" sz="2800" dirty="0" smtClean="0"/>
              <a:t>__.</a:t>
            </a:r>
          </a:p>
          <a:p>
            <a:pPr marL="0" indent="0">
              <a:buNone/>
            </a:pPr>
            <a:r>
              <a:rPr lang="cs-CZ" sz="2800" dirty="0" smtClean="0"/>
              <a:t>Doběhli </a:t>
            </a:r>
            <a:r>
              <a:rPr lang="cs-CZ" sz="2800" dirty="0"/>
              <a:t>j</a:t>
            </a:r>
            <a:r>
              <a:rPr lang="cs-CZ" sz="2800" dirty="0" smtClean="0"/>
              <a:t>__. 		Děkovali </a:t>
            </a:r>
            <a:r>
              <a:rPr lang="cs-CZ" sz="2800" dirty="0"/>
              <a:t>j</a:t>
            </a:r>
            <a:r>
              <a:rPr lang="cs-CZ" sz="2800" dirty="0" smtClean="0"/>
              <a:t>__.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56056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Zájmena ON, ONA, ONO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s</a:t>
            </a:r>
            <a:r>
              <a:rPr lang="cs-CZ" dirty="0" smtClean="0"/>
              <a:t>kloňujeme podle vzoru NÁŠ</a:t>
            </a:r>
          </a:p>
          <a:p>
            <a:r>
              <a:rPr lang="cs-CZ" dirty="0" smtClean="0"/>
              <a:t>Po předložce se souhláska </a:t>
            </a:r>
            <a:r>
              <a:rPr lang="cs-CZ" b="1" dirty="0" smtClean="0"/>
              <a:t>J</a:t>
            </a:r>
            <a:r>
              <a:rPr lang="cs-CZ" dirty="0" smtClean="0"/>
              <a:t> mění na </a:t>
            </a:r>
            <a:r>
              <a:rPr lang="cs-CZ" b="1" dirty="0" smtClean="0"/>
              <a:t>Ň</a:t>
            </a:r>
          </a:p>
          <a:p>
            <a:r>
              <a:rPr lang="cs-CZ" dirty="0" smtClean="0"/>
              <a:t>Pamatuj: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ji (tu)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jí (té, tou)</a:t>
            </a:r>
          </a:p>
          <a:p>
            <a:pPr marL="0" indent="0">
              <a:buNone/>
            </a:pPr>
            <a:r>
              <a:rPr lang="cs-CZ" dirty="0" smtClean="0"/>
              <a:t>Doplň správný tvar i/í:</a:t>
            </a:r>
          </a:p>
          <a:p>
            <a:pPr marL="0" indent="0">
              <a:buNone/>
            </a:pPr>
            <a:r>
              <a:rPr lang="cs-CZ" sz="2800" dirty="0" smtClean="0"/>
              <a:t>Složili </a:t>
            </a:r>
            <a:r>
              <a:rPr lang="cs-CZ" sz="2800" b="1" dirty="0" smtClean="0">
                <a:solidFill>
                  <a:srgbClr val="0070C0"/>
                </a:solidFill>
              </a:rPr>
              <a:t>jí</a:t>
            </a:r>
            <a:r>
              <a:rPr lang="cs-CZ" sz="2800" b="1" dirty="0" smtClean="0">
                <a:solidFill>
                  <a:schemeClr val="accent2"/>
                </a:solidFill>
              </a:rPr>
              <a:t> </a:t>
            </a:r>
            <a:r>
              <a:rPr lang="cs-CZ" sz="2800" dirty="0" smtClean="0"/>
              <a:t>poklonu. (té)	Okamžitě </a:t>
            </a:r>
            <a:r>
              <a:rPr lang="cs-CZ" sz="2800" b="1" dirty="0">
                <a:solidFill>
                  <a:srgbClr val="0070C0"/>
                </a:solidFill>
              </a:rPr>
              <a:t>jí</a:t>
            </a:r>
            <a:r>
              <a:rPr lang="cs-CZ" sz="2800" dirty="0" smtClean="0"/>
              <a:t> to dej!(té)</a:t>
            </a:r>
          </a:p>
          <a:p>
            <a:pPr marL="0" indent="0">
              <a:buNone/>
            </a:pPr>
            <a:r>
              <a:rPr lang="cs-CZ" sz="2800" dirty="0" smtClean="0"/>
              <a:t>Uviděl </a:t>
            </a:r>
            <a:r>
              <a:rPr lang="cs-CZ" sz="2800" b="1" dirty="0" smtClean="0">
                <a:solidFill>
                  <a:srgbClr val="0070C0"/>
                </a:solidFill>
              </a:rPr>
              <a:t>ji</a:t>
            </a:r>
            <a:r>
              <a:rPr lang="cs-CZ" sz="2800" dirty="0" smtClean="0"/>
              <a:t>.(tu)			Zamával </a:t>
            </a:r>
            <a:r>
              <a:rPr lang="cs-CZ" sz="2800" b="1" dirty="0" smtClean="0">
                <a:solidFill>
                  <a:srgbClr val="0070C0"/>
                </a:solidFill>
              </a:rPr>
              <a:t>jí</a:t>
            </a:r>
            <a:r>
              <a:rPr lang="cs-CZ" sz="2800" dirty="0" smtClean="0"/>
              <a:t>.(té)</a:t>
            </a:r>
          </a:p>
          <a:p>
            <a:pPr marL="0" indent="0">
              <a:buNone/>
            </a:pPr>
            <a:r>
              <a:rPr lang="cs-CZ" sz="2800" dirty="0" smtClean="0"/>
              <a:t>Doběhli </a:t>
            </a:r>
            <a:r>
              <a:rPr lang="cs-CZ" sz="2800" b="1" dirty="0">
                <a:solidFill>
                  <a:srgbClr val="0070C0"/>
                </a:solidFill>
              </a:rPr>
              <a:t>ji</a:t>
            </a:r>
            <a:r>
              <a:rPr lang="cs-CZ" sz="2800" dirty="0" smtClean="0"/>
              <a:t>.(tu)		Děkovali </a:t>
            </a:r>
            <a:r>
              <a:rPr lang="cs-CZ" sz="2800" b="1" dirty="0" smtClean="0">
                <a:solidFill>
                  <a:srgbClr val="0070C0"/>
                </a:solidFill>
              </a:rPr>
              <a:t>jí</a:t>
            </a:r>
            <a:r>
              <a:rPr lang="cs-CZ" sz="2800" dirty="0" smtClean="0"/>
              <a:t>. (té)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6031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TEXT - vlastní práce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2735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121</TotalTime>
  <Words>617</Words>
  <Application>Microsoft Office PowerPoint</Application>
  <PresentationFormat>Předvádění na obrazovce (4:3)</PresentationFormat>
  <Paragraphs>291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Slunovrat</vt:lpstr>
      <vt:lpstr>Prezentace aplikace PowerPoint</vt:lpstr>
      <vt:lpstr>anotace</vt:lpstr>
      <vt:lpstr>ZÁJMENA</vt:lpstr>
      <vt:lpstr>DRUHY ZÁJMEN</vt:lpstr>
      <vt:lpstr>DRUHY ZÁJMEN</vt:lpstr>
      <vt:lpstr>DRUHY ZÁJMEN</vt:lpstr>
      <vt:lpstr>DRUHY ZÁJMEN</vt:lpstr>
      <vt:lpstr>Skloňování zájmena JÁ</vt:lpstr>
      <vt:lpstr>Skloňování zájmena JÁ</vt:lpstr>
      <vt:lpstr>Skloňování zájmena JÁ a MY</vt:lpstr>
      <vt:lpstr>Skloňování zájmena JÁ a MY</vt:lpstr>
      <vt:lpstr>Skloňování zájmena SE</vt:lpstr>
      <vt:lpstr>Skloňování zájmena SE</vt:lpstr>
      <vt:lpstr>Zájmena ON, ONA, ONO</vt:lpstr>
      <vt:lpstr>Zájmena ON, ONA, ONO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Demeter</dc:creator>
  <cp:lastModifiedBy>Demeter</cp:lastModifiedBy>
  <cp:revision>39</cp:revision>
  <dcterms:created xsi:type="dcterms:W3CDTF">2011-11-13T15:17:46Z</dcterms:created>
  <dcterms:modified xsi:type="dcterms:W3CDTF">2011-11-14T19:13:56Z</dcterms:modified>
</cp:coreProperties>
</file>