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4"/>
  </p:notesMasterIdLst>
  <p:sldIdLst>
    <p:sldId id="268" r:id="rId2"/>
    <p:sldId id="269" r:id="rId3"/>
    <p:sldId id="270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7" r:id="rId14"/>
    <p:sldId id="282" r:id="rId15"/>
    <p:sldId id="271" r:id="rId16"/>
    <p:sldId id="272" r:id="rId17"/>
    <p:sldId id="273" r:id="rId18"/>
    <p:sldId id="274" r:id="rId19"/>
    <p:sldId id="275" r:id="rId20"/>
    <p:sldId id="283" r:id="rId21"/>
    <p:sldId id="276" r:id="rId22"/>
    <p:sldId id="284" r:id="rId23"/>
    <p:sldId id="277" r:id="rId24"/>
    <p:sldId id="285" r:id="rId25"/>
    <p:sldId id="278" r:id="rId26"/>
    <p:sldId id="286" r:id="rId27"/>
    <p:sldId id="279" r:id="rId28"/>
    <p:sldId id="287" r:id="rId29"/>
    <p:sldId id="280" r:id="rId30"/>
    <p:sldId id="288" r:id="rId31"/>
    <p:sldId id="281" r:id="rId32"/>
    <p:sldId id="289" r:id="rId3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54C96-FA92-44C0-9DB6-DE757A489066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B6CB2-8BF4-4EDF-A2A5-F7EB919ED0D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8530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Poprvé promítnout v zobrazení pro čtení celé. Potom od snímku č. 5  v</a:t>
            </a:r>
            <a:r>
              <a:rPr lang="cs-CZ" baseline="0" dirty="0" smtClean="0"/>
              <a:t> normálním zobrazení podle poznámky u snímku č. 5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B6CB2-8BF4-4EDF-A2A5-F7EB919ED0DF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04463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Uchopit správný</a:t>
            </a:r>
            <a:r>
              <a:rPr lang="cs-CZ" baseline="0" dirty="0" smtClean="0"/>
              <a:t> obdélník a umístit dolů do rámečku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B6CB2-8BF4-4EDF-A2A5-F7EB919ED0DF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1799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Seřadit čtyřúhelníky podle vzoru:</a:t>
            </a:r>
            <a:r>
              <a:rPr lang="cs-CZ" baseline="0" dirty="0" smtClean="0"/>
              <a:t> název veličiny, značka veličiny, jednotka – každou veličinu do jedné řádky.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B6CB2-8BF4-4EDF-A2A5-F7EB919ED0DF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426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Uchopit správný</a:t>
            </a:r>
            <a:r>
              <a:rPr lang="cs-CZ" baseline="0" dirty="0" smtClean="0"/>
              <a:t> obdélník a umístit dolů do rámečku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B6CB2-8BF4-4EDF-A2A5-F7EB919ED0DF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0179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smtClean="0"/>
              <a:t>Seřadit čtyřúhelníky podle vzoru:</a:t>
            </a:r>
            <a:r>
              <a:rPr lang="cs-CZ" baseline="0" dirty="0" smtClean="0"/>
              <a:t> název veličiny, značka veličiny, jednotka – každou veličinu do jedné řádky.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B6CB2-8BF4-4EDF-A2A5-F7EB919ED0DF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426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ctr">
              <a:defRPr sz="5500"/>
            </a:lvl1pPr>
          </a:lstStyle>
          <a:p>
            <a:r>
              <a:rPr lang="cs-CZ" altLang="ko-KR" smtClean="0"/>
              <a:t>Kliknutím lze upravit styl.</a:t>
            </a:r>
            <a:endParaRPr lang="ko-KR" altLang="ko-KR"/>
          </a:p>
        </p:txBody>
      </p:sp>
      <p:sp>
        <p:nvSpPr>
          <p:cNvPr id="5" name="Rectangle 3"/>
          <p:cNvSpPr>
            <a:spLocks noGrp="1"/>
          </p:cNvSpPr>
          <p:nvPr>
            <p:ph type="subTitle" idx="1"/>
          </p:nvPr>
        </p:nvSpPr>
        <p:spPr>
          <a:xfrm>
            <a:off x="1371600" y="375372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altLang="ko-KR" smtClean="0"/>
              <a:t>Kliknutím lze upravit styl předlohy.</a:t>
            </a:r>
            <a:endParaRPr lang="ko-KR" altLang="ko-KR"/>
          </a:p>
        </p:txBody>
      </p:sp>
      <p:sp>
        <p:nvSpPr>
          <p:cNvPr id="10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30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3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ko-KR" smtClean="0"/>
              <a:t>Kliknutím lze upravit styl.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altLang="ko-KR" smtClean="0"/>
              <a:t>Kliknutím lze upravit styly předlohy textu.</a:t>
            </a:r>
          </a:p>
          <a:p>
            <a:pPr lvl="1"/>
            <a:r>
              <a:rPr lang="cs-CZ" altLang="ko-KR" smtClean="0"/>
              <a:t>Druhá úroveň</a:t>
            </a:r>
          </a:p>
          <a:p>
            <a:pPr lvl="2"/>
            <a:r>
              <a:rPr lang="cs-CZ" altLang="ko-KR" smtClean="0"/>
              <a:t>Třetí úroveň</a:t>
            </a:r>
          </a:p>
          <a:p>
            <a:pPr lvl="3"/>
            <a:r>
              <a:rPr lang="cs-CZ" altLang="ko-KR" smtClean="0"/>
              <a:t>Čtvrtá úroveň</a:t>
            </a:r>
          </a:p>
          <a:p>
            <a:pPr lvl="4"/>
            <a:r>
              <a:rPr lang="cs-CZ" altLang="ko-KR" smtClean="0"/>
              <a:t>Pátá úroveň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altLang="ko-KR" smtClean="0"/>
              <a:t>Kliknutím lze upravit styl.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altLang="ko-KR" smtClean="0"/>
              <a:t>Kliknutím lze upravit styly předlohy textu.</a:t>
            </a:r>
          </a:p>
          <a:p>
            <a:pPr lvl="1"/>
            <a:r>
              <a:rPr lang="cs-CZ" altLang="ko-KR" smtClean="0"/>
              <a:t>Druhá úroveň</a:t>
            </a:r>
          </a:p>
          <a:p>
            <a:pPr lvl="2"/>
            <a:r>
              <a:rPr lang="cs-CZ" altLang="ko-KR" smtClean="0"/>
              <a:t>Třetí úroveň</a:t>
            </a:r>
          </a:p>
          <a:p>
            <a:pPr lvl="3"/>
            <a:r>
              <a:rPr lang="cs-CZ" altLang="ko-KR" smtClean="0"/>
              <a:t>Čtvrtá úroveň</a:t>
            </a:r>
          </a:p>
          <a:p>
            <a:pPr lvl="4"/>
            <a:r>
              <a:rPr lang="cs-CZ" altLang="ko-KR" smtClean="0"/>
              <a:t>Pátá úroveň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ko-KR" smtClean="0"/>
              <a:t>Kliknutím lze upravit styl.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altLang="ko-KR" smtClean="0"/>
              <a:t>Kliknutím lze upravit styly předlohy textu.</a:t>
            </a:r>
          </a:p>
          <a:p>
            <a:pPr lvl="1"/>
            <a:r>
              <a:rPr lang="cs-CZ" altLang="ko-KR" smtClean="0"/>
              <a:t>Druhá úroveň</a:t>
            </a:r>
          </a:p>
          <a:p>
            <a:pPr lvl="2"/>
            <a:r>
              <a:rPr lang="cs-CZ" altLang="ko-KR" smtClean="0"/>
              <a:t>Třetí úroveň</a:t>
            </a:r>
          </a:p>
          <a:p>
            <a:pPr lvl="3"/>
            <a:r>
              <a:rPr lang="cs-CZ" altLang="ko-KR" smtClean="0"/>
              <a:t>Čtvrtá úroveň</a:t>
            </a:r>
          </a:p>
          <a:p>
            <a:pPr lvl="4"/>
            <a:r>
              <a:rPr lang="cs-CZ" altLang="ko-KR" smtClean="0"/>
              <a:t>Pátá úroveň</a:t>
            </a:r>
            <a:endParaRPr lang="ko-KR" altLang="ko-KR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905125"/>
            <a:ext cx="7772400" cy="1362075"/>
          </a:xfrm>
        </p:spPr>
        <p:txBody>
          <a:bodyPr anchor="t"/>
          <a:lstStyle>
            <a:lvl1pPr algn="l">
              <a:defRPr sz="4300" b="1" cap="none" baseline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37636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ctr"/>
          <a:lstStyle>
            <a:lvl1pPr marL="0" indent="0" algn="l">
              <a:buNone/>
              <a:defRPr sz="24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ko-KR" smtClean="0"/>
              <a:t>Kliknutím lze upravit styl.</a:t>
            </a:r>
            <a:endParaRPr lang="ko-KR" altLang="ko-KR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lIns="45720" rIns="45720" anchor="b">
            <a:scene3d>
              <a:camera prst="orthographicFront"/>
              <a:lightRig rig="soft" dir="t"/>
            </a:scene3d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2000" b="1" cap="all" baseline="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7799"/>
            <a:ext cx="5111750" cy="46908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47608"/>
            <a:ext cx="3008313" cy="4691063"/>
          </a:xfrm>
        </p:spPr>
        <p:txBody>
          <a:bodyPr lIns="45720" rIns="4572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21172883" flipH="1">
            <a:off x="4068648" y="1312793"/>
            <a:ext cx="3673971" cy="3673971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rot="21435926" flipH="1">
            <a:off x="4045012" y="1267664"/>
            <a:ext cx="3673971" cy="3673971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63500" dist="6350" dir="5400000" algn="t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065563" y="1252028"/>
            <a:ext cx="3840480" cy="3840480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76200" dist="6350" dir="5400000" algn="t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 rot="293056">
            <a:off x="4124179" y="1181685"/>
            <a:ext cx="3977640" cy="3977640"/>
          </a:xfrm>
          <a:prstGeom prst="rect">
            <a:avLst/>
          </a:prstGeom>
          <a:solidFill>
            <a:srgbClr val="FFFFFF"/>
          </a:solidFill>
          <a:ln w="3175">
            <a:solidFill>
              <a:srgbClr val="777777"/>
            </a:solidFill>
          </a:ln>
          <a:effectLst>
            <a:outerShdw blurRad="50000" dist="50800" dir="12900000" sy="99500" kx="90000" ky="150000" algn="tl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605" y="1041009"/>
            <a:ext cx="2743200" cy="1715088"/>
          </a:xfrm>
        </p:spPr>
        <p:txBody>
          <a:bodyPr lIns="45720" rIns="45720" bIns="0" anchor="b">
            <a:scene3d>
              <a:camera prst="orthographicFront"/>
              <a:lightRig rig="soft" dir="t"/>
            </a:scene3d>
            <a:sp3d prstMaterial="powder">
              <a:bevelT w="0" h="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>
            <a:lvl1pPr algn="l">
              <a:defRPr sz="1900" b="1" cap="all" baseline="0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93056">
            <a:off x="4284199" y="1341705"/>
            <a:ext cx="3657600" cy="3657600"/>
          </a:xfrm>
          <a:prstGeom prst="rect">
            <a:avLst/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5605" y="2792436"/>
            <a:ext cx="2743200" cy="2194561"/>
          </a:xfrm>
        </p:spPr>
        <p:txBody>
          <a:bodyPr lIns="54864" tIns="45720" rIns="45720" bIns="0"/>
          <a:lstStyle>
            <a:lvl1pPr marL="9144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/>
            </a:scene3d>
            <a:sp3d contourW="12700" prstMaterial="powder">
              <a:bevelT w="29210" h="12700"/>
              <a:contourClr>
                <a:schemeClr val="bg2">
                  <a:tint val="85000"/>
                  <a:satMod val="120000"/>
                </a:schemeClr>
              </a:contourClr>
            </a:sp3d>
          </a:bodyPr>
          <a:lstStyle/>
          <a:p>
            <a:r>
              <a:rPr lang="cs-CZ" altLang="ko-KR" smtClean="0"/>
              <a:t>Kliknutím lze upravit styl.</a:t>
            </a:r>
            <a:endParaRPr lang="ko-KR" altLang="ko-KR" dirty="0"/>
          </a:p>
        </p:txBody>
      </p:sp>
      <p:sp>
        <p:nvSpPr>
          <p:cNvPr id="28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cs-CZ" altLang="ko-KR" smtClean="0"/>
              <a:t>Kliknutím lze upravit styly předlohy textu.</a:t>
            </a:r>
          </a:p>
          <a:p>
            <a:pPr lvl="1"/>
            <a:r>
              <a:rPr lang="cs-CZ" altLang="ko-KR" smtClean="0"/>
              <a:t>Druhá úroveň</a:t>
            </a:r>
          </a:p>
          <a:p>
            <a:pPr lvl="2"/>
            <a:r>
              <a:rPr lang="cs-CZ" altLang="ko-KR" smtClean="0"/>
              <a:t>Třetí úroveň</a:t>
            </a:r>
          </a:p>
          <a:p>
            <a:pPr lvl="3"/>
            <a:r>
              <a:rPr lang="cs-CZ" altLang="ko-KR" smtClean="0"/>
              <a:t>Čtvrtá úroveň</a:t>
            </a:r>
          </a:p>
          <a:p>
            <a:pPr lvl="4"/>
            <a:r>
              <a:rPr lang="cs-CZ" altLang="ko-KR" smtClean="0"/>
              <a:t>Pátá úroveň</a:t>
            </a:r>
            <a:endParaRPr lang="ko-KR" altLang="ko-KR" dirty="0"/>
          </a:p>
        </p:txBody>
      </p:sp>
      <p:sp>
        <p:nvSpPr>
          <p:cNvPr id="1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>
              <a:defRPr sz="1100"/>
            </a:lvl1pPr>
          </a:lstStyle>
          <a:p>
            <a:fld id="{B8CB57B8-122A-41D2-9917-F36AB2FEE071}" type="datetimeFigureOut">
              <a:rPr lang="cs-CZ" smtClean="0"/>
              <a:t>31.1.2012</a:t>
            </a:fld>
            <a:endParaRPr lang="cs-CZ"/>
          </a:p>
        </p:txBody>
      </p:sp>
      <p:sp>
        <p:nvSpPr>
          <p:cNvPr id="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>
            <a:lvl1pPr algn="ctr">
              <a:defRPr sz="1100"/>
            </a:lvl1pPr>
          </a:lstStyle>
          <a:p>
            <a:endParaRPr lang="cs-CZ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>
            <a:lvl1pPr algn="r">
              <a:defRPr sz="1100"/>
            </a:lvl1pPr>
          </a:lstStyle>
          <a:p>
            <a:fld id="{43089B78-D195-4313-8C21-5B6E1DCE7AF9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1" hangingPunct="1">
        <a:spcBef>
          <a:spcPct val="0"/>
        </a:spcBef>
        <a:buNone/>
        <a:defRPr sz="4500" b="1">
          <a:solidFill>
            <a:schemeClr val="tx2"/>
          </a:solidFill>
          <a:effectLst>
            <a:outerShdw blurRad="55000" dist="22000" dir="5400000" algn="t" rotWithShape="0">
              <a:prstClr val="black">
                <a:alpha val="80000"/>
              </a:prstClr>
            </a:outerShdw>
          </a:effectLst>
          <a:latin typeface="+mj-ea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4048" indent="-274320" algn="l" rtl="0" eaLnBrk="1" latinLnBrk="1" hangingPunct="1">
        <a:spcBef>
          <a:spcPct val="20000"/>
        </a:spcBef>
        <a:buClr>
          <a:schemeClr val="tx2"/>
        </a:buClr>
        <a:buSzPct val="75000"/>
        <a:buFont typeface="Wingdings 2" pitchFamily="18" charset="2"/>
        <a:buChar char=""/>
        <a:defRPr sz="2700">
          <a:solidFill>
            <a:schemeClr val="tx1"/>
          </a:solidFill>
          <a:latin typeface="+mn-ea"/>
          <a:ea typeface="+mn-ea"/>
          <a:cs typeface="+mn-cs"/>
        </a:defRPr>
      </a:lvl1pPr>
      <a:lvl2pPr marL="676656" indent="-228600" algn="l" rtl="0" eaLnBrk="1" latinLnBrk="1" hangingPunct="1">
        <a:spcBef>
          <a:spcPct val="20000"/>
        </a:spcBef>
        <a:buClr>
          <a:schemeClr val="tx2"/>
        </a:buClr>
        <a:buFont typeface="Wingdings 3" pitchFamily="18" charset="2"/>
        <a:buChar char="­"/>
        <a:defRPr sz="2100">
          <a:solidFill>
            <a:schemeClr val="tx1"/>
          </a:solidFill>
          <a:latin typeface="+mn-ea"/>
          <a:ea typeface="+mn-ea"/>
          <a:cs typeface="+mn-cs"/>
        </a:defRPr>
      </a:lvl2pPr>
      <a:lvl3pPr marL="93268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2000">
          <a:solidFill>
            <a:schemeClr val="tx1"/>
          </a:solidFill>
          <a:latin typeface="+mn-ea"/>
          <a:ea typeface="+mn-ea"/>
          <a:cs typeface="+mn-cs"/>
        </a:defRPr>
      </a:lvl3pPr>
      <a:lvl4pPr marL="119786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4pPr>
      <a:lvl5pPr marL="1463040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5pPr>
      <a:lvl6pPr marL="1719072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6pPr>
      <a:lvl7pPr marL="1984248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800">
          <a:solidFill>
            <a:schemeClr val="tx1"/>
          </a:solidFill>
          <a:latin typeface="+mn-ea"/>
          <a:ea typeface="+mn-ea"/>
          <a:cs typeface="+mn-cs"/>
        </a:defRPr>
      </a:lvl7pPr>
      <a:lvl8pPr marL="2249424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8pPr>
      <a:lvl9pPr marL="2505456" indent="-228600" algn="l" rtl="0" eaLnBrk="1" latinLnBrk="1" hangingPunct="1">
        <a:spcBef>
          <a:spcPct val="20000"/>
        </a:spcBef>
        <a:buClr>
          <a:schemeClr val="tx2"/>
        </a:buClr>
        <a:buFont typeface="Wingdings 2" pitchFamily="18" charset="2"/>
        <a:buChar char=""/>
        <a:defRPr sz="16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lvl1pPr marL="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1pPr>
      <a:lvl2pPr marL="457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914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3pPr>
      <a:lvl4pPr marL="1371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4pPr>
      <a:lvl5pPr marL="18288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5pPr>
      <a:lvl6pPr marL="22860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6pPr>
      <a:lvl7pPr marL="27432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7pPr>
      <a:lvl8pPr marL="32004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8pPr>
      <a:lvl9pPr marL="3657600" algn="l" rtl="0" eaLnBrk="1" hangingPunct="1">
        <a:defRPr>
          <a:solidFill>
            <a:schemeClr val="tx1"/>
          </a:solidFill>
          <a:latin typeface="+mn-ea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ocvi&#269;en&#237;%20z&#225;pisu%20veli&#269;in%20Si,%20pracovn&#237;%20list.docx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ProBook05\Desktop\šabloyNápady\obrázky k šablonám\hlavička pro prezentaci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54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90872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000" dirty="0" smtClean="0">
                <a:solidFill>
                  <a:srgbClr val="FFFF00"/>
                </a:solidFill>
              </a:rPr>
              <a:t>Obsah</a:t>
            </a:r>
            <a:endParaRPr lang="cs-CZ" sz="4000" dirty="0">
              <a:solidFill>
                <a:srgbClr val="FFFF00"/>
              </a:solidFill>
            </a:endParaRPr>
          </a:p>
        </p:txBody>
      </p:sp>
      <p:sp>
        <p:nvSpPr>
          <p:cNvPr id="4" name="Veselý obličej 3"/>
          <p:cNvSpPr/>
          <p:nvPr/>
        </p:nvSpPr>
        <p:spPr>
          <a:xfrm>
            <a:off x="827584" y="1484784"/>
            <a:ext cx="1080120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4044725" y="1268760"/>
            <a:ext cx="1080120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7020272" y="908720"/>
            <a:ext cx="1008112" cy="104411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5767625" y="2780928"/>
            <a:ext cx="936104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2987824" y="2852936"/>
            <a:ext cx="1008112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668344" y="3933056"/>
            <a:ext cx="1080120" cy="108012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5445224"/>
            <a:ext cx="8964488" cy="14127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FFFF00"/>
                </a:solidFill>
              </a:rPr>
              <a:t>= 25</a:t>
            </a:r>
            <a:endParaRPr lang="cs-CZ" sz="6600" dirty="0">
              <a:solidFill>
                <a:srgbClr val="FFFF0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3568" y="1341659"/>
            <a:ext cx="1368152" cy="120613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o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912260" y="782706"/>
            <a:ext cx="1224136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V</a:t>
            </a:r>
            <a:endParaRPr lang="cs-CZ" sz="6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délník 12"/>
              <p:cNvSpPr/>
              <p:nvPr/>
            </p:nvSpPr>
            <p:spPr>
              <a:xfrm>
                <a:off x="3864705" y="1088740"/>
                <a:ext cx="1440160" cy="1368152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6600" dirty="0"/>
              </a:p>
            </p:txBody>
          </p:sp>
        </mc:Choice>
        <mc:Fallback xmlns="">
          <p:sp>
            <p:nvSpPr>
              <p:cNvPr id="13" name="Obdélník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4705" y="1088740"/>
                <a:ext cx="1440160" cy="13681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délník 13"/>
              <p:cNvSpPr/>
              <p:nvPr/>
            </p:nvSpPr>
            <p:spPr>
              <a:xfrm>
                <a:off x="5472100" y="2593981"/>
                <a:ext cx="1440160" cy="1368152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6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6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6600" dirty="0"/>
              </a:p>
            </p:txBody>
          </p:sp>
        </mc:Choice>
        <mc:Fallback xmlns="">
          <p:sp>
            <p:nvSpPr>
              <p:cNvPr id="14" name="Obdélní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100" y="2593981"/>
                <a:ext cx="1440160" cy="13681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bdélník 14"/>
          <p:cNvSpPr/>
          <p:nvPr/>
        </p:nvSpPr>
        <p:spPr>
          <a:xfrm>
            <a:off x="2807804" y="2774179"/>
            <a:ext cx="136815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m</a:t>
            </a:r>
            <a:endParaRPr lang="cs-CZ" sz="6600" dirty="0"/>
          </a:p>
        </p:txBody>
      </p:sp>
      <p:sp>
        <p:nvSpPr>
          <p:cNvPr id="16" name="Obdélník 15"/>
          <p:cNvSpPr/>
          <p:nvPr/>
        </p:nvSpPr>
        <p:spPr>
          <a:xfrm>
            <a:off x="7298316" y="3847937"/>
            <a:ext cx="1584176" cy="136815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836712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cs-CZ" dirty="0" smtClean="0"/>
              <a:t>dráha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24966" y="69472"/>
            <a:ext cx="9090248" cy="6791064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800" dirty="0" smtClean="0">
                <a:solidFill>
                  <a:srgbClr val="FFFF00"/>
                </a:solidFill>
              </a:rPr>
              <a:t>Dráha</a:t>
            </a:r>
            <a:endParaRPr lang="cs-CZ" sz="4800" dirty="0">
              <a:solidFill>
                <a:srgbClr val="FFFF00"/>
              </a:solidFill>
            </a:endParaRPr>
          </a:p>
        </p:txBody>
      </p:sp>
      <p:sp>
        <p:nvSpPr>
          <p:cNvPr id="4" name="Veselý obličej 3"/>
          <p:cNvSpPr/>
          <p:nvPr/>
        </p:nvSpPr>
        <p:spPr>
          <a:xfrm>
            <a:off x="539552" y="1196752"/>
            <a:ext cx="1008112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707904" y="1196752"/>
            <a:ext cx="1008112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948264" y="836712"/>
            <a:ext cx="936104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2229985" y="2996952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5724128" y="2636912"/>
            <a:ext cx="864096" cy="82809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416316" y="3284984"/>
            <a:ext cx="900100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563888" y="1052736"/>
            <a:ext cx="1296144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D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797887" y="728700"/>
            <a:ext cx="1296144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M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37947" y="3122966"/>
            <a:ext cx="1512168" cy="133214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kg</a:t>
            </a:r>
            <a:endParaRPr lang="cs-CZ" sz="6600" dirty="0"/>
          </a:p>
        </p:txBody>
      </p:sp>
      <p:sp>
        <p:nvSpPr>
          <p:cNvPr id="13" name="Obdélník 12"/>
          <p:cNvSpPr/>
          <p:nvPr/>
        </p:nvSpPr>
        <p:spPr>
          <a:xfrm>
            <a:off x="5544751" y="2537901"/>
            <a:ext cx="1332148" cy="127814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44270" y="1165538"/>
            <a:ext cx="1224136" cy="129614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m</a:t>
            </a:r>
            <a:endParaRPr lang="cs-CZ" sz="6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2128664" y="2867713"/>
                <a:ext cx="1512168" cy="1368152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8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48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4800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8664" y="2867713"/>
                <a:ext cx="1512168" cy="13681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bdélník 15"/>
          <p:cNvSpPr/>
          <p:nvPr/>
        </p:nvSpPr>
        <p:spPr>
          <a:xfrm>
            <a:off x="8676" y="5301208"/>
            <a:ext cx="9144000" cy="15567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FFFF00"/>
                </a:solidFill>
              </a:rPr>
              <a:t>= 4</a:t>
            </a:r>
            <a:endParaRPr lang="cs-CZ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57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087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 dirty="0" smtClean="0"/>
              <a:t>hustota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cs-CZ" sz="4800" dirty="0" smtClean="0"/>
              <a:t>Hustota</a:t>
            </a:r>
            <a:endParaRPr lang="cs-CZ" sz="4800" dirty="0"/>
          </a:p>
        </p:txBody>
      </p:sp>
      <p:sp>
        <p:nvSpPr>
          <p:cNvPr id="4" name="Veselý obličej 3"/>
          <p:cNvSpPr/>
          <p:nvPr/>
        </p:nvSpPr>
        <p:spPr>
          <a:xfrm>
            <a:off x="539552" y="1412776"/>
            <a:ext cx="1080120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707904" y="1168299"/>
            <a:ext cx="1008112" cy="964557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490173" y="948721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2213306" y="2780928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4788024" y="2708920"/>
            <a:ext cx="1080120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452320" y="2924944"/>
            <a:ext cx="936104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délník 9"/>
              <p:cNvSpPr/>
              <p:nvPr/>
            </p:nvSpPr>
            <p:spPr>
              <a:xfrm>
                <a:off x="395536" y="1168298"/>
                <a:ext cx="1296144" cy="1324597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60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</m:oMath>
                  </m:oMathPara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0" name="Obdélník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168298"/>
                <a:ext cx="1296144" cy="13245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3527884" y="925279"/>
                <a:ext cx="1368152" cy="139824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400" b="0" i="1" smtClean="0">
                              <a:latin typeface="Cambria Math"/>
                            </a:rPr>
                            <m:t>𝑘𝑔</m:t>
                          </m:r>
                        </m:num>
                        <m:den>
                          <m:sSup>
                            <m:sSupPr>
                              <m:ctrlPr>
                                <a:rPr lang="cs-CZ" sz="44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4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cs-CZ" sz="44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4400" dirty="0"/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884" y="925279"/>
                <a:ext cx="1368152" cy="13982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délník 11"/>
              <p:cNvSpPr/>
              <p:nvPr/>
            </p:nvSpPr>
            <p:spPr>
              <a:xfrm>
                <a:off x="6256623" y="700690"/>
                <a:ext cx="1403203" cy="143216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8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48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4800" dirty="0"/>
              </a:p>
            </p:txBody>
          </p:sp>
        </mc:Choice>
        <mc:Fallback xmlns="">
          <p:sp>
            <p:nvSpPr>
              <p:cNvPr id="12" name="Obdélník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623" y="700690"/>
                <a:ext cx="1403203" cy="14321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Obdélník 12"/>
          <p:cNvSpPr/>
          <p:nvPr/>
        </p:nvSpPr>
        <p:spPr>
          <a:xfrm>
            <a:off x="1979280" y="2595883"/>
            <a:ext cx="1404156" cy="14041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kg</a:t>
            </a:r>
            <a:endParaRPr lang="cs-CZ" sz="6600" dirty="0"/>
          </a:p>
        </p:txBody>
      </p:sp>
      <p:sp>
        <p:nvSpPr>
          <p:cNvPr id="14" name="Obdélník 13"/>
          <p:cNvSpPr/>
          <p:nvPr/>
        </p:nvSpPr>
        <p:spPr>
          <a:xfrm>
            <a:off x="4644008" y="2566539"/>
            <a:ext cx="1368152" cy="136815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h</a:t>
            </a:r>
            <a:endParaRPr lang="cs-CZ" sz="6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7272300" y="2708920"/>
                <a:ext cx="1296144" cy="1368152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60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𝜌</m:t>
                      </m:r>
                    </m:oMath>
                  </m:oMathPara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2300" y="2708920"/>
                <a:ext cx="1296144" cy="13681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bdélník 15"/>
          <p:cNvSpPr/>
          <p:nvPr/>
        </p:nvSpPr>
        <p:spPr>
          <a:xfrm>
            <a:off x="0" y="4972379"/>
            <a:ext cx="9144000" cy="18448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chemeClr val="tx1"/>
                </a:solidFill>
              </a:rPr>
              <a:t>= 1400</a:t>
            </a:r>
            <a:endParaRPr lang="cs-CZ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06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9383" y="0"/>
            <a:ext cx="9054752" cy="1101220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solidFill>
                  <a:srgbClr val="FFFF00"/>
                </a:solidFill>
              </a:rPr>
              <a:t>Srovnejte ,co </a:t>
            </a:r>
            <a:r>
              <a:rPr lang="cs-CZ" dirty="0" smtClean="0">
                <a:solidFill>
                  <a:srgbClr val="FFFF00"/>
                </a:solidFill>
              </a:rPr>
              <a:t>k sobě </a:t>
            </a:r>
            <a:r>
              <a:rPr lang="cs-CZ" dirty="0" smtClean="0">
                <a:solidFill>
                  <a:srgbClr val="FFFF00"/>
                </a:solidFill>
              </a:rPr>
              <a:t>patří, podle </a:t>
            </a:r>
            <a:r>
              <a:rPr lang="cs-CZ" dirty="0" smtClean="0">
                <a:solidFill>
                  <a:srgbClr val="FFFF00"/>
                </a:solidFill>
              </a:rPr>
              <a:t/>
            </a:r>
            <a:br>
              <a:rPr lang="cs-CZ" dirty="0" smtClean="0">
                <a:solidFill>
                  <a:srgbClr val="FFFF00"/>
                </a:solidFill>
              </a:rPr>
            </a:br>
            <a:r>
              <a:rPr lang="cs-CZ" dirty="0" smtClean="0">
                <a:solidFill>
                  <a:srgbClr val="FFFF00"/>
                </a:solidFill>
              </a:rPr>
              <a:t>vzoru.</a:t>
            </a:r>
            <a:endParaRPr lang="cs-CZ" dirty="0">
              <a:solidFill>
                <a:srgbClr val="FFFF00"/>
              </a:solidFill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701915" y="3269196"/>
            <a:ext cx="208823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teplota</a:t>
            </a:r>
            <a:endParaRPr lang="cs-CZ" sz="4400" dirty="0"/>
          </a:p>
        </p:txBody>
      </p:sp>
      <p:sp>
        <p:nvSpPr>
          <p:cNvPr id="20" name="Obdélník 19"/>
          <p:cNvSpPr/>
          <p:nvPr/>
        </p:nvSpPr>
        <p:spPr>
          <a:xfrm>
            <a:off x="669830" y="4525498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Moment síly</a:t>
            </a:r>
            <a:endParaRPr lang="cs-CZ" sz="2800" dirty="0"/>
          </a:p>
        </p:txBody>
      </p:sp>
      <p:sp>
        <p:nvSpPr>
          <p:cNvPr id="28" name="Obdélník 27"/>
          <p:cNvSpPr/>
          <p:nvPr/>
        </p:nvSpPr>
        <p:spPr>
          <a:xfrm>
            <a:off x="3049782" y="4174829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Gravitační zrychlení</a:t>
            </a:r>
            <a:endParaRPr lang="cs-CZ" sz="2800" dirty="0"/>
          </a:p>
        </p:txBody>
      </p:sp>
      <p:sp>
        <p:nvSpPr>
          <p:cNvPr id="29" name="Obdélník 28"/>
          <p:cNvSpPr/>
          <p:nvPr/>
        </p:nvSpPr>
        <p:spPr>
          <a:xfrm>
            <a:off x="201778" y="5831013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Tíha tělesa</a:t>
            </a:r>
            <a:endParaRPr lang="cs-CZ" sz="2800" dirty="0"/>
          </a:p>
        </p:txBody>
      </p:sp>
      <p:sp>
        <p:nvSpPr>
          <p:cNvPr id="1024" name="Obdélník 1023"/>
          <p:cNvSpPr/>
          <p:nvPr/>
        </p:nvSpPr>
        <p:spPr>
          <a:xfrm>
            <a:off x="3779912" y="2857930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1025" name="Obdélník 1024"/>
          <p:cNvSpPr/>
          <p:nvPr/>
        </p:nvSpPr>
        <p:spPr>
          <a:xfrm>
            <a:off x="5868144" y="3562521"/>
            <a:ext cx="864096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g</a:t>
            </a:r>
            <a:endParaRPr lang="cs-CZ" sz="4400" dirty="0"/>
          </a:p>
        </p:txBody>
      </p:sp>
      <p:sp>
        <p:nvSpPr>
          <p:cNvPr id="1028" name="Obdélník 1027"/>
          <p:cNvSpPr/>
          <p:nvPr/>
        </p:nvSpPr>
        <p:spPr>
          <a:xfrm>
            <a:off x="3347864" y="5243175"/>
            <a:ext cx="864096" cy="7560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p:sp>
        <p:nvSpPr>
          <p:cNvPr id="1029" name="Obdélník 1028"/>
          <p:cNvSpPr/>
          <p:nvPr/>
        </p:nvSpPr>
        <p:spPr>
          <a:xfrm>
            <a:off x="4788024" y="5903021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p:sp>
        <p:nvSpPr>
          <p:cNvPr id="1030" name="Obdélník 1029"/>
          <p:cNvSpPr/>
          <p:nvPr/>
        </p:nvSpPr>
        <p:spPr>
          <a:xfrm>
            <a:off x="6960337" y="2693132"/>
            <a:ext cx="1440160" cy="9361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N .m</a:t>
            </a:r>
            <a:endParaRPr lang="cs-CZ" sz="4000" dirty="0"/>
          </a:p>
        </p:txBody>
      </p:sp>
      <p:sp>
        <p:nvSpPr>
          <p:cNvPr id="1032" name="Obdélník 1031"/>
          <p:cNvSpPr/>
          <p:nvPr/>
        </p:nvSpPr>
        <p:spPr>
          <a:xfrm>
            <a:off x="7308304" y="3933056"/>
            <a:ext cx="1440160" cy="9001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N</a:t>
            </a:r>
            <a:endParaRPr lang="cs-CZ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" name="Obdélník 1032"/>
              <p:cNvSpPr/>
              <p:nvPr/>
            </p:nvSpPr>
            <p:spPr>
              <a:xfrm>
                <a:off x="5868144" y="4966917"/>
                <a:ext cx="1440160" cy="936104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800" b="0" i="1" smtClean="0">
                              <a:latin typeface="Cambria Math"/>
                            </a:rPr>
                            <m:t>𝑁</m:t>
                          </m:r>
                        </m:num>
                        <m:den>
                          <m:r>
                            <a:rPr lang="cs-CZ" sz="2800" b="0" i="1" smtClean="0">
                              <a:latin typeface="Cambria Math"/>
                            </a:rPr>
                            <m:t>𝑘𝑔</m:t>
                          </m:r>
                        </m:den>
                      </m:f>
                    </m:oMath>
                  </m:oMathPara>
                </a14:m>
                <a:endParaRPr lang="cs-CZ" sz="2800" dirty="0"/>
              </a:p>
            </p:txBody>
          </p:sp>
        </mc:Choice>
        <mc:Fallback xmlns="">
          <p:sp>
            <p:nvSpPr>
              <p:cNvPr id="1033" name="Obdélník 10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4966917"/>
                <a:ext cx="1440160" cy="93610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4" name="Obdélník 1033"/>
              <p:cNvSpPr/>
              <p:nvPr/>
            </p:nvSpPr>
            <p:spPr>
              <a:xfrm>
                <a:off x="7452320" y="5999259"/>
                <a:ext cx="1440160" cy="792088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5400" i="1" smtClean="0">
                          <a:latin typeface="Cambria Math"/>
                          <a:ea typeface="Cambria Math"/>
                        </a:rPr>
                        <m:t>℃</m:t>
                      </m:r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034" name="Obdélník 10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320" y="5999259"/>
                <a:ext cx="1440160" cy="79208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" name="Obdélník 1034"/>
          <p:cNvSpPr/>
          <p:nvPr/>
        </p:nvSpPr>
        <p:spPr>
          <a:xfrm>
            <a:off x="201778" y="1271480"/>
            <a:ext cx="3024336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Termodynamická teplota</a:t>
            </a:r>
            <a:endParaRPr lang="cs-CZ" sz="2400" dirty="0"/>
          </a:p>
        </p:txBody>
      </p:sp>
      <p:sp>
        <p:nvSpPr>
          <p:cNvPr id="1036" name="Šipka doprava 1035"/>
          <p:cNvSpPr/>
          <p:nvPr/>
        </p:nvSpPr>
        <p:spPr>
          <a:xfrm flipV="1">
            <a:off x="3277371" y="1416476"/>
            <a:ext cx="720080" cy="43748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7" name="Obdélník 1036"/>
          <p:cNvSpPr/>
          <p:nvPr/>
        </p:nvSpPr>
        <p:spPr>
          <a:xfrm>
            <a:off x="4027361" y="1316386"/>
            <a:ext cx="792088" cy="73997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p:sp>
        <p:nvSpPr>
          <p:cNvPr id="1039" name="Šipka doprava 1038"/>
          <p:cNvSpPr/>
          <p:nvPr/>
        </p:nvSpPr>
        <p:spPr>
          <a:xfrm>
            <a:off x="4860032" y="1560493"/>
            <a:ext cx="720080" cy="29347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0" name="Obdélník 1039"/>
          <p:cNvSpPr/>
          <p:nvPr/>
        </p:nvSpPr>
        <p:spPr>
          <a:xfrm>
            <a:off x="5690623" y="1275181"/>
            <a:ext cx="1041617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K</a:t>
            </a:r>
            <a:endParaRPr lang="cs-CZ" sz="4400" dirty="0"/>
          </a:p>
        </p:txBody>
      </p:sp>
      <p:sp>
        <p:nvSpPr>
          <p:cNvPr id="1041" name="Obdélník 1040"/>
          <p:cNvSpPr/>
          <p:nvPr/>
        </p:nvSpPr>
        <p:spPr>
          <a:xfrm>
            <a:off x="0" y="1268760"/>
            <a:ext cx="9015986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746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ŘEŠENÍ 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>
          <a:xfrm>
            <a:off x="1403648" y="3753728"/>
            <a:ext cx="6368752" cy="1237744"/>
          </a:xfrm>
        </p:spPr>
        <p:txBody>
          <a:bodyPr/>
          <a:lstStyle/>
          <a:p>
            <a:r>
              <a:rPr lang="cs-CZ" dirty="0" smtClean="0"/>
              <a:t>SPRÁVNÝ </a:t>
            </a:r>
            <a:r>
              <a:rPr lang="cs-CZ" dirty="0" smtClean="0"/>
              <a:t>ZÁPIS </a:t>
            </a:r>
            <a:r>
              <a:rPr lang="cs-CZ" dirty="0" smtClean="0"/>
              <a:t>VELIČIN</a:t>
            </a:r>
          </a:p>
          <a:p>
            <a:endParaRPr lang="cs-CZ" dirty="0"/>
          </a:p>
        </p:txBody>
      </p:sp>
      <p:sp>
        <p:nvSpPr>
          <p:cNvPr id="6" name="Veselý obličej 5"/>
          <p:cNvSpPr/>
          <p:nvPr/>
        </p:nvSpPr>
        <p:spPr>
          <a:xfrm>
            <a:off x="1619672" y="2348880"/>
            <a:ext cx="914400" cy="91440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7020272" y="2492896"/>
            <a:ext cx="914400" cy="9144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771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-99392"/>
            <a:ext cx="9036496" cy="69573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sz="4400" smtClean="0">
                <a:solidFill>
                  <a:schemeClr val="accent6">
                    <a:lumMod val="50000"/>
                  </a:schemeClr>
                </a:solidFill>
              </a:rPr>
              <a:t>Hmotnost</a:t>
            </a:r>
          </a:p>
          <a:p>
            <a:pPr marL="0" indent="0">
              <a:buNone/>
            </a:pPr>
            <a:endParaRPr lang="cs-CZ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Veselý obličej 3"/>
          <p:cNvSpPr/>
          <p:nvPr/>
        </p:nvSpPr>
        <p:spPr>
          <a:xfrm>
            <a:off x="323528" y="855888"/>
            <a:ext cx="1368152" cy="141215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143508" y="697868"/>
            <a:ext cx="1944216" cy="17281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800" dirty="0">
                <a:solidFill>
                  <a:srgbClr val="00B050"/>
                </a:solidFill>
              </a:rPr>
              <a:t>H</a:t>
            </a:r>
          </a:p>
        </p:txBody>
      </p:sp>
      <p:sp>
        <p:nvSpPr>
          <p:cNvPr id="6" name="Veselý obličej 5"/>
          <p:cNvSpPr/>
          <p:nvPr/>
        </p:nvSpPr>
        <p:spPr>
          <a:xfrm>
            <a:off x="3528874" y="568906"/>
            <a:ext cx="1224136" cy="124613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168834" y="327878"/>
            <a:ext cx="1944216" cy="17281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dirty="0" smtClean="0">
                <a:solidFill>
                  <a:srgbClr val="00B050"/>
                </a:solidFill>
              </a:rPr>
              <a:t>m</a:t>
            </a:r>
            <a:endParaRPr lang="cs-CZ" sz="9600" dirty="0">
              <a:solidFill>
                <a:srgbClr val="00B050"/>
              </a:solidFill>
            </a:endParaRPr>
          </a:p>
        </p:txBody>
      </p:sp>
      <p:sp>
        <p:nvSpPr>
          <p:cNvPr id="8" name="Veselý obličej 7"/>
          <p:cNvSpPr/>
          <p:nvPr/>
        </p:nvSpPr>
        <p:spPr>
          <a:xfrm>
            <a:off x="6559294" y="913892"/>
            <a:ext cx="1224136" cy="129614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6199254" y="753744"/>
            <a:ext cx="1944216" cy="17281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dirty="0" smtClean="0">
                <a:solidFill>
                  <a:srgbClr val="00B050"/>
                </a:solidFill>
              </a:rPr>
              <a:t>M</a:t>
            </a:r>
            <a:endParaRPr lang="cs-CZ" sz="9600" dirty="0">
              <a:solidFill>
                <a:srgbClr val="00B05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0" y="4153063"/>
            <a:ext cx="9144000" cy="24482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47427" y="4153063"/>
            <a:ext cx="2201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Správný zápis</a:t>
            </a:r>
            <a:endParaRPr lang="cs-CZ" sz="28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4115654" y="5085184"/>
            <a:ext cx="552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dirty="0" smtClean="0"/>
              <a:t>=</a:t>
            </a:r>
          </a:p>
          <a:p>
            <a:endParaRPr lang="cs-CZ" sz="7200" dirty="0"/>
          </a:p>
        </p:txBody>
      </p:sp>
      <p:sp>
        <p:nvSpPr>
          <p:cNvPr id="14" name="Veselý obličej 13"/>
          <p:cNvSpPr/>
          <p:nvPr/>
        </p:nvSpPr>
        <p:spPr>
          <a:xfrm>
            <a:off x="539552" y="2780928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323528" y="2644016"/>
                <a:ext cx="1368152" cy="1330587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0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6000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644016"/>
                <a:ext cx="1368152" cy="133058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ovéPole 15"/>
          <p:cNvSpPr txBox="1"/>
          <p:nvPr/>
        </p:nvSpPr>
        <p:spPr>
          <a:xfrm>
            <a:off x="4727502" y="4915907"/>
            <a:ext cx="586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0" dirty="0" smtClean="0"/>
              <a:t>3</a:t>
            </a:r>
            <a:endParaRPr lang="cs-CZ" sz="8000" dirty="0"/>
          </a:p>
        </p:txBody>
      </p:sp>
      <p:sp>
        <p:nvSpPr>
          <p:cNvPr id="17" name="Veselý obličej 16"/>
          <p:cNvSpPr/>
          <p:nvPr/>
        </p:nvSpPr>
        <p:spPr>
          <a:xfrm>
            <a:off x="3769573" y="2769249"/>
            <a:ext cx="1244812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3715184" y="2719832"/>
            <a:ext cx="1353589" cy="133058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dirty="0" smtClean="0"/>
              <a:t>N</a:t>
            </a:r>
            <a:endParaRPr lang="cs-CZ" sz="8000" dirty="0"/>
          </a:p>
        </p:txBody>
      </p:sp>
      <p:sp>
        <p:nvSpPr>
          <p:cNvPr id="20" name="Veselý obličej 19"/>
          <p:cNvSpPr/>
          <p:nvPr/>
        </p:nvSpPr>
        <p:spPr>
          <a:xfrm>
            <a:off x="7285895" y="3079870"/>
            <a:ext cx="995069" cy="100811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7056828" y="2877005"/>
            <a:ext cx="1453203" cy="123522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dirty="0" smtClean="0"/>
              <a:t>kg</a:t>
            </a:r>
            <a:endParaRPr lang="cs-CZ" sz="7200" dirty="0"/>
          </a:p>
        </p:txBody>
      </p:sp>
    </p:spTree>
    <p:extLst>
      <p:ext uri="{BB962C8B-B14F-4D97-AF65-F5344CB8AC3E}">
        <p14:creationId xmlns:p14="http://schemas.microsoft.com/office/powerpoint/2010/main" val="191391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5" grpId="0" animBg="1"/>
      <p:bldP spid="18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2123728" y="2492896"/>
            <a:ext cx="4824536" cy="11079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6600" dirty="0" smtClean="0"/>
              <a:t>m =  3 kg</a:t>
            </a:r>
            <a:endParaRPr lang="cs-CZ" sz="6600" dirty="0"/>
          </a:p>
        </p:txBody>
      </p:sp>
      <p:sp>
        <p:nvSpPr>
          <p:cNvPr id="5" name="Veselý obličej 4"/>
          <p:cNvSpPr/>
          <p:nvPr/>
        </p:nvSpPr>
        <p:spPr>
          <a:xfrm>
            <a:off x="1209328" y="1381354"/>
            <a:ext cx="914400" cy="91440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427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240" y="-18597"/>
            <a:ext cx="9126760" cy="6958461"/>
          </a:xfr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000" dirty="0" smtClean="0">
                <a:solidFill>
                  <a:srgbClr val="FFFF00"/>
                </a:solidFill>
              </a:rPr>
              <a:t>Síla</a:t>
            </a:r>
            <a:endParaRPr lang="cs-CZ" sz="4000" dirty="0">
              <a:solidFill>
                <a:srgbClr val="FFFF00"/>
              </a:solidFill>
            </a:endParaRPr>
          </a:p>
        </p:txBody>
      </p:sp>
      <p:sp>
        <p:nvSpPr>
          <p:cNvPr id="4" name="Veselý obličej 3"/>
          <p:cNvSpPr/>
          <p:nvPr/>
        </p:nvSpPr>
        <p:spPr>
          <a:xfrm>
            <a:off x="899592" y="908720"/>
            <a:ext cx="1152128" cy="108012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569371" y="1034925"/>
            <a:ext cx="1088059" cy="110295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084168" y="1054727"/>
            <a:ext cx="1296144" cy="1288117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1335712" y="2924944"/>
            <a:ext cx="1148056" cy="1147758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3635896" y="2924944"/>
            <a:ext cx="1080120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5971175" y="2920574"/>
            <a:ext cx="1152128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899592" y="692696"/>
            <a:ext cx="1296144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F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594955" y="805047"/>
            <a:ext cx="1263677" cy="14677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971175" y="908719"/>
            <a:ext cx="1409137" cy="14968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N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1218197" y="2780066"/>
            <a:ext cx="1383086" cy="143314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kg</a:t>
            </a:r>
            <a:endParaRPr lang="cs-CZ" sz="6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délník 13"/>
              <p:cNvSpPr/>
              <p:nvPr/>
            </p:nvSpPr>
            <p:spPr>
              <a:xfrm>
                <a:off x="3419872" y="2780066"/>
                <a:ext cx="1403189" cy="136113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6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6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6600" dirty="0"/>
              </a:p>
            </p:txBody>
          </p:sp>
        </mc:Choice>
        <mc:Fallback xmlns="">
          <p:sp>
            <p:nvSpPr>
              <p:cNvPr id="14" name="Obdélní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2780066"/>
                <a:ext cx="1403189" cy="136113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bdélník 14"/>
          <p:cNvSpPr/>
          <p:nvPr/>
        </p:nvSpPr>
        <p:spPr>
          <a:xfrm>
            <a:off x="5918414" y="2834028"/>
            <a:ext cx="1257649" cy="139086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chemeClr val="bg1"/>
                </a:solidFill>
              </a:rPr>
              <a:t>N</a:t>
            </a:r>
            <a:endParaRPr lang="cs-CZ" sz="6600" dirty="0">
              <a:solidFill>
                <a:schemeClr val="bg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718605" y="4770863"/>
            <a:ext cx="8208912" cy="19442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/>
              <a:t> </a:t>
            </a:r>
            <a:r>
              <a:rPr lang="cs-CZ" sz="4400" dirty="0" smtClean="0">
                <a:solidFill>
                  <a:srgbClr val="FFFF00"/>
                </a:solidFill>
              </a:rPr>
              <a:t>= 56</a:t>
            </a:r>
            <a:endParaRPr lang="cs-CZ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33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267744" y="2626158"/>
            <a:ext cx="5184576" cy="132343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cs-CZ" sz="8000" dirty="0" smtClean="0">
                <a:solidFill>
                  <a:srgbClr val="FFFF00"/>
                </a:solidFill>
              </a:rPr>
              <a:t>F = 56 N</a:t>
            </a:r>
            <a:endParaRPr lang="cs-CZ" sz="8000" dirty="0">
              <a:solidFill>
                <a:srgbClr val="FFFF00"/>
              </a:solidFill>
            </a:endParaRPr>
          </a:p>
        </p:txBody>
      </p:sp>
      <p:sp>
        <p:nvSpPr>
          <p:cNvPr id="6" name="Veselý obličej 5"/>
          <p:cNvSpPr/>
          <p:nvPr/>
        </p:nvSpPr>
        <p:spPr>
          <a:xfrm>
            <a:off x="1353344" y="1374530"/>
            <a:ext cx="914400" cy="91440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752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052736"/>
          </a:xfrm>
          <a:solidFill>
            <a:schemeClr val="bg1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rychlost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000" dirty="0" smtClean="0"/>
              <a:t>Rychlost</a:t>
            </a:r>
            <a:endParaRPr lang="cs-CZ" sz="4000" dirty="0"/>
          </a:p>
        </p:txBody>
      </p:sp>
      <p:sp>
        <p:nvSpPr>
          <p:cNvPr id="4" name="Veselý obličej 3"/>
          <p:cNvSpPr/>
          <p:nvPr/>
        </p:nvSpPr>
        <p:spPr>
          <a:xfrm>
            <a:off x="1115616" y="1988840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923928" y="1793954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300192" y="1988840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539552" y="3501008"/>
            <a:ext cx="1152128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2805603" y="3861048"/>
            <a:ext cx="1080120" cy="111612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4788024" y="3501008"/>
            <a:ext cx="1152128" cy="108012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712688" y="1592796"/>
            <a:ext cx="1651400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V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644008" y="3360221"/>
            <a:ext cx="1656184" cy="152116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>
                <a:solidFill>
                  <a:srgbClr val="00B050"/>
                </a:solidFill>
              </a:rPr>
              <a:t>v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1115616" y="1793954"/>
            <a:ext cx="1512168" cy="158417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R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2522954" y="3508991"/>
            <a:ext cx="1584174" cy="15211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km</a:t>
            </a:r>
            <a:endParaRPr lang="cs-CZ" sz="6600" dirty="0"/>
          </a:p>
        </p:txBody>
      </p:sp>
      <p:sp>
        <p:nvSpPr>
          <p:cNvPr id="15" name="Obdélník 14"/>
          <p:cNvSpPr/>
          <p:nvPr/>
        </p:nvSpPr>
        <p:spPr>
          <a:xfrm>
            <a:off x="6300192" y="1628800"/>
            <a:ext cx="136815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m</a:t>
            </a:r>
            <a:endParaRPr lang="cs-CZ" sz="6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délník 15"/>
              <p:cNvSpPr/>
              <p:nvPr/>
            </p:nvSpPr>
            <p:spPr>
              <a:xfrm>
                <a:off x="333992" y="3527014"/>
                <a:ext cx="1563247" cy="151318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5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54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54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6" name="Obdélník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992" y="3527014"/>
                <a:ext cx="1563247" cy="15131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107504" y="5254450"/>
            <a:ext cx="9036496" cy="16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= 60</a:t>
            </a:r>
            <a:endParaRPr lang="cs-CZ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9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8892480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109728" indent="0" algn="ctr">
              <a:buNone/>
            </a:pPr>
            <a:r>
              <a:rPr lang="cs-CZ" sz="2400" dirty="0"/>
              <a:t>Název výukového materiálu</a:t>
            </a:r>
            <a:r>
              <a:rPr lang="cs-CZ" sz="2400" dirty="0" smtClean="0"/>
              <a:t>: Opakování zápisu jednotek a </a:t>
            </a:r>
          </a:p>
          <a:p>
            <a:pPr marL="109728" indent="0" algn="ctr">
              <a:buNone/>
            </a:pPr>
            <a:r>
              <a:rPr lang="cs-CZ" sz="2400" dirty="0" smtClean="0"/>
              <a:t>veličin SI</a:t>
            </a:r>
            <a:endParaRPr lang="cs-CZ" sz="2400" dirty="0"/>
          </a:p>
          <a:p>
            <a:pPr marL="109728" indent="0" algn="ctr">
              <a:buNone/>
            </a:pPr>
            <a:r>
              <a:rPr lang="cs-CZ" sz="2400" dirty="0"/>
              <a:t>Předmět</a:t>
            </a:r>
            <a:r>
              <a:rPr lang="cs-CZ" sz="2400" dirty="0" smtClean="0"/>
              <a:t>: Fyzika</a:t>
            </a:r>
            <a:endParaRPr lang="cs-CZ" sz="2400" dirty="0"/>
          </a:p>
          <a:p>
            <a:pPr marL="109728" indent="0" algn="ctr">
              <a:buNone/>
            </a:pPr>
            <a:r>
              <a:rPr lang="cs-CZ" sz="2400" dirty="0"/>
              <a:t>Autor:  Mgr. Ivana Šnáblová</a:t>
            </a:r>
          </a:p>
          <a:p>
            <a:pPr marL="109728" indent="0" algn="ctr">
              <a:buNone/>
            </a:pPr>
            <a:r>
              <a:rPr lang="cs-CZ" sz="2400" dirty="0"/>
              <a:t>Cílová skupina</a:t>
            </a:r>
            <a:r>
              <a:rPr lang="cs-CZ" sz="2400" dirty="0" smtClean="0"/>
              <a:t>: 7. ročník základní školy</a:t>
            </a:r>
          </a:p>
          <a:p>
            <a:pPr marL="109728" indent="0" algn="ctr">
              <a:buNone/>
            </a:pPr>
            <a:r>
              <a:rPr lang="cs-CZ" sz="2400" dirty="0" smtClean="0"/>
              <a:t>LEDEN 2012</a:t>
            </a:r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435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délník 3"/>
              <p:cNvSpPr/>
              <p:nvPr/>
            </p:nvSpPr>
            <p:spPr>
              <a:xfrm>
                <a:off x="2555776" y="2204864"/>
                <a:ext cx="4608512" cy="20882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6000" dirty="0">
                    <a:solidFill>
                      <a:schemeClr val="tx1"/>
                    </a:solidFill>
                  </a:rPr>
                  <a:t>v</a:t>
                </a:r>
                <a:r>
                  <a:rPr lang="cs-CZ" sz="6000" dirty="0" smtClean="0">
                    <a:solidFill>
                      <a:schemeClr val="tx1"/>
                    </a:solidFill>
                  </a:rPr>
                  <a:t> = 60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60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sz="6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cs-CZ" sz="6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𝑠</m:t>
                        </m:r>
                      </m:den>
                    </m:f>
                  </m:oMath>
                </a14:m>
                <a:endParaRPr lang="cs-CZ" sz="6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Obdélní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204864"/>
                <a:ext cx="4608512" cy="20882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selý obličej 4"/>
          <p:cNvSpPr/>
          <p:nvPr/>
        </p:nvSpPr>
        <p:spPr>
          <a:xfrm>
            <a:off x="978496" y="962436"/>
            <a:ext cx="1296144" cy="124242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306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764704"/>
          </a:xfrm>
          <a:solidFill>
            <a:srgbClr val="CCFF99"/>
          </a:solidFill>
        </p:spPr>
        <p:txBody>
          <a:bodyPr/>
          <a:lstStyle/>
          <a:p>
            <a:r>
              <a:rPr lang="cs-CZ" dirty="0" smtClean="0"/>
              <a:t>objem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60"/>
          </a:xfrm>
          <a:solidFill>
            <a:srgbClr val="CCFF99"/>
          </a:solidFill>
        </p:spPr>
        <p:txBody>
          <a:bodyPr>
            <a:normAutofit/>
          </a:bodyPr>
          <a:lstStyle/>
          <a:p>
            <a:r>
              <a:rPr lang="cs-CZ" sz="4000" b="0" dirty="0"/>
              <a:t>O</a:t>
            </a:r>
            <a:r>
              <a:rPr lang="cs-CZ" sz="4000" b="0" dirty="0" smtClean="0"/>
              <a:t>bjem</a:t>
            </a:r>
            <a:endParaRPr lang="cs-CZ" sz="4000" b="0" dirty="0"/>
          </a:p>
        </p:txBody>
      </p:sp>
      <p:sp>
        <p:nvSpPr>
          <p:cNvPr id="4" name="Veselý obličej 3"/>
          <p:cNvSpPr/>
          <p:nvPr/>
        </p:nvSpPr>
        <p:spPr>
          <a:xfrm>
            <a:off x="1058977" y="1500451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419872" y="1412776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5868144" y="1412776"/>
            <a:ext cx="1080120" cy="108012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2616631" y="3140968"/>
            <a:ext cx="1008112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5066422" y="2988568"/>
            <a:ext cx="936104" cy="86409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164288" y="3356992"/>
            <a:ext cx="864096" cy="909673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5259927"/>
            <a:ext cx="8964488" cy="16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= 3</a:t>
            </a:r>
            <a:endParaRPr lang="cs-CZ" sz="54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6804248" y="3165263"/>
                <a:ext cx="1512168" cy="1496857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400" b="0" i="1" smtClean="0">
                              <a:latin typeface="Cambria Math"/>
                            </a:rPr>
                            <m:t>𝑘𝑔</m:t>
                          </m:r>
                        </m:num>
                        <m:den>
                          <m:sSup>
                            <m:sSupPr>
                              <m:ctrlPr>
                                <a:rPr lang="cs-CZ" sz="44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4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cs-CZ" sz="44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4400" dirty="0"/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3165263"/>
                <a:ext cx="1512168" cy="149685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2267743" y="3078532"/>
            <a:ext cx="1620181" cy="146659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>
                <a:solidFill>
                  <a:srgbClr val="00B050"/>
                </a:solidFill>
              </a:rPr>
              <a:t>V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868640" y="1376772"/>
            <a:ext cx="1543120" cy="14677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p:sp>
        <p:nvSpPr>
          <p:cNvPr id="14" name="Obdélník 13"/>
          <p:cNvSpPr/>
          <p:nvPr/>
        </p:nvSpPr>
        <p:spPr>
          <a:xfrm>
            <a:off x="4716016" y="2844552"/>
            <a:ext cx="1358518" cy="13045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>
                <a:solidFill>
                  <a:srgbClr val="00B050"/>
                </a:solidFill>
              </a:rPr>
              <a:t>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5652120" y="1266425"/>
                <a:ext cx="1512168" cy="140415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5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54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54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1266425"/>
                <a:ext cx="1512168" cy="140415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bdélník 15"/>
          <p:cNvSpPr/>
          <p:nvPr/>
        </p:nvSpPr>
        <p:spPr>
          <a:xfrm>
            <a:off x="3120687" y="1340768"/>
            <a:ext cx="1361557" cy="15037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Obdélník 1"/>
              <p:cNvSpPr/>
              <p:nvPr/>
            </p:nvSpPr>
            <p:spPr>
              <a:xfrm>
                <a:off x="2267744" y="2708920"/>
                <a:ext cx="4752528" cy="1728192"/>
              </a:xfrm>
              <a:prstGeom prst="rect">
                <a:avLst/>
              </a:prstGeom>
              <a:solidFill>
                <a:srgbClr val="CC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5400" dirty="0" smtClean="0">
                    <a:solidFill>
                      <a:schemeClr val="tx1"/>
                    </a:solidFill>
                  </a:rPr>
                  <a:t>V = 3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54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5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sz="54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cs-CZ" sz="5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Obdélník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2708920"/>
                <a:ext cx="4752528" cy="172819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Veselý obličej 2"/>
          <p:cNvSpPr/>
          <p:nvPr/>
        </p:nvSpPr>
        <p:spPr>
          <a:xfrm>
            <a:off x="1162472" y="1340411"/>
            <a:ext cx="914400" cy="91440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265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087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cs-CZ" sz="4400" dirty="0" smtClean="0"/>
              <a:t>Čas</a:t>
            </a:r>
            <a:endParaRPr lang="cs-CZ" sz="4400" dirty="0"/>
          </a:p>
        </p:txBody>
      </p:sp>
      <p:sp>
        <p:nvSpPr>
          <p:cNvPr id="4" name="Veselý obličej 3"/>
          <p:cNvSpPr/>
          <p:nvPr/>
        </p:nvSpPr>
        <p:spPr>
          <a:xfrm>
            <a:off x="539552" y="1556792"/>
            <a:ext cx="792088" cy="792088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2843808" y="1700808"/>
            <a:ext cx="864096" cy="936104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5148064" y="1700808"/>
            <a:ext cx="936104" cy="936104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6948264" y="3140968"/>
            <a:ext cx="1080120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4139952" y="3356992"/>
            <a:ext cx="1008112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1763688" y="3429000"/>
            <a:ext cx="864096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5517232"/>
            <a:ext cx="9144000" cy="13407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chemeClr val="tx1"/>
                </a:solidFill>
              </a:rPr>
              <a:t>= 20</a:t>
            </a:r>
            <a:endParaRPr lang="cs-CZ" sz="6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353908" y="1369895"/>
                <a:ext cx="1224136" cy="1296144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dirty="0" smtClean="0"/>
                  <a:t>¨</a:t>
                </a:r>
                <a14:m>
                  <m:oMath xmlns:m="http://schemas.openxmlformats.org/officeDocument/2006/math">
                    <m:r>
                      <a:rPr lang="cs-CZ" sz="6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𝜌</m:t>
                    </m:r>
                  </m:oMath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08" y="1369895"/>
                <a:ext cx="1224136" cy="129614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délník 11"/>
              <p:cNvSpPr/>
              <p:nvPr/>
            </p:nvSpPr>
            <p:spPr>
              <a:xfrm flipH="1">
                <a:off x="6815189" y="2960948"/>
                <a:ext cx="1440160" cy="1296144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4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44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4400" dirty="0"/>
              </a:p>
            </p:txBody>
          </p:sp>
        </mc:Choice>
        <mc:Fallback xmlns="">
          <p:sp>
            <p:nvSpPr>
              <p:cNvPr id="12" name="Obdélník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15189" y="2960948"/>
                <a:ext cx="1440160" cy="129614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délník 12"/>
              <p:cNvSpPr/>
              <p:nvPr/>
            </p:nvSpPr>
            <p:spPr>
              <a:xfrm>
                <a:off x="4932040" y="1479822"/>
                <a:ext cx="1368152" cy="1368152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60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</m:oMath>
                  </m:oMathPara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3" name="Obdélník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479822"/>
                <a:ext cx="1368152" cy="136815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bdélník 13"/>
          <p:cNvSpPr/>
          <p:nvPr/>
        </p:nvSpPr>
        <p:spPr>
          <a:xfrm>
            <a:off x="2585879" y="1556792"/>
            <a:ext cx="1440160" cy="136815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s</a:t>
            </a:r>
            <a:endParaRPr lang="cs-CZ" sz="6000" dirty="0"/>
          </a:p>
        </p:txBody>
      </p:sp>
      <p:sp>
        <p:nvSpPr>
          <p:cNvPr id="15" name="Obdélník 14"/>
          <p:cNvSpPr/>
          <p:nvPr/>
        </p:nvSpPr>
        <p:spPr>
          <a:xfrm>
            <a:off x="1547664" y="3291555"/>
            <a:ext cx="1296144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g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025914" y="3291555"/>
            <a:ext cx="1188132" cy="11881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v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192061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délník 3"/>
              <p:cNvSpPr/>
              <p:nvPr/>
            </p:nvSpPr>
            <p:spPr>
              <a:xfrm>
                <a:off x="2699792" y="2132856"/>
                <a:ext cx="3960440" cy="252028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cs-CZ" sz="600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𝜏</m:t>
                    </m:r>
                    <m:r>
                      <a:rPr lang="cs-CZ" sz="6000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 </m:t>
                    </m:r>
                  </m:oMath>
                </a14:m>
                <a:r>
                  <a:rPr lang="cs-CZ" sz="6000" dirty="0" smtClean="0">
                    <a:solidFill>
                      <a:schemeClr val="tx1"/>
                    </a:solidFill>
                  </a:rPr>
                  <a:t> 20 s</a:t>
                </a:r>
                <a:endParaRPr lang="cs-CZ" sz="6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Obdélní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2132856"/>
                <a:ext cx="3960440" cy="25202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selý obličej 4"/>
          <p:cNvSpPr/>
          <p:nvPr/>
        </p:nvSpPr>
        <p:spPr>
          <a:xfrm>
            <a:off x="1259632" y="1158506"/>
            <a:ext cx="1296144" cy="126238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865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908720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000" dirty="0" smtClean="0">
                <a:solidFill>
                  <a:srgbClr val="FFFF00"/>
                </a:solidFill>
              </a:rPr>
              <a:t>Obsah</a:t>
            </a:r>
            <a:endParaRPr lang="cs-CZ" sz="4000" dirty="0">
              <a:solidFill>
                <a:srgbClr val="FFFF00"/>
              </a:solidFill>
            </a:endParaRPr>
          </a:p>
        </p:txBody>
      </p:sp>
      <p:sp>
        <p:nvSpPr>
          <p:cNvPr id="4" name="Veselý obličej 3"/>
          <p:cNvSpPr/>
          <p:nvPr/>
        </p:nvSpPr>
        <p:spPr>
          <a:xfrm>
            <a:off x="827584" y="1484784"/>
            <a:ext cx="1080120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4044725" y="1268760"/>
            <a:ext cx="1080120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7020272" y="908720"/>
            <a:ext cx="1008112" cy="104411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5767625" y="2780928"/>
            <a:ext cx="936104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2987824" y="2852936"/>
            <a:ext cx="1008112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668344" y="3933056"/>
            <a:ext cx="1080120" cy="108012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5445224"/>
            <a:ext cx="8964488" cy="141277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FFFF00"/>
                </a:solidFill>
              </a:rPr>
              <a:t>= 25</a:t>
            </a:r>
            <a:endParaRPr lang="cs-CZ" sz="6600" dirty="0">
              <a:solidFill>
                <a:srgbClr val="FFFF0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3568" y="1341659"/>
            <a:ext cx="1368152" cy="120613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o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912260" y="782706"/>
            <a:ext cx="1224136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V</a:t>
            </a:r>
            <a:endParaRPr lang="cs-CZ" sz="6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délník 12"/>
              <p:cNvSpPr/>
              <p:nvPr/>
            </p:nvSpPr>
            <p:spPr>
              <a:xfrm>
                <a:off x="3864705" y="1088740"/>
                <a:ext cx="1440160" cy="1368152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60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600" b="0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cs-CZ" sz="6600" dirty="0"/>
              </a:p>
            </p:txBody>
          </p:sp>
        </mc:Choice>
        <mc:Fallback xmlns="">
          <p:sp>
            <p:nvSpPr>
              <p:cNvPr id="13" name="Obdélník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4705" y="1088740"/>
                <a:ext cx="1440160" cy="13681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délník 13"/>
              <p:cNvSpPr/>
              <p:nvPr/>
            </p:nvSpPr>
            <p:spPr>
              <a:xfrm>
                <a:off x="5472100" y="2593981"/>
                <a:ext cx="1440160" cy="1368152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6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6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6600" dirty="0"/>
              </a:p>
            </p:txBody>
          </p:sp>
        </mc:Choice>
        <mc:Fallback xmlns="">
          <p:sp>
            <p:nvSpPr>
              <p:cNvPr id="14" name="Obdélní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2100" y="2593981"/>
                <a:ext cx="1440160" cy="136815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bdélník 14"/>
          <p:cNvSpPr/>
          <p:nvPr/>
        </p:nvSpPr>
        <p:spPr>
          <a:xfrm>
            <a:off x="2807804" y="2774179"/>
            <a:ext cx="136815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m</a:t>
            </a:r>
            <a:endParaRPr lang="cs-CZ" sz="6600" dirty="0"/>
          </a:p>
        </p:txBody>
      </p:sp>
      <p:sp>
        <p:nvSpPr>
          <p:cNvPr id="16" name="Obdélník 15"/>
          <p:cNvSpPr/>
          <p:nvPr/>
        </p:nvSpPr>
        <p:spPr>
          <a:xfrm>
            <a:off x="7298316" y="3881203"/>
            <a:ext cx="1584176" cy="136815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6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délník 3"/>
              <p:cNvSpPr/>
              <p:nvPr/>
            </p:nvSpPr>
            <p:spPr>
              <a:xfrm>
                <a:off x="3059832" y="2430409"/>
                <a:ext cx="3528392" cy="2016224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sz="5400" dirty="0" smtClean="0">
                    <a:solidFill>
                      <a:srgbClr val="FFFF00"/>
                    </a:solidFill>
                  </a:rPr>
                  <a:t>S = 25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540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cs-CZ" sz="5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cs-CZ" sz="5400" b="0" i="1" smtClean="0">
                            <a:solidFill>
                              <a:srgbClr val="FFFF0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cs-CZ" dirty="0" smtClean="0">
                    <a:solidFill>
                      <a:schemeClr val="tx1"/>
                    </a:solidFill>
                  </a:rPr>
                  <a:t> </a:t>
                </a:r>
                <a:endParaRPr lang="cs-CZ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Obdélní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430409"/>
                <a:ext cx="3528392" cy="2016224"/>
              </a:xfrm>
              <a:prstGeom prst="rect">
                <a:avLst/>
              </a:prstGeom>
              <a:blipFill rotWithShape="1">
                <a:blip r:embed="rId2"/>
                <a:stretch>
                  <a:fillRect l="-531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selý obličej 4"/>
          <p:cNvSpPr/>
          <p:nvPr/>
        </p:nvSpPr>
        <p:spPr>
          <a:xfrm>
            <a:off x="683568" y="404664"/>
            <a:ext cx="1296144" cy="136815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604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836712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cs-CZ" dirty="0" smtClean="0"/>
              <a:t>dráha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24966" y="69472"/>
            <a:ext cx="9090248" cy="6791064"/>
          </a:xfrm>
          <a:solidFill>
            <a:schemeClr val="accent6">
              <a:lumMod val="75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800" dirty="0" smtClean="0">
                <a:solidFill>
                  <a:srgbClr val="FFFF00"/>
                </a:solidFill>
              </a:rPr>
              <a:t>Dráha</a:t>
            </a:r>
            <a:endParaRPr lang="cs-CZ" sz="4800" dirty="0">
              <a:solidFill>
                <a:srgbClr val="FFFF00"/>
              </a:solidFill>
            </a:endParaRPr>
          </a:p>
        </p:txBody>
      </p:sp>
      <p:sp>
        <p:nvSpPr>
          <p:cNvPr id="4" name="Veselý obličej 3"/>
          <p:cNvSpPr/>
          <p:nvPr/>
        </p:nvSpPr>
        <p:spPr>
          <a:xfrm>
            <a:off x="539552" y="1196752"/>
            <a:ext cx="1008112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707904" y="1196752"/>
            <a:ext cx="1008112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948264" y="836712"/>
            <a:ext cx="936104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2229985" y="2996952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5724128" y="2636912"/>
            <a:ext cx="864096" cy="82809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416316" y="3284984"/>
            <a:ext cx="900100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563888" y="1052736"/>
            <a:ext cx="1296144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D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797887" y="728700"/>
            <a:ext cx="1296144" cy="122413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M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337947" y="3122966"/>
            <a:ext cx="1512168" cy="133214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kg</a:t>
            </a:r>
            <a:endParaRPr lang="cs-CZ" sz="6600" dirty="0"/>
          </a:p>
        </p:txBody>
      </p:sp>
      <p:sp>
        <p:nvSpPr>
          <p:cNvPr id="13" name="Obdélník 12"/>
          <p:cNvSpPr/>
          <p:nvPr/>
        </p:nvSpPr>
        <p:spPr>
          <a:xfrm>
            <a:off x="5544751" y="2537901"/>
            <a:ext cx="1332148" cy="127814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444270" y="1165538"/>
            <a:ext cx="1224136" cy="129614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m</a:t>
            </a:r>
            <a:endParaRPr lang="cs-CZ" sz="6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2128664" y="2867713"/>
                <a:ext cx="1512168" cy="1368152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8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48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4800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8664" y="2867713"/>
                <a:ext cx="1512168" cy="136815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bdélník 15"/>
          <p:cNvSpPr/>
          <p:nvPr/>
        </p:nvSpPr>
        <p:spPr>
          <a:xfrm>
            <a:off x="8676" y="5301208"/>
            <a:ext cx="9144000" cy="15567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FFFF00"/>
                </a:solidFill>
              </a:rPr>
              <a:t>= 4</a:t>
            </a:r>
            <a:endParaRPr lang="cs-CZ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09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2267744" y="1844824"/>
            <a:ext cx="4896544" cy="259228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dirty="0" smtClean="0">
                <a:solidFill>
                  <a:srgbClr val="FFFF00"/>
                </a:solidFill>
              </a:rPr>
              <a:t>s =4 m</a:t>
            </a:r>
            <a:endParaRPr lang="cs-CZ" sz="9600" dirty="0">
              <a:solidFill>
                <a:srgbClr val="FFFF00"/>
              </a:solidFill>
            </a:endParaRPr>
          </a:p>
        </p:txBody>
      </p:sp>
      <p:sp>
        <p:nvSpPr>
          <p:cNvPr id="5" name="Veselý obličej 4"/>
          <p:cNvSpPr/>
          <p:nvPr/>
        </p:nvSpPr>
        <p:spPr>
          <a:xfrm>
            <a:off x="467544" y="260648"/>
            <a:ext cx="1867849" cy="187220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344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087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cs-CZ" dirty="0" smtClean="0"/>
              <a:t>hustota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6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800" dirty="0" smtClean="0"/>
              <a:t>Hustota</a:t>
            </a:r>
            <a:endParaRPr lang="cs-CZ" sz="4800" dirty="0"/>
          </a:p>
        </p:txBody>
      </p:sp>
      <p:sp>
        <p:nvSpPr>
          <p:cNvPr id="4" name="Veselý obličej 3"/>
          <p:cNvSpPr/>
          <p:nvPr/>
        </p:nvSpPr>
        <p:spPr>
          <a:xfrm>
            <a:off x="539552" y="1412776"/>
            <a:ext cx="1080120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707904" y="1168299"/>
            <a:ext cx="1008112" cy="964557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490173" y="948721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2213306" y="2780928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4788024" y="2708920"/>
            <a:ext cx="1080120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452320" y="2924944"/>
            <a:ext cx="936104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délník 9"/>
              <p:cNvSpPr/>
              <p:nvPr/>
            </p:nvSpPr>
            <p:spPr>
              <a:xfrm>
                <a:off x="395536" y="1168298"/>
                <a:ext cx="1296144" cy="1324597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60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</m:oMath>
                  </m:oMathPara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0" name="Obdélník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168298"/>
                <a:ext cx="1296144" cy="13245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3527884" y="925279"/>
                <a:ext cx="1368152" cy="139824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400" b="0" i="1" smtClean="0">
                              <a:latin typeface="Cambria Math"/>
                            </a:rPr>
                            <m:t>𝑘𝑔</m:t>
                          </m:r>
                        </m:num>
                        <m:den>
                          <m:sSup>
                            <m:sSupPr>
                              <m:ctrlPr>
                                <a:rPr lang="cs-CZ" sz="44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4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cs-CZ" sz="44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4400" dirty="0"/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7884" y="925279"/>
                <a:ext cx="1368152" cy="13982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délník 11"/>
              <p:cNvSpPr/>
              <p:nvPr/>
            </p:nvSpPr>
            <p:spPr>
              <a:xfrm>
                <a:off x="6256623" y="700690"/>
                <a:ext cx="1403203" cy="143216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8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48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4800" dirty="0"/>
              </a:p>
            </p:txBody>
          </p:sp>
        </mc:Choice>
        <mc:Fallback xmlns="">
          <p:sp>
            <p:nvSpPr>
              <p:cNvPr id="12" name="Obdélník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623" y="700690"/>
                <a:ext cx="1403203" cy="14321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Obdélník 12"/>
          <p:cNvSpPr/>
          <p:nvPr/>
        </p:nvSpPr>
        <p:spPr>
          <a:xfrm>
            <a:off x="1979280" y="2595883"/>
            <a:ext cx="1404156" cy="14041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kg</a:t>
            </a:r>
            <a:endParaRPr lang="cs-CZ" sz="6600" dirty="0"/>
          </a:p>
        </p:txBody>
      </p:sp>
      <p:sp>
        <p:nvSpPr>
          <p:cNvPr id="14" name="Obdélník 13"/>
          <p:cNvSpPr/>
          <p:nvPr/>
        </p:nvSpPr>
        <p:spPr>
          <a:xfrm>
            <a:off x="4644008" y="2566539"/>
            <a:ext cx="1368152" cy="136815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h</a:t>
            </a:r>
            <a:endParaRPr lang="cs-CZ" sz="6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7272300" y="2708920"/>
                <a:ext cx="1296144" cy="1368152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60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𝜌</m:t>
                      </m:r>
                    </m:oMath>
                  </m:oMathPara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2300" y="2708920"/>
                <a:ext cx="1296144" cy="136815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bdélník 15"/>
          <p:cNvSpPr/>
          <p:nvPr/>
        </p:nvSpPr>
        <p:spPr>
          <a:xfrm>
            <a:off x="0" y="4972379"/>
            <a:ext cx="9144000" cy="18448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chemeClr val="tx1"/>
                </a:solidFill>
              </a:rPr>
              <a:t>= 1400</a:t>
            </a:r>
            <a:endParaRPr lang="cs-CZ" sz="6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375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marL="109728" indent="0">
              <a:buNone/>
            </a:pPr>
            <a:r>
              <a:rPr lang="cs-CZ" dirty="0"/>
              <a:t>Anotace  </a:t>
            </a:r>
            <a:endParaRPr lang="cs-CZ" dirty="0" smtClean="0"/>
          </a:p>
          <a:p>
            <a:pPr marL="109728" indent="0">
              <a:buNone/>
            </a:pPr>
            <a:r>
              <a:rPr lang="cs-CZ" sz="2400" dirty="0" smtClean="0"/>
              <a:t>Materiál je určen k zopakování učiva před probíráním nového </a:t>
            </a:r>
          </a:p>
          <a:p>
            <a:pPr marL="109728" indent="0">
              <a:buNone/>
            </a:pPr>
            <a:r>
              <a:rPr lang="cs-CZ" sz="2400" dirty="0" smtClean="0"/>
              <a:t>učiva tlak, tlaková síla v 7. ročníku. Prezentaci lze použít </a:t>
            </a:r>
          </a:p>
          <a:p>
            <a:pPr marL="109728" indent="0">
              <a:buNone/>
            </a:pPr>
            <a:r>
              <a:rPr lang="cs-CZ" sz="2400" dirty="0" smtClean="0"/>
              <a:t>samostatně, případně s pracovním listem pro žáky. </a:t>
            </a:r>
          </a:p>
          <a:p>
            <a:pPr marL="109728" indent="0">
              <a:buNone/>
            </a:pPr>
            <a:r>
              <a:rPr lang="cs-CZ" sz="2400" dirty="0" smtClean="0"/>
              <a:t>Promítneme prezentaci v zobrazení pro čtení do strany 13,</a:t>
            </a:r>
          </a:p>
          <a:p>
            <a:pPr marL="109728" indent="0">
              <a:buNone/>
            </a:pPr>
            <a:r>
              <a:rPr lang="cs-CZ" sz="2400" dirty="0" smtClean="0"/>
              <a:t>po vyplnění pracovních listů předvedeme správné řešení </a:t>
            </a:r>
          </a:p>
          <a:p>
            <a:pPr marL="109728" indent="0">
              <a:buNone/>
            </a:pPr>
            <a:r>
              <a:rPr lang="cs-CZ" sz="2400" dirty="0" smtClean="0"/>
              <a:t> v normálním zobrazení (aby bylo možné pohybovat objekty na stránce). Také je možno pokračovat v prezentaci  dál od strany 14, kde je animované řešení úloh. Součástí tohoto materiálu je </a:t>
            </a:r>
            <a:r>
              <a:rPr lang="cs-CZ" sz="2400" dirty="0" smtClean="0">
                <a:hlinkClick r:id="rId2" action="ppaction://hlinkfile"/>
              </a:rPr>
              <a:t>pracovní list</a:t>
            </a:r>
            <a:r>
              <a:rPr lang="cs-CZ" sz="2400" dirty="0" smtClean="0"/>
              <a:t>. </a:t>
            </a:r>
          </a:p>
          <a:p>
            <a:endParaRPr lang="cs-CZ" sz="2400" dirty="0" smtClean="0"/>
          </a:p>
          <a:p>
            <a:pPr marL="109728" indent="0">
              <a:buNone/>
            </a:pPr>
            <a:r>
              <a:rPr lang="cs-CZ" sz="2400" dirty="0" smtClean="0"/>
              <a:t> </a:t>
            </a:r>
            <a:endParaRPr lang="cs-CZ" sz="2400" dirty="0"/>
          </a:p>
          <a:p>
            <a:pPr marL="109728" indent="0">
              <a:buNone/>
            </a:pPr>
            <a:r>
              <a:rPr lang="cs-CZ" sz="2400" dirty="0"/>
              <a:t>Materiály jsou určeny pro bezplatné používání pro potřeby </a:t>
            </a:r>
            <a:endParaRPr lang="cs-CZ" sz="2400" dirty="0" smtClean="0"/>
          </a:p>
          <a:p>
            <a:pPr marL="109728" indent="0">
              <a:buNone/>
            </a:pPr>
            <a:r>
              <a:rPr lang="cs-CZ" sz="2400" dirty="0" smtClean="0"/>
              <a:t>výuky </a:t>
            </a:r>
            <a:r>
              <a:rPr lang="cs-CZ" sz="2400" dirty="0"/>
              <a:t>a vzdělávání na všech typech škol a školských zařízení. </a:t>
            </a:r>
            <a:endParaRPr lang="cs-CZ" sz="2400" dirty="0" smtClean="0"/>
          </a:p>
          <a:p>
            <a:pPr marL="109728" indent="0">
              <a:buNone/>
            </a:pPr>
            <a:r>
              <a:rPr lang="cs-CZ" sz="2400" dirty="0" smtClean="0"/>
              <a:t>Jakékoliv </a:t>
            </a:r>
            <a:r>
              <a:rPr lang="cs-CZ" sz="2400" dirty="0"/>
              <a:t>další využití podléhá autorskému </a:t>
            </a:r>
            <a:r>
              <a:rPr lang="cs-CZ" sz="2400" dirty="0" smtClean="0"/>
              <a:t>zákonu.</a:t>
            </a:r>
            <a:endParaRPr lang="cs-CZ" sz="24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3894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délník 3"/>
              <p:cNvSpPr/>
              <p:nvPr/>
            </p:nvSpPr>
            <p:spPr>
              <a:xfrm>
                <a:off x="2051720" y="2924944"/>
                <a:ext cx="5256584" cy="2304256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cs-CZ" sz="600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𝜌</m:t>
                    </m:r>
                  </m:oMath>
                </a14:m>
                <a:r>
                  <a:rPr lang="cs-CZ" sz="6000" dirty="0" smtClean="0">
                    <a:solidFill>
                      <a:schemeClr val="tx1"/>
                    </a:solidFill>
                  </a:rPr>
                  <a:t> =1400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600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cs-CZ" sz="6000" b="0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𝑘𝑔</m:t>
                        </m:r>
                      </m:num>
                      <m:den>
                        <m:sSup>
                          <m:sSupPr>
                            <m:ctrlPr>
                              <a:rPr lang="cs-CZ" sz="600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cs-CZ" sz="6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p>
                            <m:r>
                              <a:rPr lang="cs-CZ" sz="6000" b="0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cs-CZ" sz="6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Obdélník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2924944"/>
                <a:ext cx="5256584" cy="230425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Veselý obličej 4"/>
          <p:cNvSpPr/>
          <p:nvPr/>
        </p:nvSpPr>
        <p:spPr>
          <a:xfrm>
            <a:off x="467544" y="260648"/>
            <a:ext cx="1867849" cy="187220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699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23524"/>
            <a:ext cx="9054752" cy="1101220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solidFill>
                  <a:srgbClr val="FFFF00"/>
                </a:solidFill>
              </a:rPr>
              <a:t>Srovnejte ,co k sobě </a:t>
            </a:r>
            <a:r>
              <a:rPr lang="cs-CZ" dirty="0" smtClean="0">
                <a:solidFill>
                  <a:srgbClr val="FFFF00"/>
                </a:solidFill>
              </a:rPr>
              <a:t>patří, </a:t>
            </a:r>
            <a:r>
              <a:rPr lang="cs-CZ" dirty="0" smtClean="0">
                <a:solidFill>
                  <a:srgbClr val="FFFF00"/>
                </a:solidFill>
              </a:rPr>
              <a:t>podle </a:t>
            </a:r>
            <a:br>
              <a:rPr lang="cs-CZ" dirty="0" smtClean="0">
                <a:solidFill>
                  <a:srgbClr val="FFFF00"/>
                </a:solidFill>
              </a:rPr>
            </a:br>
            <a:r>
              <a:rPr lang="cs-CZ" dirty="0" smtClean="0">
                <a:solidFill>
                  <a:srgbClr val="FFFF00"/>
                </a:solidFill>
              </a:rPr>
              <a:t>vzoru.</a:t>
            </a:r>
            <a:endParaRPr lang="cs-CZ" dirty="0">
              <a:solidFill>
                <a:srgbClr val="FFFF00"/>
              </a:solidFill>
            </a:endParaRPr>
          </a:p>
        </p:txBody>
      </p:sp>
      <p:sp>
        <p:nvSpPr>
          <p:cNvPr id="19" name="Obdélník 18"/>
          <p:cNvSpPr/>
          <p:nvPr/>
        </p:nvSpPr>
        <p:spPr>
          <a:xfrm>
            <a:off x="701915" y="3269196"/>
            <a:ext cx="208823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teplota</a:t>
            </a:r>
            <a:endParaRPr lang="cs-CZ" sz="4400" dirty="0"/>
          </a:p>
        </p:txBody>
      </p:sp>
      <p:sp>
        <p:nvSpPr>
          <p:cNvPr id="20" name="Obdélník 19"/>
          <p:cNvSpPr/>
          <p:nvPr/>
        </p:nvSpPr>
        <p:spPr>
          <a:xfrm>
            <a:off x="669830" y="4525498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Moment síly</a:t>
            </a:r>
            <a:endParaRPr lang="cs-CZ" sz="2800" dirty="0"/>
          </a:p>
        </p:txBody>
      </p:sp>
      <p:sp>
        <p:nvSpPr>
          <p:cNvPr id="28" name="Obdélník 27"/>
          <p:cNvSpPr/>
          <p:nvPr/>
        </p:nvSpPr>
        <p:spPr>
          <a:xfrm>
            <a:off x="3049782" y="4174829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Gravitační zrychlení</a:t>
            </a:r>
            <a:endParaRPr lang="cs-CZ" sz="2800" dirty="0"/>
          </a:p>
        </p:txBody>
      </p:sp>
      <p:sp>
        <p:nvSpPr>
          <p:cNvPr id="29" name="Obdélník 28"/>
          <p:cNvSpPr/>
          <p:nvPr/>
        </p:nvSpPr>
        <p:spPr>
          <a:xfrm>
            <a:off x="201778" y="5831013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Tíha tělesa</a:t>
            </a:r>
            <a:endParaRPr lang="cs-CZ" sz="2800" dirty="0"/>
          </a:p>
        </p:txBody>
      </p:sp>
      <p:sp>
        <p:nvSpPr>
          <p:cNvPr id="1024" name="Obdélník 1023"/>
          <p:cNvSpPr/>
          <p:nvPr/>
        </p:nvSpPr>
        <p:spPr>
          <a:xfrm>
            <a:off x="3779912" y="2857930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1025" name="Obdélník 1024"/>
          <p:cNvSpPr/>
          <p:nvPr/>
        </p:nvSpPr>
        <p:spPr>
          <a:xfrm>
            <a:off x="5868144" y="3562521"/>
            <a:ext cx="864096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g</a:t>
            </a:r>
            <a:endParaRPr lang="cs-CZ" sz="4400" dirty="0"/>
          </a:p>
        </p:txBody>
      </p:sp>
      <p:sp>
        <p:nvSpPr>
          <p:cNvPr id="1028" name="Obdélník 1027"/>
          <p:cNvSpPr/>
          <p:nvPr/>
        </p:nvSpPr>
        <p:spPr>
          <a:xfrm>
            <a:off x="3347864" y="5243175"/>
            <a:ext cx="864096" cy="7560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p:sp>
        <p:nvSpPr>
          <p:cNvPr id="1029" name="Obdélník 1028"/>
          <p:cNvSpPr/>
          <p:nvPr/>
        </p:nvSpPr>
        <p:spPr>
          <a:xfrm>
            <a:off x="4788024" y="5903021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p:sp>
        <p:nvSpPr>
          <p:cNvPr id="1030" name="Obdélník 1029"/>
          <p:cNvSpPr/>
          <p:nvPr/>
        </p:nvSpPr>
        <p:spPr>
          <a:xfrm>
            <a:off x="6960337" y="2693132"/>
            <a:ext cx="1440160" cy="9361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N .m</a:t>
            </a:r>
            <a:endParaRPr lang="cs-CZ" sz="4000" dirty="0"/>
          </a:p>
        </p:txBody>
      </p:sp>
      <p:sp>
        <p:nvSpPr>
          <p:cNvPr id="1032" name="Obdélník 1031"/>
          <p:cNvSpPr/>
          <p:nvPr/>
        </p:nvSpPr>
        <p:spPr>
          <a:xfrm>
            <a:off x="7308304" y="3933056"/>
            <a:ext cx="1440160" cy="9001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N</a:t>
            </a:r>
            <a:endParaRPr lang="cs-CZ" sz="5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3" name="Obdélník 1032"/>
              <p:cNvSpPr/>
              <p:nvPr/>
            </p:nvSpPr>
            <p:spPr>
              <a:xfrm>
                <a:off x="5868144" y="4966917"/>
                <a:ext cx="1440160" cy="936104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800" b="0" i="1" smtClean="0">
                              <a:latin typeface="Cambria Math"/>
                            </a:rPr>
                            <m:t>𝑁</m:t>
                          </m:r>
                        </m:num>
                        <m:den>
                          <m:r>
                            <a:rPr lang="cs-CZ" sz="2800" b="0" i="1" smtClean="0">
                              <a:latin typeface="Cambria Math"/>
                            </a:rPr>
                            <m:t>𝑘𝑔</m:t>
                          </m:r>
                        </m:den>
                      </m:f>
                    </m:oMath>
                  </m:oMathPara>
                </a14:m>
                <a:endParaRPr lang="cs-CZ" sz="2800" dirty="0"/>
              </a:p>
            </p:txBody>
          </p:sp>
        </mc:Choice>
        <mc:Fallback xmlns="">
          <p:sp>
            <p:nvSpPr>
              <p:cNvPr id="1033" name="Obdélník 10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4966917"/>
                <a:ext cx="1440160" cy="93610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4" name="Obdélník 1033"/>
              <p:cNvSpPr/>
              <p:nvPr/>
            </p:nvSpPr>
            <p:spPr>
              <a:xfrm>
                <a:off x="7452320" y="5999259"/>
                <a:ext cx="1440160" cy="792088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5400" i="1" smtClean="0">
                          <a:latin typeface="Cambria Math"/>
                          <a:ea typeface="Cambria Math"/>
                        </a:rPr>
                        <m:t>℃</m:t>
                      </m:r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034" name="Obdélník 10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2320" y="5999259"/>
                <a:ext cx="1440160" cy="79208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5" name="Obdélník 1034"/>
          <p:cNvSpPr/>
          <p:nvPr/>
        </p:nvSpPr>
        <p:spPr>
          <a:xfrm>
            <a:off x="201778" y="1271480"/>
            <a:ext cx="3024336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Termodynamická teplota</a:t>
            </a:r>
            <a:endParaRPr lang="cs-CZ" sz="2400" dirty="0"/>
          </a:p>
        </p:txBody>
      </p:sp>
      <p:sp>
        <p:nvSpPr>
          <p:cNvPr id="1036" name="Šipka doprava 1035"/>
          <p:cNvSpPr/>
          <p:nvPr/>
        </p:nvSpPr>
        <p:spPr>
          <a:xfrm flipV="1">
            <a:off x="3277371" y="1341748"/>
            <a:ext cx="720080" cy="43748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37" name="Obdélník 1036"/>
          <p:cNvSpPr/>
          <p:nvPr/>
        </p:nvSpPr>
        <p:spPr>
          <a:xfrm>
            <a:off x="4027361" y="1316386"/>
            <a:ext cx="792088" cy="73997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p:sp>
        <p:nvSpPr>
          <p:cNvPr id="1039" name="Šipka doprava 1038"/>
          <p:cNvSpPr/>
          <p:nvPr/>
        </p:nvSpPr>
        <p:spPr>
          <a:xfrm>
            <a:off x="4860032" y="1560493"/>
            <a:ext cx="720080" cy="29347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40" name="Obdélník 1039"/>
          <p:cNvSpPr/>
          <p:nvPr/>
        </p:nvSpPr>
        <p:spPr>
          <a:xfrm>
            <a:off x="5690623" y="1275181"/>
            <a:ext cx="1041617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K</a:t>
            </a:r>
            <a:endParaRPr lang="cs-CZ" sz="4400" dirty="0"/>
          </a:p>
        </p:txBody>
      </p:sp>
      <p:sp>
        <p:nvSpPr>
          <p:cNvPr id="1041" name="Obdélník 1040"/>
          <p:cNvSpPr/>
          <p:nvPr/>
        </p:nvSpPr>
        <p:spPr>
          <a:xfrm>
            <a:off x="0" y="1268760"/>
            <a:ext cx="9015986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701915" y="3233801"/>
            <a:ext cx="208823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teplota</a:t>
            </a:r>
            <a:endParaRPr lang="cs-CZ" sz="4400" dirty="0"/>
          </a:p>
        </p:txBody>
      </p:sp>
      <p:sp>
        <p:nvSpPr>
          <p:cNvPr id="22" name="Obdélník 21"/>
          <p:cNvSpPr/>
          <p:nvPr/>
        </p:nvSpPr>
        <p:spPr>
          <a:xfrm>
            <a:off x="3779912" y="2822535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23" name="Obdélník 22"/>
          <p:cNvSpPr/>
          <p:nvPr/>
        </p:nvSpPr>
        <p:spPr>
          <a:xfrm>
            <a:off x="6960337" y="2657737"/>
            <a:ext cx="1440160" cy="9361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N .m</a:t>
            </a:r>
            <a:endParaRPr lang="cs-CZ" sz="4000" dirty="0"/>
          </a:p>
        </p:txBody>
      </p:sp>
      <p:sp>
        <p:nvSpPr>
          <p:cNvPr id="24" name="Obdélník 23"/>
          <p:cNvSpPr/>
          <p:nvPr/>
        </p:nvSpPr>
        <p:spPr>
          <a:xfrm>
            <a:off x="794875" y="4525498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Moment síly</a:t>
            </a:r>
            <a:endParaRPr lang="cs-CZ" sz="2800" dirty="0"/>
          </a:p>
        </p:txBody>
      </p:sp>
      <p:sp>
        <p:nvSpPr>
          <p:cNvPr id="25" name="Obdélník 24"/>
          <p:cNvSpPr/>
          <p:nvPr/>
        </p:nvSpPr>
        <p:spPr>
          <a:xfrm>
            <a:off x="3174827" y="4174829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Gravitační zrychlení</a:t>
            </a:r>
            <a:endParaRPr lang="cs-CZ" sz="2800" dirty="0"/>
          </a:p>
        </p:txBody>
      </p:sp>
      <p:sp>
        <p:nvSpPr>
          <p:cNvPr id="26" name="Obdélník 25"/>
          <p:cNvSpPr/>
          <p:nvPr/>
        </p:nvSpPr>
        <p:spPr>
          <a:xfrm>
            <a:off x="326823" y="5831013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Tíha tělesa</a:t>
            </a:r>
            <a:endParaRPr lang="cs-CZ" sz="2800" dirty="0"/>
          </a:p>
        </p:txBody>
      </p:sp>
      <p:sp>
        <p:nvSpPr>
          <p:cNvPr id="27" name="Obdélník 26"/>
          <p:cNvSpPr/>
          <p:nvPr/>
        </p:nvSpPr>
        <p:spPr>
          <a:xfrm>
            <a:off x="5993189" y="3562521"/>
            <a:ext cx="864096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g</a:t>
            </a:r>
            <a:endParaRPr lang="cs-CZ" sz="4400" dirty="0"/>
          </a:p>
        </p:txBody>
      </p:sp>
      <p:sp>
        <p:nvSpPr>
          <p:cNvPr id="30" name="Obdélník 29"/>
          <p:cNvSpPr/>
          <p:nvPr/>
        </p:nvSpPr>
        <p:spPr>
          <a:xfrm>
            <a:off x="7433349" y="3933056"/>
            <a:ext cx="1440160" cy="9001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N</a:t>
            </a:r>
            <a:endParaRPr lang="cs-CZ" sz="5400" dirty="0"/>
          </a:p>
        </p:txBody>
      </p:sp>
      <p:sp>
        <p:nvSpPr>
          <p:cNvPr id="31" name="Obdélník 30"/>
          <p:cNvSpPr/>
          <p:nvPr/>
        </p:nvSpPr>
        <p:spPr>
          <a:xfrm>
            <a:off x="826960" y="3233801"/>
            <a:ext cx="208823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teplota</a:t>
            </a:r>
            <a:endParaRPr lang="cs-CZ" sz="4400" dirty="0"/>
          </a:p>
        </p:txBody>
      </p:sp>
      <p:sp>
        <p:nvSpPr>
          <p:cNvPr id="32" name="Obdélník 31"/>
          <p:cNvSpPr/>
          <p:nvPr/>
        </p:nvSpPr>
        <p:spPr>
          <a:xfrm>
            <a:off x="3904957" y="2822535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33" name="Obdélník 32"/>
          <p:cNvSpPr/>
          <p:nvPr/>
        </p:nvSpPr>
        <p:spPr>
          <a:xfrm>
            <a:off x="7085382" y="2657737"/>
            <a:ext cx="1440160" cy="9361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N .m</a:t>
            </a:r>
            <a:endParaRPr lang="cs-CZ" sz="4000" dirty="0"/>
          </a:p>
        </p:txBody>
      </p:sp>
      <p:sp>
        <p:nvSpPr>
          <p:cNvPr id="34" name="Obdélník 33"/>
          <p:cNvSpPr/>
          <p:nvPr/>
        </p:nvSpPr>
        <p:spPr>
          <a:xfrm>
            <a:off x="3396629" y="5245844"/>
            <a:ext cx="864096" cy="75608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Obdélník 34"/>
              <p:cNvSpPr/>
              <p:nvPr/>
            </p:nvSpPr>
            <p:spPr>
              <a:xfrm>
                <a:off x="5916909" y="4969586"/>
                <a:ext cx="1440160" cy="936104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800" b="0" i="1" smtClean="0">
                              <a:latin typeface="Cambria Math"/>
                            </a:rPr>
                            <m:t>𝑁</m:t>
                          </m:r>
                        </m:num>
                        <m:den>
                          <m:r>
                            <a:rPr lang="cs-CZ" sz="2800" b="0" i="1" smtClean="0">
                              <a:latin typeface="Cambria Math"/>
                            </a:rPr>
                            <m:t>𝑘𝑔</m:t>
                          </m:r>
                        </m:den>
                      </m:f>
                    </m:oMath>
                  </m:oMathPara>
                </a14:m>
                <a:endParaRPr lang="cs-CZ" sz="2800" dirty="0"/>
              </a:p>
            </p:txBody>
          </p:sp>
        </mc:Choice>
        <mc:Fallback xmlns="">
          <p:sp>
            <p:nvSpPr>
              <p:cNvPr id="35" name="Obdélník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909" y="4969586"/>
                <a:ext cx="1440160" cy="93610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Obdélník 35"/>
          <p:cNvSpPr/>
          <p:nvPr/>
        </p:nvSpPr>
        <p:spPr>
          <a:xfrm>
            <a:off x="843640" y="4528167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Moment síly</a:t>
            </a:r>
            <a:endParaRPr lang="cs-CZ" sz="2800" dirty="0"/>
          </a:p>
        </p:txBody>
      </p:sp>
      <p:sp>
        <p:nvSpPr>
          <p:cNvPr id="37" name="Obdélník 36"/>
          <p:cNvSpPr/>
          <p:nvPr/>
        </p:nvSpPr>
        <p:spPr>
          <a:xfrm>
            <a:off x="3223592" y="4177498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Gravitační zrychlení</a:t>
            </a:r>
            <a:endParaRPr lang="cs-CZ" sz="2800" dirty="0"/>
          </a:p>
        </p:txBody>
      </p:sp>
      <p:sp>
        <p:nvSpPr>
          <p:cNvPr id="38" name="Obdélník 37"/>
          <p:cNvSpPr/>
          <p:nvPr/>
        </p:nvSpPr>
        <p:spPr>
          <a:xfrm>
            <a:off x="375588" y="5833682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Tíha tělesa</a:t>
            </a:r>
            <a:endParaRPr lang="cs-CZ" sz="2800" dirty="0"/>
          </a:p>
        </p:txBody>
      </p:sp>
      <p:sp>
        <p:nvSpPr>
          <p:cNvPr id="39" name="Obdélník 38"/>
          <p:cNvSpPr/>
          <p:nvPr/>
        </p:nvSpPr>
        <p:spPr>
          <a:xfrm>
            <a:off x="6041954" y="3565190"/>
            <a:ext cx="864096" cy="6480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g</a:t>
            </a:r>
            <a:endParaRPr lang="cs-CZ" sz="4400" dirty="0"/>
          </a:p>
        </p:txBody>
      </p:sp>
      <p:sp>
        <p:nvSpPr>
          <p:cNvPr id="40" name="Obdélník 39"/>
          <p:cNvSpPr/>
          <p:nvPr/>
        </p:nvSpPr>
        <p:spPr>
          <a:xfrm>
            <a:off x="7482114" y="3935725"/>
            <a:ext cx="1440160" cy="9001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N</a:t>
            </a:r>
            <a:endParaRPr lang="cs-CZ" sz="5400" dirty="0"/>
          </a:p>
        </p:txBody>
      </p:sp>
      <p:sp>
        <p:nvSpPr>
          <p:cNvPr id="41" name="Obdélník 40"/>
          <p:cNvSpPr/>
          <p:nvPr/>
        </p:nvSpPr>
        <p:spPr>
          <a:xfrm>
            <a:off x="875725" y="3236470"/>
            <a:ext cx="208823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teplota</a:t>
            </a:r>
            <a:endParaRPr lang="cs-CZ" sz="4400" dirty="0"/>
          </a:p>
        </p:txBody>
      </p:sp>
      <p:sp>
        <p:nvSpPr>
          <p:cNvPr id="42" name="Obdélník 41"/>
          <p:cNvSpPr/>
          <p:nvPr/>
        </p:nvSpPr>
        <p:spPr>
          <a:xfrm>
            <a:off x="3953722" y="2825204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43" name="Obdélník 42"/>
          <p:cNvSpPr/>
          <p:nvPr/>
        </p:nvSpPr>
        <p:spPr>
          <a:xfrm>
            <a:off x="7134147" y="2660406"/>
            <a:ext cx="1440160" cy="93610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N .m</a:t>
            </a:r>
            <a:endParaRPr lang="cs-CZ" sz="4000" dirty="0"/>
          </a:p>
        </p:txBody>
      </p:sp>
      <p:sp>
        <p:nvSpPr>
          <p:cNvPr id="44" name="Veselý obličej 43"/>
          <p:cNvSpPr/>
          <p:nvPr/>
        </p:nvSpPr>
        <p:spPr>
          <a:xfrm>
            <a:off x="7134147" y="624388"/>
            <a:ext cx="1867849" cy="1872208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02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4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201778" y="1271480"/>
            <a:ext cx="3024336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Termodynamická teplota</a:t>
            </a:r>
            <a:endParaRPr lang="cs-CZ" sz="2400" dirty="0"/>
          </a:p>
        </p:txBody>
      </p:sp>
      <p:sp>
        <p:nvSpPr>
          <p:cNvPr id="5" name="Šipka doprava 4"/>
          <p:cNvSpPr/>
          <p:nvPr/>
        </p:nvSpPr>
        <p:spPr>
          <a:xfrm flipV="1">
            <a:off x="3277371" y="1341748"/>
            <a:ext cx="720080" cy="437489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4027361" y="1316386"/>
            <a:ext cx="792088" cy="73997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p:sp>
        <p:nvSpPr>
          <p:cNvPr id="7" name="Šipka doprava 6"/>
          <p:cNvSpPr/>
          <p:nvPr/>
        </p:nvSpPr>
        <p:spPr>
          <a:xfrm>
            <a:off x="4860032" y="1560493"/>
            <a:ext cx="720080" cy="29347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 7"/>
          <p:cNvSpPr/>
          <p:nvPr/>
        </p:nvSpPr>
        <p:spPr>
          <a:xfrm>
            <a:off x="5690623" y="1275181"/>
            <a:ext cx="1041617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K</a:t>
            </a:r>
            <a:endParaRPr lang="cs-CZ" sz="4400" dirty="0"/>
          </a:p>
        </p:txBody>
      </p:sp>
      <p:sp>
        <p:nvSpPr>
          <p:cNvPr id="9" name="Obdélník 8"/>
          <p:cNvSpPr/>
          <p:nvPr/>
        </p:nvSpPr>
        <p:spPr>
          <a:xfrm>
            <a:off x="467544" y="2492896"/>
            <a:ext cx="208823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teplota</a:t>
            </a:r>
            <a:endParaRPr lang="cs-CZ" sz="4400" dirty="0"/>
          </a:p>
        </p:txBody>
      </p:sp>
      <p:sp>
        <p:nvSpPr>
          <p:cNvPr id="10" name="Obdélník 9"/>
          <p:cNvSpPr/>
          <p:nvPr/>
        </p:nvSpPr>
        <p:spPr>
          <a:xfrm>
            <a:off x="3923928" y="2492896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5717887" y="2420888"/>
                <a:ext cx="1440160" cy="792088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5400" i="1" smtClean="0">
                          <a:latin typeface="Cambria Math"/>
                          <a:ea typeface="Cambria Math"/>
                        </a:rPr>
                        <m:t>℃</m:t>
                      </m:r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887" y="2420888"/>
                <a:ext cx="1440160" cy="79208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467544" y="3412914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Moment síly</a:t>
            </a:r>
            <a:endParaRPr lang="cs-CZ" sz="2800" dirty="0"/>
          </a:p>
        </p:txBody>
      </p:sp>
      <p:sp>
        <p:nvSpPr>
          <p:cNvPr id="13" name="Obdélník 12"/>
          <p:cNvSpPr/>
          <p:nvPr/>
        </p:nvSpPr>
        <p:spPr>
          <a:xfrm>
            <a:off x="3885892" y="3501008"/>
            <a:ext cx="97414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p:sp>
        <p:nvSpPr>
          <p:cNvPr id="14" name="Obdélník 13"/>
          <p:cNvSpPr/>
          <p:nvPr/>
        </p:nvSpPr>
        <p:spPr>
          <a:xfrm>
            <a:off x="5706455" y="3501008"/>
            <a:ext cx="144016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000" dirty="0" smtClean="0"/>
              <a:t>N .m</a:t>
            </a:r>
            <a:endParaRPr lang="cs-CZ" sz="4000" dirty="0"/>
          </a:p>
        </p:txBody>
      </p:sp>
      <p:sp>
        <p:nvSpPr>
          <p:cNvPr id="15" name="Obdélník 14"/>
          <p:cNvSpPr/>
          <p:nvPr/>
        </p:nvSpPr>
        <p:spPr>
          <a:xfrm>
            <a:off x="467544" y="4581128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Tíha tělesa</a:t>
            </a:r>
            <a:endParaRPr lang="cs-CZ" sz="2800" dirty="0"/>
          </a:p>
        </p:txBody>
      </p:sp>
      <p:sp>
        <p:nvSpPr>
          <p:cNvPr id="16" name="Obdélník 15"/>
          <p:cNvSpPr/>
          <p:nvPr/>
        </p:nvSpPr>
        <p:spPr>
          <a:xfrm>
            <a:off x="3865186" y="4581128"/>
            <a:ext cx="919118" cy="8001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17" name="Obdélník 16"/>
          <p:cNvSpPr/>
          <p:nvPr/>
        </p:nvSpPr>
        <p:spPr>
          <a:xfrm>
            <a:off x="5717887" y="4581128"/>
            <a:ext cx="1302385" cy="8001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N</a:t>
            </a:r>
            <a:endParaRPr lang="cs-CZ" sz="5400" dirty="0"/>
          </a:p>
        </p:txBody>
      </p:sp>
      <p:sp>
        <p:nvSpPr>
          <p:cNvPr id="18" name="Obdélník 17"/>
          <p:cNvSpPr/>
          <p:nvPr/>
        </p:nvSpPr>
        <p:spPr>
          <a:xfrm>
            <a:off x="467544" y="5661248"/>
            <a:ext cx="2088232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800" dirty="0" smtClean="0"/>
              <a:t>Gravitační zrychlení</a:t>
            </a:r>
            <a:endParaRPr lang="cs-CZ" sz="2800" dirty="0"/>
          </a:p>
        </p:txBody>
      </p:sp>
      <p:sp>
        <p:nvSpPr>
          <p:cNvPr id="19" name="Obdélník 18"/>
          <p:cNvSpPr/>
          <p:nvPr/>
        </p:nvSpPr>
        <p:spPr>
          <a:xfrm>
            <a:off x="3910280" y="5661248"/>
            <a:ext cx="919118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g</a:t>
            </a:r>
            <a:endParaRPr lang="cs-CZ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Obdélník 19"/>
              <p:cNvSpPr/>
              <p:nvPr/>
            </p:nvSpPr>
            <p:spPr>
              <a:xfrm>
                <a:off x="5717887" y="5610193"/>
                <a:ext cx="1440160" cy="843143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2800" b="0" i="1" smtClean="0">
                              <a:latin typeface="Cambria Math"/>
                            </a:rPr>
                            <m:t>𝑁</m:t>
                          </m:r>
                        </m:num>
                        <m:den>
                          <m:r>
                            <a:rPr lang="cs-CZ" sz="2800" b="0" i="1" smtClean="0">
                              <a:latin typeface="Cambria Math"/>
                            </a:rPr>
                            <m:t>𝑘𝑔</m:t>
                          </m:r>
                        </m:den>
                      </m:f>
                    </m:oMath>
                  </m:oMathPara>
                </a14:m>
                <a:endParaRPr lang="cs-CZ" sz="2800" dirty="0"/>
              </a:p>
            </p:txBody>
          </p:sp>
        </mc:Choice>
        <mc:Fallback xmlns="">
          <p:sp>
            <p:nvSpPr>
              <p:cNvPr id="20" name="Obdélník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887" y="5610193"/>
                <a:ext cx="1440160" cy="843143"/>
              </a:xfrm>
              <a:prstGeom prst="rect">
                <a:avLst/>
              </a:prstGeom>
              <a:blipFill rotWithShape="1">
                <a:blip r:embed="rId3"/>
                <a:stretch>
                  <a:fillRect b="-69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Veselý obličej 20"/>
          <p:cNvSpPr/>
          <p:nvPr/>
        </p:nvSpPr>
        <p:spPr>
          <a:xfrm>
            <a:off x="7140943" y="123053"/>
            <a:ext cx="1867849" cy="187220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bdélník 21"/>
          <p:cNvSpPr/>
          <p:nvPr/>
        </p:nvSpPr>
        <p:spPr>
          <a:xfrm>
            <a:off x="3970293" y="2515278"/>
            <a:ext cx="864096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t</a:t>
            </a:r>
            <a:endParaRPr lang="cs-CZ" sz="4400" dirty="0"/>
          </a:p>
        </p:txBody>
      </p:sp>
      <p:sp>
        <p:nvSpPr>
          <p:cNvPr id="23" name="Obdélník 22"/>
          <p:cNvSpPr/>
          <p:nvPr/>
        </p:nvSpPr>
        <p:spPr>
          <a:xfrm>
            <a:off x="3932257" y="3523390"/>
            <a:ext cx="97414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p:sp>
        <p:nvSpPr>
          <p:cNvPr id="24" name="Obdélník 23"/>
          <p:cNvSpPr/>
          <p:nvPr/>
        </p:nvSpPr>
        <p:spPr>
          <a:xfrm>
            <a:off x="3911551" y="4603510"/>
            <a:ext cx="919118" cy="8001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/>
              <a:t>G</a:t>
            </a:r>
            <a:endParaRPr lang="cs-CZ" sz="5400" dirty="0"/>
          </a:p>
        </p:txBody>
      </p:sp>
      <p:sp>
        <p:nvSpPr>
          <p:cNvPr id="25" name="Obdélník 24"/>
          <p:cNvSpPr/>
          <p:nvPr/>
        </p:nvSpPr>
        <p:spPr>
          <a:xfrm>
            <a:off x="3956645" y="5683630"/>
            <a:ext cx="919118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/>
              <a:t>g</a:t>
            </a:r>
            <a:endParaRPr lang="cs-CZ" sz="4400" dirty="0"/>
          </a:p>
        </p:txBody>
      </p:sp>
    </p:spTree>
    <p:extLst>
      <p:ext uri="{BB962C8B-B14F-4D97-AF65-F5344CB8AC3E}">
        <p14:creationId xmlns:p14="http://schemas.microsoft.com/office/powerpoint/2010/main" val="179272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7504" y="0"/>
            <a:ext cx="8928992" cy="4760639"/>
          </a:xfrm>
        </p:spPr>
        <p:txBody>
          <a:bodyPr/>
          <a:lstStyle/>
          <a:p>
            <a:r>
              <a:rPr lang="cs-CZ" dirty="0" smtClean="0">
                <a:solidFill>
                  <a:srgbClr val="FFFF00"/>
                </a:solidFill>
              </a:rPr>
              <a:t>Opakování  veličin</a:t>
            </a:r>
            <a:br>
              <a:rPr lang="cs-CZ" dirty="0" smtClean="0">
                <a:solidFill>
                  <a:srgbClr val="FFFF00"/>
                </a:solidFill>
              </a:rPr>
            </a:br>
            <a:r>
              <a:rPr lang="cs-CZ" dirty="0" smtClean="0">
                <a:solidFill>
                  <a:srgbClr val="FFFF00"/>
                </a:solidFill>
              </a:rPr>
              <a:t>a </a:t>
            </a:r>
            <a:br>
              <a:rPr lang="cs-CZ" dirty="0" smtClean="0">
                <a:solidFill>
                  <a:srgbClr val="FFFF00"/>
                </a:solidFill>
              </a:rPr>
            </a:br>
            <a:r>
              <a:rPr lang="cs-CZ" dirty="0" smtClean="0">
                <a:solidFill>
                  <a:srgbClr val="FFFF00"/>
                </a:solidFill>
              </a:rPr>
              <a:t>jednotek</a:t>
            </a:r>
            <a:endParaRPr lang="cs-CZ" dirty="0">
              <a:solidFill>
                <a:srgbClr val="FFFF0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4800600"/>
            <a:ext cx="9036496" cy="2057400"/>
          </a:xfr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cs-CZ" sz="2800" dirty="0" smtClean="0">
                <a:solidFill>
                  <a:srgbClr val="FFFF00"/>
                </a:solidFill>
              </a:rPr>
              <a:t>Sestavte správný zápis veličiny</a:t>
            </a:r>
            <a:endParaRPr lang="cs-CZ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47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-99392"/>
            <a:ext cx="9036496" cy="69573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cs-CZ" sz="4400" smtClean="0">
                <a:solidFill>
                  <a:schemeClr val="accent6">
                    <a:lumMod val="50000"/>
                  </a:schemeClr>
                </a:solidFill>
              </a:rPr>
              <a:t>Hmotnost</a:t>
            </a:r>
          </a:p>
          <a:p>
            <a:pPr marL="0" indent="0">
              <a:buNone/>
            </a:pPr>
            <a:endParaRPr lang="cs-CZ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Veselý obličej 3"/>
          <p:cNvSpPr/>
          <p:nvPr/>
        </p:nvSpPr>
        <p:spPr>
          <a:xfrm>
            <a:off x="323528" y="855888"/>
            <a:ext cx="1368152" cy="141215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143508" y="697868"/>
            <a:ext cx="1944216" cy="17281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800" dirty="0">
                <a:solidFill>
                  <a:srgbClr val="00B050"/>
                </a:solidFill>
              </a:rPr>
              <a:t>H</a:t>
            </a:r>
          </a:p>
        </p:txBody>
      </p:sp>
      <p:sp>
        <p:nvSpPr>
          <p:cNvPr id="6" name="Veselý obličej 5"/>
          <p:cNvSpPr/>
          <p:nvPr/>
        </p:nvSpPr>
        <p:spPr>
          <a:xfrm>
            <a:off x="3528874" y="568906"/>
            <a:ext cx="1224136" cy="124613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3168834" y="327878"/>
            <a:ext cx="1944216" cy="17281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dirty="0" smtClean="0">
                <a:solidFill>
                  <a:srgbClr val="00B050"/>
                </a:solidFill>
              </a:rPr>
              <a:t>m</a:t>
            </a:r>
            <a:endParaRPr lang="cs-CZ" sz="9600" dirty="0">
              <a:solidFill>
                <a:srgbClr val="00B050"/>
              </a:solidFill>
            </a:endParaRPr>
          </a:p>
        </p:txBody>
      </p:sp>
      <p:sp>
        <p:nvSpPr>
          <p:cNvPr id="8" name="Veselý obličej 7"/>
          <p:cNvSpPr/>
          <p:nvPr/>
        </p:nvSpPr>
        <p:spPr>
          <a:xfrm>
            <a:off x="6559294" y="913892"/>
            <a:ext cx="1224136" cy="129614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6199254" y="753744"/>
            <a:ext cx="1944216" cy="172819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9600" dirty="0" smtClean="0">
                <a:solidFill>
                  <a:srgbClr val="00B050"/>
                </a:solidFill>
              </a:rPr>
              <a:t>M</a:t>
            </a:r>
            <a:endParaRPr lang="cs-CZ" sz="9600" dirty="0">
              <a:solidFill>
                <a:srgbClr val="00B05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0" y="4153063"/>
            <a:ext cx="9144000" cy="24482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47427" y="4153063"/>
            <a:ext cx="2201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Správný zápis</a:t>
            </a:r>
            <a:endParaRPr lang="cs-CZ" sz="28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4115654" y="5085184"/>
            <a:ext cx="552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7200" dirty="0" smtClean="0"/>
              <a:t>=</a:t>
            </a:r>
          </a:p>
          <a:p>
            <a:endParaRPr lang="cs-CZ" sz="7200" dirty="0"/>
          </a:p>
        </p:txBody>
      </p:sp>
      <p:sp>
        <p:nvSpPr>
          <p:cNvPr id="14" name="Veselý obličej 13"/>
          <p:cNvSpPr/>
          <p:nvPr/>
        </p:nvSpPr>
        <p:spPr>
          <a:xfrm>
            <a:off x="539552" y="2780928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323528" y="2644016"/>
                <a:ext cx="1368152" cy="1330587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0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0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0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6000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644016"/>
                <a:ext cx="1368152" cy="133058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ovéPole 15"/>
          <p:cNvSpPr txBox="1"/>
          <p:nvPr/>
        </p:nvSpPr>
        <p:spPr>
          <a:xfrm>
            <a:off x="4727502" y="4915907"/>
            <a:ext cx="586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8000" dirty="0" smtClean="0"/>
              <a:t>3</a:t>
            </a:r>
            <a:endParaRPr lang="cs-CZ" sz="8000" dirty="0"/>
          </a:p>
        </p:txBody>
      </p:sp>
      <p:sp>
        <p:nvSpPr>
          <p:cNvPr id="17" name="Veselý obličej 16"/>
          <p:cNvSpPr/>
          <p:nvPr/>
        </p:nvSpPr>
        <p:spPr>
          <a:xfrm>
            <a:off x="3769573" y="2769249"/>
            <a:ext cx="1244812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3715184" y="2719832"/>
            <a:ext cx="1353589" cy="133058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8000" dirty="0" smtClean="0"/>
              <a:t>N</a:t>
            </a:r>
            <a:endParaRPr lang="cs-CZ" sz="8000" dirty="0"/>
          </a:p>
        </p:txBody>
      </p:sp>
      <p:sp>
        <p:nvSpPr>
          <p:cNvPr id="20" name="Veselý obličej 19"/>
          <p:cNvSpPr/>
          <p:nvPr/>
        </p:nvSpPr>
        <p:spPr>
          <a:xfrm>
            <a:off x="7285895" y="3079870"/>
            <a:ext cx="995069" cy="100811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7056828" y="2877005"/>
            <a:ext cx="1453203" cy="123522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7200" dirty="0" smtClean="0"/>
              <a:t>kg</a:t>
            </a:r>
            <a:endParaRPr lang="cs-CZ" sz="7200" dirty="0"/>
          </a:p>
        </p:txBody>
      </p:sp>
    </p:spTree>
    <p:extLst>
      <p:ext uri="{BB962C8B-B14F-4D97-AF65-F5344CB8AC3E}">
        <p14:creationId xmlns:p14="http://schemas.microsoft.com/office/powerpoint/2010/main" val="162945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240" y="-18597"/>
            <a:ext cx="9126760" cy="6958461"/>
          </a:xfr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109728" indent="0">
              <a:buNone/>
            </a:pPr>
            <a:r>
              <a:rPr lang="cs-CZ" sz="4000" dirty="0" smtClean="0">
                <a:solidFill>
                  <a:srgbClr val="FFFF00"/>
                </a:solidFill>
              </a:rPr>
              <a:t>Síla</a:t>
            </a:r>
            <a:endParaRPr lang="cs-CZ" sz="4000" dirty="0">
              <a:solidFill>
                <a:srgbClr val="FFFF00"/>
              </a:solidFill>
            </a:endParaRPr>
          </a:p>
        </p:txBody>
      </p:sp>
      <p:sp>
        <p:nvSpPr>
          <p:cNvPr id="4" name="Veselý obličej 3"/>
          <p:cNvSpPr/>
          <p:nvPr/>
        </p:nvSpPr>
        <p:spPr>
          <a:xfrm>
            <a:off x="899592" y="908720"/>
            <a:ext cx="1152128" cy="108012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569371" y="1034925"/>
            <a:ext cx="1088059" cy="110295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084168" y="1054727"/>
            <a:ext cx="1296144" cy="1288117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1335712" y="2924944"/>
            <a:ext cx="1148056" cy="1147758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3635896" y="2924944"/>
            <a:ext cx="1080120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5971175" y="2920574"/>
            <a:ext cx="1152128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899592" y="692696"/>
            <a:ext cx="1296144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F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594955" y="805047"/>
            <a:ext cx="1263677" cy="146778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971175" y="908719"/>
            <a:ext cx="1409137" cy="14968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N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3" name="Obdélník 12"/>
          <p:cNvSpPr/>
          <p:nvPr/>
        </p:nvSpPr>
        <p:spPr>
          <a:xfrm>
            <a:off x="1218197" y="2780066"/>
            <a:ext cx="1383086" cy="143314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kg</a:t>
            </a:r>
            <a:endParaRPr lang="cs-CZ" sz="6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bdélník 13"/>
              <p:cNvSpPr/>
              <p:nvPr/>
            </p:nvSpPr>
            <p:spPr>
              <a:xfrm>
                <a:off x="3419872" y="2780066"/>
                <a:ext cx="1403189" cy="136113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66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66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66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6600" dirty="0"/>
              </a:p>
            </p:txBody>
          </p:sp>
        </mc:Choice>
        <mc:Fallback xmlns="">
          <p:sp>
            <p:nvSpPr>
              <p:cNvPr id="14" name="Obdélník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2780066"/>
                <a:ext cx="1403189" cy="136113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Obdélník 14"/>
          <p:cNvSpPr/>
          <p:nvPr/>
        </p:nvSpPr>
        <p:spPr>
          <a:xfrm>
            <a:off x="5918414" y="2834028"/>
            <a:ext cx="1257649" cy="139086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chemeClr val="bg1"/>
                </a:solidFill>
              </a:rPr>
              <a:t>N</a:t>
            </a:r>
            <a:endParaRPr lang="cs-CZ" sz="6600" dirty="0">
              <a:solidFill>
                <a:schemeClr val="bg1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718605" y="4770863"/>
            <a:ext cx="8208912" cy="19442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/>
              <a:t> </a:t>
            </a:r>
            <a:r>
              <a:rPr lang="cs-CZ" sz="4400" dirty="0" smtClean="0">
                <a:solidFill>
                  <a:srgbClr val="FFFF00"/>
                </a:solidFill>
              </a:rPr>
              <a:t>= 56</a:t>
            </a:r>
            <a:endParaRPr lang="cs-CZ" sz="44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19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052736"/>
          </a:xfrm>
          <a:solidFill>
            <a:schemeClr val="bg1">
              <a:lumMod val="7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rychlost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cs-CZ" sz="4000" dirty="0" smtClean="0"/>
              <a:t>Rychlost</a:t>
            </a:r>
            <a:endParaRPr lang="cs-CZ" sz="4000" dirty="0"/>
          </a:p>
        </p:txBody>
      </p:sp>
      <p:sp>
        <p:nvSpPr>
          <p:cNvPr id="4" name="Veselý obličej 3"/>
          <p:cNvSpPr/>
          <p:nvPr/>
        </p:nvSpPr>
        <p:spPr>
          <a:xfrm>
            <a:off x="1115616" y="1988840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923928" y="1793954"/>
            <a:ext cx="1152128" cy="1080120"/>
          </a:xfrm>
          <a:prstGeom prst="smileyFace">
            <a:avLst>
              <a:gd name="adj" fmla="val -4192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6300192" y="1988840"/>
            <a:ext cx="1152128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539552" y="3501008"/>
            <a:ext cx="1152128" cy="1152128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2805603" y="3861048"/>
            <a:ext cx="1080120" cy="111612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4788024" y="3413745"/>
            <a:ext cx="1152128" cy="108012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712688" y="1628800"/>
            <a:ext cx="1651400" cy="151216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V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538388" y="3193220"/>
            <a:ext cx="1656184" cy="1521169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>
                <a:solidFill>
                  <a:srgbClr val="00B050"/>
                </a:solidFill>
              </a:rPr>
              <a:t>v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1115616" y="1793954"/>
            <a:ext cx="1512168" cy="158417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R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4" name="Obdélník 13"/>
          <p:cNvSpPr/>
          <p:nvPr/>
        </p:nvSpPr>
        <p:spPr>
          <a:xfrm>
            <a:off x="2522954" y="3508991"/>
            <a:ext cx="1584174" cy="152117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km</a:t>
            </a:r>
            <a:endParaRPr lang="cs-CZ" sz="6600" dirty="0"/>
          </a:p>
        </p:txBody>
      </p:sp>
      <p:sp>
        <p:nvSpPr>
          <p:cNvPr id="15" name="Obdélník 14"/>
          <p:cNvSpPr/>
          <p:nvPr/>
        </p:nvSpPr>
        <p:spPr>
          <a:xfrm>
            <a:off x="6300192" y="1628800"/>
            <a:ext cx="136815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m</a:t>
            </a:r>
            <a:endParaRPr lang="cs-CZ" sz="6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bdélník 15"/>
              <p:cNvSpPr/>
              <p:nvPr/>
            </p:nvSpPr>
            <p:spPr>
              <a:xfrm>
                <a:off x="333992" y="3501008"/>
                <a:ext cx="1563247" cy="151318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5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54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54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6" name="Obdélník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992" y="3501008"/>
                <a:ext cx="1563247" cy="15131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107504" y="5254450"/>
            <a:ext cx="9036496" cy="16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dirty="0" smtClean="0">
                <a:solidFill>
                  <a:schemeClr val="tx1"/>
                </a:solidFill>
              </a:rPr>
              <a:t>= 60</a:t>
            </a:r>
            <a:endParaRPr lang="cs-CZ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94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764704"/>
          </a:xfrm>
          <a:solidFill>
            <a:srgbClr val="CCFF99"/>
          </a:solidFill>
        </p:spPr>
        <p:txBody>
          <a:bodyPr/>
          <a:lstStyle/>
          <a:p>
            <a:r>
              <a:rPr lang="cs-CZ" dirty="0" smtClean="0"/>
              <a:t>objem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669360"/>
          </a:xfrm>
          <a:solidFill>
            <a:srgbClr val="CCFF99"/>
          </a:solidFill>
        </p:spPr>
        <p:txBody>
          <a:bodyPr>
            <a:normAutofit/>
          </a:bodyPr>
          <a:lstStyle/>
          <a:p>
            <a:r>
              <a:rPr lang="cs-CZ" sz="4000" b="0" dirty="0"/>
              <a:t>O</a:t>
            </a:r>
            <a:r>
              <a:rPr lang="cs-CZ" sz="4000" b="0" dirty="0" smtClean="0"/>
              <a:t>bjem</a:t>
            </a:r>
            <a:endParaRPr lang="cs-CZ" sz="4000" b="0" dirty="0"/>
          </a:p>
        </p:txBody>
      </p:sp>
      <p:sp>
        <p:nvSpPr>
          <p:cNvPr id="4" name="Veselý obličej 3"/>
          <p:cNvSpPr/>
          <p:nvPr/>
        </p:nvSpPr>
        <p:spPr>
          <a:xfrm>
            <a:off x="1058977" y="1500451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3419872" y="1412776"/>
            <a:ext cx="936104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5868144" y="1412776"/>
            <a:ext cx="1080120" cy="1080120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2616631" y="3140968"/>
            <a:ext cx="1008112" cy="1008112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5066422" y="2988568"/>
            <a:ext cx="936104" cy="864096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7164288" y="3356992"/>
            <a:ext cx="864096" cy="909673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5259927"/>
            <a:ext cx="8964488" cy="1628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5400" dirty="0" smtClean="0">
                <a:solidFill>
                  <a:schemeClr val="tx1"/>
                </a:solidFill>
              </a:rPr>
              <a:t>= 3</a:t>
            </a:r>
            <a:endParaRPr lang="cs-CZ" sz="54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6804248" y="3228286"/>
                <a:ext cx="1512168" cy="1496857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400" b="0" i="1" smtClean="0">
                              <a:latin typeface="Cambria Math"/>
                            </a:rPr>
                            <m:t>𝑘𝑔</m:t>
                          </m:r>
                        </m:num>
                        <m:den>
                          <m:sSup>
                            <m:sSupPr>
                              <m:ctrlPr>
                                <a:rPr lang="cs-CZ" sz="440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sz="4400" b="0" i="1" smtClean="0">
                                  <a:latin typeface="Cambria Math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cs-CZ" sz="44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cs-CZ" sz="4400" dirty="0"/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3228286"/>
                <a:ext cx="1512168" cy="149685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Obdélník 11"/>
          <p:cNvSpPr/>
          <p:nvPr/>
        </p:nvSpPr>
        <p:spPr>
          <a:xfrm>
            <a:off x="2267744" y="3114536"/>
            <a:ext cx="1501015" cy="146659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>
                <a:solidFill>
                  <a:srgbClr val="00B050"/>
                </a:solidFill>
              </a:rPr>
              <a:t>V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868640" y="1376772"/>
            <a:ext cx="1543120" cy="14677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m</a:t>
            </a:r>
            <a:endParaRPr lang="cs-CZ" sz="6000" dirty="0"/>
          </a:p>
        </p:txBody>
      </p:sp>
      <p:sp>
        <p:nvSpPr>
          <p:cNvPr id="14" name="Obdélník 13"/>
          <p:cNvSpPr/>
          <p:nvPr/>
        </p:nvSpPr>
        <p:spPr>
          <a:xfrm>
            <a:off x="4716016" y="2844552"/>
            <a:ext cx="1358518" cy="130452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>
                <a:solidFill>
                  <a:srgbClr val="00B050"/>
                </a:solidFill>
              </a:rPr>
              <a:t>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5868144" y="1124744"/>
                <a:ext cx="1512168" cy="1404156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540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sz="5400" b="0" i="1" smtClean="0">
                              <a:latin typeface="Cambria Math"/>
                            </a:rPr>
                            <m:t>𝑚</m:t>
                          </m:r>
                        </m:e>
                        <m:sup>
                          <m:r>
                            <a:rPr lang="cs-CZ" sz="5400" b="0" i="1" smtClean="0">
                              <a:latin typeface="Cambria Math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cs-CZ" sz="5400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1124744"/>
                <a:ext cx="1512168" cy="140415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Obdélník 15"/>
          <p:cNvSpPr/>
          <p:nvPr/>
        </p:nvSpPr>
        <p:spPr>
          <a:xfrm>
            <a:off x="3120687" y="1340768"/>
            <a:ext cx="1361557" cy="150378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S</a:t>
            </a:r>
            <a:endParaRPr lang="cs-CZ" sz="6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19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90872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cs-CZ" sz="4400" dirty="0" smtClean="0"/>
              <a:t>Čas</a:t>
            </a:r>
            <a:endParaRPr lang="cs-CZ" sz="4400" dirty="0"/>
          </a:p>
        </p:txBody>
      </p:sp>
      <p:sp>
        <p:nvSpPr>
          <p:cNvPr id="4" name="Veselý obličej 3"/>
          <p:cNvSpPr/>
          <p:nvPr/>
        </p:nvSpPr>
        <p:spPr>
          <a:xfrm>
            <a:off x="539552" y="1556792"/>
            <a:ext cx="792088" cy="792088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Veselý obličej 4"/>
          <p:cNvSpPr/>
          <p:nvPr/>
        </p:nvSpPr>
        <p:spPr>
          <a:xfrm>
            <a:off x="2843808" y="1700808"/>
            <a:ext cx="864096" cy="936104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Veselý obličej 5"/>
          <p:cNvSpPr/>
          <p:nvPr/>
        </p:nvSpPr>
        <p:spPr>
          <a:xfrm>
            <a:off x="5148064" y="1700808"/>
            <a:ext cx="936104" cy="936104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Veselý obličej 6"/>
          <p:cNvSpPr/>
          <p:nvPr/>
        </p:nvSpPr>
        <p:spPr>
          <a:xfrm>
            <a:off x="6948264" y="3140968"/>
            <a:ext cx="1080120" cy="108012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Veselý obličej 7"/>
          <p:cNvSpPr/>
          <p:nvPr/>
        </p:nvSpPr>
        <p:spPr>
          <a:xfrm>
            <a:off x="4139952" y="3356992"/>
            <a:ext cx="1008112" cy="1008112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Veselý obličej 8"/>
          <p:cNvSpPr/>
          <p:nvPr/>
        </p:nvSpPr>
        <p:spPr>
          <a:xfrm>
            <a:off x="1763688" y="3429000"/>
            <a:ext cx="864096" cy="93610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5517232"/>
            <a:ext cx="9144000" cy="13407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chemeClr val="tx1"/>
                </a:solidFill>
              </a:rPr>
              <a:t>= 20</a:t>
            </a:r>
            <a:endParaRPr lang="cs-CZ" sz="66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délník 10"/>
              <p:cNvSpPr/>
              <p:nvPr/>
            </p:nvSpPr>
            <p:spPr>
              <a:xfrm>
                <a:off x="353908" y="1369895"/>
                <a:ext cx="1224136" cy="1296144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cs-CZ" dirty="0" smtClean="0"/>
                  <a:t>¨</a:t>
                </a:r>
                <a14:m>
                  <m:oMath xmlns:m="http://schemas.openxmlformats.org/officeDocument/2006/math">
                    <m:r>
                      <a:rPr lang="cs-CZ" sz="6600" i="1" smtClean="0">
                        <a:solidFill>
                          <a:srgbClr val="00B050"/>
                        </a:solidFill>
                        <a:latin typeface="Cambria Math"/>
                        <a:ea typeface="Cambria Math"/>
                      </a:rPr>
                      <m:t>𝜌</m:t>
                    </m:r>
                  </m:oMath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1" name="Obdélník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908" y="1369895"/>
                <a:ext cx="1224136" cy="129614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bdélník 11"/>
              <p:cNvSpPr/>
              <p:nvPr/>
            </p:nvSpPr>
            <p:spPr>
              <a:xfrm flipH="1">
                <a:off x="6815189" y="2960948"/>
                <a:ext cx="1440160" cy="1296144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s-CZ" sz="44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sz="4400" b="0" i="1" smtClean="0">
                              <a:latin typeface="Cambria Math"/>
                            </a:rPr>
                            <m:t>𝑚</m:t>
                          </m:r>
                        </m:num>
                        <m:den>
                          <m:r>
                            <a:rPr lang="cs-CZ" sz="44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cs-CZ" sz="4400" dirty="0"/>
              </a:p>
            </p:txBody>
          </p:sp>
        </mc:Choice>
        <mc:Fallback xmlns="">
          <p:sp>
            <p:nvSpPr>
              <p:cNvPr id="12" name="Obdélník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815189" y="2960948"/>
                <a:ext cx="1440160" cy="129614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bdélník 12"/>
              <p:cNvSpPr/>
              <p:nvPr/>
            </p:nvSpPr>
            <p:spPr>
              <a:xfrm>
                <a:off x="4932040" y="1479822"/>
                <a:ext cx="1368152" cy="1368152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6600" i="1" smtClean="0">
                          <a:solidFill>
                            <a:srgbClr val="00B050"/>
                          </a:solidFill>
                          <a:latin typeface="Cambria Math"/>
                          <a:ea typeface="Cambria Math"/>
                        </a:rPr>
                        <m:t>𝜏</m:t>
                      </m:r>
                    </m:oMath>
                  </m:oMathPara>
                </a14:m>
                <a:endParaRPr lang="cs-CZ" sz="66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13" name="Obdélník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1479822"/>
                <a:ext cx="1368152" cy="136815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Obdélník 13"/>
          <p:cNvSpPr/>
          <p:nvPr/>
        </p:nvSpPr>
        <p:spPr>
          <a:xfrm>
            <a:off x="2585879" y="1556792"/>
            <a:ext cx="1440160" cy="136815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000" dirty="0" smtClean="0"/>
              <a:t>s</a:t>
            </a:r>
            <a:endParaRPr lang="cs-CZ" sz="6000" dirty="0"/>
          </a:p>
        </p:txBody>
      </p:sp>
      <p:sp>
        <p:nvSpPr>
          <p:cNvPr id="15" name="Obdélník 14"/>
          <p:cNvSpPr/>
          <p:nvPr/>
        </p:nvSpPr>
        <p:spPr>
          <a:xfrm>
            <a:off x="1547664" y="3291555"/>
            <a:ext cx="1296144" cy="12961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>
                <a:solidFill>
                  <a:srgbClr val="00B050"/>
                </a:solidFill>
              </a:rPr>
              <a:t>g</a:t>
            </a:r>
            <a:endParaRPr lang="cs-CZ" sz="6600" dirty="0">
              <a:solidFill>
                <a:srgbClr val="00B050"/>
              </a:solidFill>
            </a:endParaRPr>
          </a:p>
        </p:txBody>
      </p:sp>
      <p:sp>
        <p:nvSpPr>
          <p:cNvPr id="16" name="Obdélník 15"/>
          <p:cNvSpPr/>
          <p:nvPr/>
        </p:nvSpPr>
        <p:spPr>
          <a:xfrm>
            <a:off x="4025914" y="3291555"/>
            <a:ext cx="1188132" cy="118813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6600" dirty="0" smtClean="0"/>
              <a:t>v</a:t>
            </a:r>
            <a:endParaRPr lang="cs-CZ" sz="6600" dirty="0"/>
          </a:p>
        </p:txBody>
      </p:sp>
    </p:spTree>
    <p:extLst>
      <p:ext uri="{BB962C8B-B14F-4D97-AF65-F5344CB8AC3E}">
        <p14:creationId xmlns:p14="http://schemas.microsoft.com/office/powerpoint/2010/main" val="27912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ilk">
  <a:themeElements>
    <a:clrScheme name="Silk">
      <a:dk1>
        <a:srgbClr val="000000"/>
      </a:dk1>
      <a:lt1>
        <a:srgbClr val="FFFFFF"/>
      </a:lt1>
      <a:dk2>
        <a:srgbClr val="043988"/>
      </a:dk2>
      <a:lt2>
        <a:srgbClr val="92C2EB"/>
      </a:lt2>
      <a:accent1>
        <a:srgbClr val="836AAE"/>
      </a:accent1>
      <a:accent2>
        <a:srgbClr val="5DA577"/>
      </a:accent2>
      <a:accent3>
        <a:srgbClr val="678EB9"/>
      </a:accent3>
      <a:accent4>
        <a:srgbClr val="F7A611"/>
      </a:accent4>
      <a:accent5>
        <a:srgbClr val="A1AB38"/>
      </a:accent5>
      <a:accent6>
        <a:srgbClr val="C17790"/>
      </a:accent6>
      <a:hlink>
        <a:srgbClr val="DA5723"/>
      </a:hlink>
      <a:folHlink>
        <a:srgbClr val="226CA5"/>
      </a:folHlink>
    </a:clrScheme>
    <a:fontScheme name="Silk">
      <a:majorFont>
        <a:latin typeface="Arial"/>
        <a:ea typeface=""/>
        <a:cs typeface=""/>
        <a:font script="Jpan" typeface="ＭＳ Ｐゴシック"/>
        <a:font script="Hang" typeface="돋음"/>
        <a:font script="Hans" typeface="方正姚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돋음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il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20000"/>
                <a:satMod val="250000"/>
              </a:schemeClr>
            </a:gs>
            <a:gs pos="30000">
              <a:schemeClr val="phClr">
                <a:tint val="60000"/>
                <a:satMod val="250000"/>
              </a:schemeClr>
            </a:gs>
            <a:gs pos="50000">
              <a:schemeClr val="phClr">
                <a:tint val="57000"/>
                <a:satMod val="250000"/>
              </a:schemeClr>
            </a:gs>
            <a:gs pos="100000">
              <a:schemeClr val="phClr">
                <a:tint val="28000"/>
                <a:satMod val="250000"/>
              </a:schemeClr>
            </a:gs>
          </a:gsLst>
          <a:lin ang="7000000" scaled="1"/>
        </a:gradFill>
        <a:gradFill rotWithShape="1">
          <a:gsLst>
            <a:gs pos="0">
              <a:schemeClr val="phClr">
                <a:shade val="80000"/>
                <a:satMod val="200000"/>
              </a:schemeClr>
            </a:gs>
            <a:gs pos="30000">
              <a:schemeClr val="phClr">
                <a:shade val="20000"/>
                <a:satMod val="250000"/>
              </a:schemeClr>
            </a:gs>
            <a:gs pos="50000">
              <a:schemeClr val="phClr">
                <a:shade val="23000"/>
                <a:satMod val="250000"/>
              </a:schemeClr>
            </a:gs>
            <a:gs pos="60000">
              <a:schemeClr val="phClr">
                <a:shade val="29000"/>
                <a:satMod val="23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lin ang="7000000" scaled="1"/>
        </a:gradFill>
      </a:fillStyleLst>
      <a:lnStyleLst>
        <a:ln w="12700" cap="sq" cmpd="sng" algn="ctr">
          <a:solidFill>
            <a:schemeClr val="phClr"/>
          </a:solidFill>
          <a:prstDash val="solid"/>
        </a:ln>
        <a:ln w="25400" cap="sq" cmpd="sng" algn="ctr">
          <a:solidFill>
            <a:schemeClr val="phClr"/>
          </a:solidFill>
          <a:prstDash val="solid"/>
        </a:ln>
        <a:ln w="31750" cap="sq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27000" h="127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63500" dist="50800" dir="5400000" algn="tl">
              <a:srgbClr val="000000">
                <a:alpha val="35294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0"/>
            </a:lightRig>
          </a:scene3d>
          <a:sp3d>
            <a:bevelT w="1524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shade val="50000"/>
                <a:satMod val="150000"/>
              </a:schemeClr>
            </a:gs>
            <a:gs pos="50000">
              <a:schemeClr val="phClr">
                <a:tint val="85000"/>
                <a:satMod val="140000"/>
              </a:schemeClr>
            </a:gs>
            <a:gs pos="100000">
              <a:schemeClr val="phClr">
                <a:shade val="50000"/>
                <a:satMod val="150000"/>
              </a:schemeClr>
            </a:gs>
          </a:gsLst>
          <a:lin ang="5400000" scaled="1"/>
        </a:gradFill>
        <a:blipFill>
          <a:blip xmlns:r="http://schemas.openxmlformats.org/officeDocument/2006/relationships" r:embed="rId1">
            <a:duotone>
              <a:schemeClr val="phClr">
                <a:shade val="55000"/>
                <a:satMod val="150000"/>
              </a:schemeClr>
              <a:schemeClr val="phClr">
                <a:tint val="100"/>
                <a:satMod val="15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TC010205606[[fn=Motiv hedvábí]]</Template>
  <TotalTime>729</TotalTime>
  <Words>675</Words>
  <Application>Microsoft Office PowerPoint</Application>
  <PresentationFormat>Předvádění na obrazovce (4:3)</PresentationFormat>
  <Paragraphs>254</Paragraphs>
  <Slides>32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3" baseType="lpstr">
      <vt:lpstr>Silk</vt:lpstr>
      <vt:lpstr>Prezentace aplikace PowerPoint</vt:lpstr>
      <vt:lpstr>Prezentace aplikace PowerPoint</vt:lpstr>
      <vt:lpstr>Prezentace aplikace PowerPoint</vt:lpstr>
      <vt:lpstr>Opakování  veličin a  jednotek</vt:lpstr>
      <vt:lpstr>Prezentace aplikace PowerPoint</vt:lpstr>
      <vt:lpstr>Prezentace aplikace PowerPoint</vt:lpstr>
      <vt:lpstr>rychlost</vt:lpstr>
      <vt:lpstr>objem</vt:lpstr>
      <vt:lpstr>Prezentace aplikace PowerPoint</vt:lpstr>
      <vt:lpstr>obsah</vt:lpstr>
      <vt:lpstr>dráha</vt:lpstr>
      <vt:lpstr>hustota</vt:lpstr>
      <vt:lpstr>Srovnejte ,co k sobě patří, podle  vzoru.</vt:lpstr>
      <vt:lpstr>ŘEŠENÍ </vt:lpstr>
      <vt:lpstr>Prezentace aplikace PowerPoint</vt:lpstr>
      <vt:lpstr>Prezentace aplikace PowerPoint</vt:lpstr>
      <vt:lpstr>Prezentace aplikace PowerPoint</vt:lpstr>
      <vt:lpstr>Prezentace aplikace PowerPoint</vt:lpstr>
      <vt:lpstr>rychlost</vt:lpstr>
      <vt:lpstr>Prezentace aplikace PowerPoint</vt:lpstr>
      <vt:lpstr>objem</vt:lpstr>
      <vt:lpstr>Prezentace aplikace PowerPoint</vt:lpstr>
      <vt:lpstr>Prezentace aplikace PowerPoint</vt:lpstr>
      <vt:lpstr>Prezentace aplikace PowerPoint</vt:lpstr>
      <vt:lpstr>obsah</vt:lpstr>
      <vt:lpstr>Prezentace aplikace PowerPoint</vt:lpstr>
      <vt:lpstr>dráha</vt:lpstr>
      <vt:lpstr>Prezentace aplikace PowerPoint</vt:lpstr>
      <vt:lpstr>hustota</vt:lpstr>
      <vt:lpstr>Prezentace aplikace PowerPoint</vt:lpstr>
      <vt:lpstr>Srovnejte ,co k sobě patří, podle  vzoru.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Opakování  veličiny a jednotky</dc:title>
  <dc:creator>ProBook05</dc:creator>
  <cp:lastModifiedBy>ProBook05</cp:lastModifiedBy>
  <cp:revision>56</cp:revision>
  <dcterms:created xsi:type="dcterms:W3CDTF">2011-12-18T14:17:22Z</dcterms:created>
  <dcterms:modified xsi:type="dcterms:W3CDTF">2012-01-31T11:40:50Z</dcterms:modified>
</cp:coreProperties>
</file>