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4" r:id="rId5"/>
    <p:sldId id="258" r:id="rId6"/>
    <p:sldId id="266" r:id="rId7"/>
    <p:sldId id="267" r:id="rId8"/>
    <p:sldId id="259" r:id="rId9"/>
    <p:sldId id="263" r:id="rId10"/>
    <p:sldId id="26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E659E1-6E86-4ED4-BBC8-DB189187BE3C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411AB62-CEC1-43FC-BEF1-2D4762AD65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shop-olja.cz/domain/sladky/files/100_2414.jpg" TargetMode="External"/><Relationship Id="rId13" Type="http://schemas.openxmlformats.org/officeDocument/2006/relationships/hyperlink" Target="http://www.helpforenglish.cz/files/20-1297713527-fotolia-pudding-03.jpg" TargetMode="External"/><Relationship Id="rId3" Type="http://schemas.openxmlformats.org/officeDocument/2006/relationships/hyperlink" Target="http://static.zlacnene.sk/foto/vyrobky/602500/602308.jpg" TargetMode="External"/><Relationship Id="rId7" Type="http://schemas.openxmlformats.org/officeDocument/2006/relationships/hyperlink" Target="http://www.vitana.cz/_dataPublic/products/18138f01465fab2231e9169f68913519/ztuzovac-slehacky.png" TargetMode="External"/><Relationship Id="rId12" Type="http://schemas.openxmlformats.org/officeDocument/2006/relationships/hyperlink" Target="http://www.newfitshop.sk/130-228-large/kompava-glukoza-2000g.jpg" TargetMode="External"/><Relationship Id="rId2" Type="http://schemas.openxmlformats.org/officeDocument/2006/relationships/hyperlink" Target="http://www.slunecnice-cb.cz/fotky9270/fotos/_COUNTRYLIFE/4520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travinymacek.cz/fotky19742/fotos/_vyr_1666puding-vanilkovy-amylon-37g.jpg" TargetMode="External"/><Relationship Id="rId11" Type="http://schemas.openxmlformats.org/officeDocument/2006/relationships/hyperlink" Target="http://eshop.zdravmat.sk/2208-2593-large/glukopur-hroznovy-cukor-dextrozad-glukoza-plv-1x250-g.jpg" TargetMode="External"/><Relationship Id="rId5" Type="http://schemas.openxmlformats.org/officeDocument/2006/relationships/hyperlink" Target="http://www.potravinymacek.cz/fotky19742/fotos/_vyr_1765puding-cokoladovy-amylon-40g.jpg" TargetMode="External"/><Relationship Id="rId10" Type="http://schemas.openxmlformats.org/officeDocument/2006/relationships/hyperlink" Target="http://kattarit.wz.cz/skrob.jpg" TargetMode="External"/><Relationship Id="rId4" Type="http://schemas.openxmlformats.org/officeDocument/2006/relationships/hyperlink" Target="http://www.potravinymacek.cz/fotky19742/fotos/_vyr_1570naturamyl-250g.jpg" TargetMode="External"/><Relationship Id="rId9" Type="http://schemas.openxmlformats.org/officeDocument/2006/relationships/hyperlink" Target="http://static.zlacnene.sk/foto/vyrobky/280500/280281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28600"/>
            <a:ext cx="6856440" cy="916286"/>
          </a:xfrm>
        </p:spPr>
        <p:txBody>
          <a:bodyPr>
            <a:normAutofit/>
          </a:bodyPr>
          <a:lstStyle/>
          <a:p>
            <a:pPr algn="l"/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445033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UČEBNÍ 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863108"/>
            <a:ext cx="3822700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625" y="2348879"/>
            <a:ext cx="7778750" cy="3388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150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752600"/>
          </a:xfrm>
        </p:spPr>
        <p:txBody>
          <a:bodyPr>
            <a:normAutofit fontScale="90000"/>
          </a:bodyPr>
          <a:lstStyle/>
          <a:p>
            <a:r>
              <a:rPr lang="cs-CZ" sz="6000" dirty="0">
                <a:solidFill>
                  <a:srgbClr val="0F6FC6">
                    <a:lumMod val="75000"/>
                  </a:srgbClr>
                </a:solidFill>
                <a:latin typeface="Bernard MT Condensed" pitchFamily="18" charset="0"/>
              </a:rPr>
              <a:t>ŠKROBY  </a:t>
            </a:r>
            <a:r>
              <a:rPr lang="cs-CZ" sz="6000" dirty="0" smtClean="0">
                <a:solidFill>
                  <a:srgbClr val="0F6FC6">
                    <a:lumMod val="75000"/>
                  </a:srgbClr>
                </a:solidFill>
                <a:latin typeface="Bernard MT Condensed" pitchFamily="18" charset="0"/>
              </a:rPr>
              <a:t>                                   A  </a:t>
            </a:r>
            <a:r>
              <a:rPr lang="cs-CZ" sz="6000" dirty="0">
                <a:solidFill>
                  <a:srgbClr val="0F6FC6">
                    <a:lumMod val="75000"/>
                  </a:srgbClr>
                </a:solidFill>
                <a:latin typeface="Bernard MT Condensed" pitchFamily="18" charset="0"/>
              </a:rPr>
              <a:t>ŠKROBÁRENSKÉ VÝROBKY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8881" y="2636912"/>
            <a:ext cx="5728636" cy="351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8804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Autofit/>
          </a:bodyPr>
          <a:lstStyle/>
          <a:p>
            <a:r>
              <a:rPr lang="cs-CZ" sz="5400" dirty="0">
                <a:solidFill>
                  <a:srgbClr val="08B7BF"/>
                </a:solidFill>
                <a:latin typeface="Times New Roman" pitchFamily="18" charset="0"/>
                <a:cs typeface="Times New Roman" pitchFamily="18" charset="0"/>
              </a:rPr>
              <a:t>JEDLÉ  ŠKROBY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/>
          <a:lstStyle/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BRAMBOROVÝ       -  </a:t>
            </a:r>
            <a:r>
              <a:rPr lang="cs-CZ" i="1" dirty="0" err="1">
                <a:solidFill>
                  <a:prstClr val="black"/>
                </a:solidFill>
              </a:rPr>
              <a:t>Solamyl</a:t>
            </a:r>
            <a:r>
              <a:rPr lang="cs-CZ" i="1" dirty="0">
                <a:solidFill>
                  <a:prstClr val="black"/>
                </a:solidFill>
              </a:rPr>
              <a:t>, </a:t>
            </a:r>
            <a:r>
              <a:rPr lang="cs-CZ" i="1" dirty="0" err="1">
                <a:solidFill>
                  <a:prstClr val="black"/>
                </a:solidFill>
              </a:rPr>
              <a:t>Naturamyl</a:t>
            </a:r>
            <a:endParaRPr lang="cs-CZ" i="1" dirty="0">
              <a:solidFill>
                <a:prstClr val="black"/>
              </a:solidFill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/>
            </a:pPr>
            <a:endParaRPr lang="cs-CZ" i="1" dirty="0">
              <a:solidFill>
                <a:prstClr val="black"/>
              </a:solidFill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KUKUŘIČNÝ            - </a:t>
            </a:r>
            <a:r>
              <a:rPr lang="cs-CZ" i="1" dirty="0">
                <a:solidFill>
                  <a:prstClr val="black"/>
                </a:solidFill>
              </a:rPr>
              <a:t>Maizena</a:t>
            </a: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/>
            </a:pPr>
            <a:endParaRPr lang="cs-CZ" i="1" dirty="0">
              <a:solidFill>
                <a:prstClr val="black"/>
              </a:solidFill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PŠENIČNÝ                - </a:t>
            </a:r>
            <a:r>
              <a:rPr lang="cs-CZ" i="1" dirty="0" err="1">
                <a:solidFill>
                  <a:prstClr val="black"/>
                </a:solidFill>
              </a:rPr>
              <a:t>Tricena</a:t>
            </a:r>
            <a:r>
              <a:rPr lang="cs-CZ" i="1" dirty="0">
                <a:solidFill>
                  <a:prstClr val="black"/>
                </a:solidFill>
              </a:rPr>
              <a:t> 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1841500" cy="2859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73708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624" y="1124744"/>
            <a:ext cx="4902628" cy="5753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DRUHY ŠKROBŮ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0"/>
            <a:ext cx="4716016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3704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Autofit/>
          </a:bodyPr>
          <a:lstStyle/>
          <a:p>
            <a:r>
              <a:rPr lang="cs-CZ" sz="5400" dirty="0">
                <a:solidFill>
                  <a:srgbClr val="0BD0D9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Škrobárenské  výrobky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/>
            </a:pP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Pudinky :</a:t>
            </a: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None/>
            </a:pP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a) běžné –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ochucené /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jahodové, vanilkové../</a:t>
            </a: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None/>
            </a:pP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b) mléčné – s přidáním sušeného mléka</a:t>
            </a: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None/>
            </a:pP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c) bez vaření – zalít horkou vodou a míchat</a:t>
            </a: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None/>
            </a:pPr>
            <a:endParaRPr lang="cs-CZ" sz="1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 startAt="2"/>
            </a:pP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Pudinkové krémy</a:t>
            </a: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 startAt="2"/>
            </a:pPr>
            <a:endParaRPr lang="cs-CZ" sz="1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 startAt="2"/>
            </a:pPr>
            <a:r>
              <a:rPr lang="cs-CZ" sz="32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Ztužovač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šlehačky</a:t>
            </a: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 startAt="2"/>
            </a:pPr>
            <a:endParaRPr lang="cs-CZ" sz="1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 fontAlgn="base">
              <a:spcAft>
                <a:spcPct val="0"/>
              </a:spcAft>
              <a:buClr>
                <a:srgbClr val="0F6FC6"/>
              </a:buClr>
              <a:buFont typeface="Georgia" pitchFamily="18" charset="0"/>
              <a:buAutoNum type="arabicPeriod" startAt="2"/>
            </a:pPr>
            <a:r>
              <a:rPr lang="cs-CZ" sz="3200" b="1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Glukopur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(glukóza) 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5145" y="3931636"/>
            <a:ext cx="2223319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550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 fontScale="90000"/>
          </a:bodyPr>
          <a:lstStyle/>
          <a:p>
            <a:pPr marL="274320" lvl="0" indent="-274320" algn="l">
              <a:spcBef>
                <a:spcPct val="20000"/>
              </a:spcBef>
            </a:pPr>
            <a:r>
              <a:rPr lang="cs-CZ" sz="4400" dirty="0">
                <a:solidFill>
                  <a:prstClr val="black"/>
                </a:solidFill>
                <a:ea typeface="+mn-ea"/>
                <a:cs typeface="+mn-cs"/>
              </a:rPr>
              <a:t>PUDINKY</a:t>
            </a:r>
            <a:r>
              <a:rPr lang="cs-CZ" sz="27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27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0562" y="615009"/>
            <a:ext cx="2762250" cy="266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84795"/>
            <a:ext cx="2095500" cy="2730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3284984"/>
            <a:ext cx="7620000" cy="3361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094234"/>
            <a:ext cx="219075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7096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0"/>
            <a:ext cx="5832648" cy="6369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52" y="0"/>
            <a:ext cx="4395732" cy="6369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8374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VADY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988840"/>
            <a:ext cx="8194112" cy="4110208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>
                <a:solidFill>
                  <a:prstClr val="black"/>
                </a:solidFill>
              </a:rPr>
              <a:t>Cizí pachy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>
                <a:solidFill>
                  <a:prstClr val="black"/>
                </a:solidFill>
              </a:rPr>
              <a:t>Cizí příměsi /nečistoty/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>
                <a:solidFill>
                  <a:prstClr val="black"/>
                </a:solidFill>
              </a:rPr>
              <a:t>Prošlá záruční lhůta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>
                <a:solidFill>
                  <a:prstClr val="black"/>
                </a:solidFill>
              </a:rPr>
              <a:t>Roztrhaný obal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>
                <a:solidFill>
                  <a:prstClr val="black"/>
                </a:solidFill>
              </a:rPr>
              <a:t>Záměna druhu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00300"/>
            <a:ext cx="1243013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4312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7B9899"/>
                </a:solidFill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988840"/>
            <a:ext cx="8503920" cy="4110208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V čistých, suchých dobře větratelných místnostech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3200" u="sng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Chráníme před</a:t>
            </a:r>
            <a:r>
              <a:rPr lang="cs-CZ" sz="32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:- změnami teploty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sz="32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                            - nadměrnou vlhkostí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sz="32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                            - slunečním zářením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sz="32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                            - živočišnými škůdci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endParaRPr lang="cs-CZ" sz="3200" dirty="0">
              <a:solidFill>
                <a:prstClr val="black"/>
              </a:solidFill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5369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503920" cy="4182216"/>
          </a:xfrm>
        </p:spPr>
        <p:txBody>
          <a:bodyPr>
            <a:normAutofit lnSpcReduction="10000"/>
          </a:bodyPr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</a:rPr>
              <a:t>Josef </a:t>
            </a:r>
            <a:r>
              <a:rPr lang="cs-CZ" sz="1200" dirty="0" err="1">
                <a:solidFill>
                  <a:prstClr val="black"/>
                </a:solidFill>
              </a:rPr>
              <a:t>Kavina</a:t>
            </a:r>
            <a:r>
              <a:rPr lang="cs-CZ" sz="1200" dirty="0">
                <a:solidFill>
                  <a:prstClr val="black"/>
                </a:solidFill>
              </a:rPr>
              <a:t>, </a:t>
            </a:r>
            <a:r>
              <a:rPr lang="cs-CZ" sz="1200" i="1" dirty="0">
                <a:solidFill>
                  <a:prstClr val="black"/>
                </a:solidFill>
              </a:rPr>
              <a:t>ZBOŽÍZNALSTVÍ potravinářského zboží pro 1. ročník středních odborných učilišť  a  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</a:rPr>
              <a:t>Praha: nakladatelství IQ, 1996,</a:t>
            </a:r>
          </a:p>
          <a:p>
            <a:r>
              <a:rPr lang="cs-CZ" sz="1400" dirty="0" smtClean="0">
                <a:hlinkClick r:id="rId2"/>
              </a:rPr>
              <a:t>http://www.slunecnice-cb.cz/fotky9270/fotos/_COUNTRYLIFE/452003.jpg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static.zlacnene.sk/foto/vyrobky/602500/602308.jpg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http://www.potravinymacek.cz/fotky19742/fotos/_</a:t>
            </a:r>
            <a:r>
              <a:rPr lang="cs-CZ" sz="1400" dirty="0" smtClean="0">
                <a:hlinkClick r:id="rId4"/>
              </a:rPr>
              <a:t>vyr_1570naturamyl-250g.jpg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http://www.potravinymacek.cz/fotky19742/fotos/_</a:t>
            </a:r>
            <a:r>
              <a:rPr lang="cs-CZ" sz="1400" dirty="0" smtClean="0">
                <a:hlinkClick r:id="rId5"/>
              </a:rPr>
              <a:t>vyr_1765puding-cokoladovy-amylon-40g.jpg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http://www.potravinymacek.cz/fotky19742/fotos/_</a:t>
            </a:r>
            <a:r>
              <a:rPr lang="cs-CZ" sz="1400" dirty="0" smtClean="0">
                <a:hlinkClick r:id="rId6"/>
              </a:rPr>
              <a:t>vyr_1666puding-vanilkovy-amylon-37g.jpg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://www.vitana.cz/_</a:t>
            </a:r>
            <a:r>
              <a:rPr lang="cs-CZ" sz="1400" dirty="0" smtClean="0">
                <a:hlinkClick r:id="rId7"/>
              </a:rPr>
              <a:t>dataPublic/products/18138f01465fab2231e9169f68913519/ztuzovac-slehacky.png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www.eshop-olja.cz/domain/sladky/files/100_2414.jpg</a:t>
            </a:r>
            <a:endParaRPr lang="cs-CZ" sz="14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static.zlacnene.sk/foto/vyrobky/280500/280281.jpg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kattarit.wz.cz/skrob.jpg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eshop.zdravmat.sk/2208-2593-large/glukopur-hroznovy-cukor-dextrozad-glukoza-plv-1x250-g.jpg</a:t>
            </a:r>
            <a:endParaRPr lang="cs-CZ" sz="1800" dirty="0" smtClean="0"/>
          </a:p>
          <a:p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www.newfitshop.sk/130-228-large/kompava-glukoza-2000g.jpg</a:t>
            </a:r>
            <a:endParaRPr lang="cs-CZ" sz="1800" dirty="0" smtClean="0"/>
          </a:p>
          <a:p>
            <a:r>
              <a:rPr lang="cs-CZ" sz="1800" dirty="0">
                <a:hlinkClick r:id="rId13"/>
              </a:rPr>
              <a:t>http://</a:t>
            </a:r>
            <a:r>
              <a:rPr lang="cs-CZ" sz="1800" dirty="0" smtClean="0">
                <a:hlinkClick r:id="rId13"/>
              </a:rPr>
              <a:t>www.helpforenglish.cz/files/20-1297713527-fotolia-pudding-03.jpg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51989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115616" y="5805264"/>
            <a:ext cx="7264896" cy="432048"/>
          </a:xfrm>
        </p:spPr>
        <p:txBody>
          <a:bodyPr>
            <a:normAutofit/>
          </a:bodyPr>
          <a:lstStyle/>
          <a:p>
            <a:pPr lvl="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400" cap="none" spc="0" dirty="0">
                <a:solidFill>
                  <a:schemeClr val="tx1"/>
                </a:solidFill>
                <a:latin typeface="Century Schoolbook"/>
              </a:rPr>
              <a:t>Autorem materiálu a jeho částí , není-li uvedeno jinak, je Jaroslava </a:t>
            </a:r>
            <a:r>
              <a:rPr lang="cs-CZ" sz="1400" cap="none" spc="0" dirty="0" err="1">
                <a:solidFill>
                  <a:schemeClr val="tx1"/>
                </a:solidFill>
                <a:latin typeface="Century Schoolbook"/>
              </a:rPr>
              <a:t>Kapalínová</a:t>
            </a:r>
            <a:endParaRPr lang="cs-CZ" sz="1400" cap="none" spc="0" dirty="0">
              <a:solidFill>
                <a:schemeClr val="tx1"/>
              </a:solidFill>
              <a:latin typeface="Century Schoolbook"/>
            </a:endParaRPr>
          </a:p>
          <a:p>
            <a:pPr lvl="0">
              <a:buClr>
                <a:srgbClr val="D16349"/>
              </a:buClr>
            </a:pPr>
            <a:endParaRPr lang="cs-CZ" sz="1400" dirty="0">
              <a:solidFill>
                <a:srgbClr val="646B86"/>
              </a:solidFill>
            </a:endParaRP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2111896"/>
          </a:xfrm>
        </p:spPr>
        <p:txBody>
          <a:bodyPr>
            <a:normAutofit fontScale="90000"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cs-CZ" sz="9600" b="1" cap="all" spc="250" dirty="0">
                <a:solidFill>
                  <a:srgbClr val="04617B"/>
                </a:solidFill>
                <a:latin typeface="Bernard MT Condensed" pitchFamily="18" charset="0"/>
                <a:ea typeface="+mn-ea"/>
                <a:cs typeface="Times New Roman" pitchFamily="18" charset="0"/>
              </a:rPr>
              <a:t>konec</a:t>
            </a:r>
            <a:br>
              <a:rPr lang="cs-CZ" sz="9600" b="1" cap="all" spc="250" dirty="0">
                <a:solidFill>
                  <a:srgbClr val="04617B"/>
                </a:solidFill>
                <a:latin typeface="Bernard MT Condensed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08920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7360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84</TotalTime>
  <Words>209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Střední průmyslová škola a Střední odborná škola gastronomie a služeb, Most, příspěvková organizace</vt:lpstr>
      <vt:lpstr>ŠKROBY                                     A  ŠKROBÁRENSKÉ VÝROBKY</vt:lpstr>
      <vt:lpstr>JEDLÉ  ŠKROBY</vt:lpstr>
      <vt:lpstr>DRUHY ŠKROBŮ</vt:lpstr>
      <vt:lpstr>Škrobárenské  výrobky</vt:lpstr>
      <vt:lpstr>PUDINKY </vt:lpstr>
      <vt:lpstr>Snímek 7</vt:lpstr>
      <vt:lpstr>VADY</vt:lpstr>
      <vt:lpstr>SKLADOVÁNÍ</vt:lpstr>
      <vt:lpstr>ZDROJE</vt:lpstr>
      <vt:lpstr>konec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Dum</cp:lastModifiedBy>
  <cp:revision>6</cp:revision>
  <dcterms:created xsi:type="dcterms:W3CDTF">2013-04-12T16:28:43Z</dcterms:created>
  <dcterms:modified xsi:type="dcterms:W3CDTF">2013-04-19T20:01:32Z</dcterms:modified>
</cp:coreProperties>
</file>