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3" r:id="rId9"/>
    <p:sldId id="266" r:id="rId10"/>
    <p:sldId id="267" r:id="rId11"/>
    <p:sldId id="265" r:id="rId12"/>
    <p:sldId id="269" r:id="rId13"/>
    <p:sldId id="268" r:id="rId14"/>
    <p:sldId id="270" r:id="rId15"/>
    <p:sldId id="271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</a:t>
          </a:r>
          <a:r>
            <a:rPr lang="cs-CZ" sz="2000" baseline="0" dirty="0" smtClean="0">
              <a:solidFill>
                <a:srgbClr val="FF0000"/>
              </a:solidFill>
            </a:rPr>
            <a:t>32</a:t>
          </a:r>
          <a:r>
            <a:rPr lang="cs-CZ" sz="2000" baseline="0" dirty="0" smtClean="0"/>
            <a:t>_INOVACE_</a:t>
          </a:r>
          <a:r>
            <a:rPr lang="cs-CZ" sz="2000" baseline="0" dirty="0" smtClean="0">
              <a:solidFill>
                <a:srgbClr val="FF0000"/>
              </a:solidFill>
            </a:rPr>
            <a:t>03_ČJ_18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Linda Tůmová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Č</a:t>
          </a:r>
          <a:r>
            <a:rPr lang="cs-CZ" sz="2000" dirty="0" smtClean="0">
              <a:solidFill>
                <a:srgbClr val="FF0000"/>
              </a:solidFill>
            </a:rPr>
            <a:t>J – 6.B – ČÍSLOVKY – druhy, psaní číslovek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42880E4-2ACD-4A83-8492-B6B5648B79A8}" type="presOf" srcId="{D1D4F407-5343-4D3F-B5B9-D407B03CAEB4}" destId="{AED2198E-93D5-4001-81B4-73124B309672}" srcOrd="1" destOrd="0" presId="urn:microsoft.com/office/officeart/2005/8/layout/target3"/>
    <dgm:cxn modelId="{BD6F75A0-6605-4201-925B-1657BD08A35E}" type="presOf" srcId="{B651F6E3-6281-48DB-9319-2AEAFDAE7572}" destId="{619D679B-A015-4ECF-8348-D1034C574F40}" srcOrd="0" destOrd="0" presId="urn:microsoft.com/office/officeart/2005/8/layout/target3"/>
    <dgm:cxn modelId="{A2A70791-7260-41C1-80C3-180B4013C8EE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C9D5173-3221-4567-86D7-34A7877CACA0}" type="presOf" srcId="{D1B46980-6531-4606-95E6-44980827E919}" destId="{6140AFEC-043D-4C43-A2F9-D0F5331DF3A3}" srcOrd="0" destOrd="0" presId="urn:microsoft.com/office/officeart/2005/8/layout/target3"/>
    <dgm:cxn modelId="{FC98515B-BCE0-49E6-A7CD-6CF02E07B3DE}" type="presOf" srcId="{4C35D32F-0EAB-4CD7-82EE-45574DC2A586}" destId="{890E4F0B-2866-4A3F-A3C7-2A14B1797930}" srcOrd="1" destOrd="0" presId="urn:microsoft.com/office/officeart/2005/8/layout/target3"/>
    <dgm:cxn modelId="{D5F25E32-BB13-4D44-AC41-6C69A9BC1F19}" type="presOf" srcId="{B651F6E3-6281-48DB-9319-2AEAFDAE7572}" destId="{6BB5E863-4638-4E1D-BFDE-399D028AC4ED}" srcOrd="1" destOrd="0" presId="urn:microsoft.com/office/officeart/2005/8/layout/target3"/>
    <dgm:cxn modelId="{58D92CA8-4B97-4CE1-A35B-DCE3CAA01A82}" type="presOf" srcId="{D8197B8C-B260-4A16-BDF4-0947B075E274}" destId="{5A5FFA88-C948-4069-8E93-59FA12366E83}" srcOrd="1" destOrd="0" presId="urn:microsoft.com/office/officeart/2005/8/layout/target3"/>
    <dgm:cxn modelId="{3FB82D6B-0234-4A72-BCF9-E3FC2AAE78B9}" type="presOf" srcId="{757F3AB3-0718-4624-B441-E567A8F0AB56}" destId="{333A1088-737F-45CB-B68E-254E46348037}" srcOrd="0" destOrd="0" presId="urn:microsoft.com/office/officeart/2005/8/layout/target3"/>
    <dgm:cxn modelId="{3A189AED-CBD5-4D0D-B1A2-8FA7C28E2383}" type="presOf" srcId="{D1D4F407-5343-4D3F-B5B9-D407B03CAEB4}" destId="{D005CE8C-CC26-4C3E-AC11-E15060ECD759}" srcOrd="0" destOrd="0" presId="urn:microsoft.com/office/officeart/2005/8/layout/target3"/>
    <dgm:cxn modelId="{946A6B41-49ED-4314-A140-F17BCD01034F}" type="presOf" srcId="{D1B46980-6531-4606-95E6-44980827E919}" destId="{2BE915AB-18AA-4053-B92C-3BFC9ED204BB}" srcOrd="1" destOrd="0" presId="urn:microsoft.com/office/officeart/2005/8/layout/target3"/>
    <dgm:cxn modelId="{9F0FF8F1-7958-499D-BBD8-87C1273D0170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CED4D07-DF0B-440D-95A8-563FD4D38991}" type="presParOf" srcId="{333A1088-737F-45CB-B68E-254E46348037}" destId="{F5ABB229-8D3B-4694-996A-96F23CF14429}" srcOrd="0" destOrd="0" presId="urn:microsoft.com/office/officeart/2005/8/layout/target3"/>
    <dgm:cxn modelId="{D8BDB16E-44B1-46DD-A8BE-46F5BCB35D1E}" type="presParOf" srcId="{333A1088-737F-45CB-B68E-254E46348037}" destId="{F41139FD-01EE-4571-8B17-4FB00FC51163}" srcOrd="1" destOrd="0" presId="urn:microsoft.com/office/officeart/2005/8/layout/target3"/>
    <dgm:cxn modelId="{2E008ED2-9997-48BD-84D0-C04C82B7F6DE}" type="presParOf" srcId="{333A1088-737F-45CB-B68E-254E46348037}" destId="{D005CE8C-CC26-4C3E-AC11-E15060ECD759}" srcOrd="2" destOrd="0" presId="urn:microsoft.com/office/officeart/2005/8/layout/target3"/>
    <dgm:cxn modelId="{F63C45C3-FB27-4FE6-ADE4-DB4EDE0287D4}" type="presParOf" srcId="{333A1088-737F-45CB-B68E-254E46348037}" destId="{2C702D82-9B77-49B7-9568-BB8EB47C3372}" srcOrd="3" destOrd="0" presId="urn:microsoft.com/office/officeart/2005/8/layout/target3"/>
    <dgm:cxn modelId="{B7F63485-E512-47D3-BAE7-7453AE0B9901}" type="presParOf" srcId="{333A1088-737F-45CB-B68E-254E46348037}" destId="{A52A0455-90FF-4808-ABD0-F02540D31D5A}" srcOrd="4" destOrd="0" presId="urn:microsoft.com/office/officeart/2005/8/layout/target3"/>
    <dgm:cxn modelId="{11C92455-7423-4F38-9D05-2906BCF71836}" type="presParOf" srcId="{333A1088-737F-45CB-B68E-254E46348037}" destId="{6140AFEC-043D-4C43-A2F9-D0F5331DF3A3}" srcOrd="5" destOrd="0" presId="urn:microsoft.com/office/officeart/2005/8/layout/target3"/>
    <dgm:cxn modelId="{47D7FCCA-1AC1-44FA-8CBD-1C5E4D3E05B2}" type="presParOf" srcId="{333A1088-737F-45CB-B68E-254E46348037}" destId="{9358AC05-5D7D-4327-9F80-1AD486AEA664}" srcOrd="6" destOrd="0" presId="urn:microsoft.com/office/officeart/2005/8/layout/target3"/>
    <dgm:cxn modelId="{F00D0C33-6369-4395-8E67-44FEE99C93B5}" type="presParOf" srcId="{333A1088-737F-45CB-B68E-254E46348037}" destId="{313FC574-E1CD-4FB4-B054-0B805CE0447D}" srcOrd="7" destOrd="0" presId="urn:microsoft.com/office/officeart/2005/8/layout/target3"/>
    <dgm:cxn modelId="{1EFE07C1-E7E4-45F7-B434-300CB0515C59}" type="presParOf" srcId="{333A1088-737F-45CB-B68E-254E46348037}" destId="{619D679B-A015-4ECF-8348-D1034C574F40}" srcOrd="8" destOrd="0" presId="urn:microsoft.com/office/officeart/2005/8/layout/target3"/>
    <dgm:cxn modelId="{60ED6A47-FEFE-4B94-9756-51F61644B147}" type="presParOf" srcId="{333A1088-737F-45CB-B68E-254E46348037}" destId="{322283A8-4A27-4CDA-BAE3-F381106A9174}" srcOrd="9" destOrd="0" presId="urn:microsoft.com/office/officeart/2005/8/layout/target3"/>
    <dgm:cxn modelId="{959BF508-F6F8-4BAA-BA6D-E4DC704EFCD4}" type="presParOf" srcId="{333A1088-737F-45CB-B68E-254E46348037}" destId="{FFC9F71D-1B4F-4AD9-A4A6-86ADEFC8AF5C}" srcOrd="10" destOrd="0" presId="urn:microsoft.com/office/officeart/2005/8/layout/target3"/>
    <dgm:cxn modelId="{14EAB39C-452D-4138-B3DF-C0F6ED0A9DB2}" type="presParOf" srcId="{333A1088-737F-45CB-B68E-254E46348037}" destId="{25B08C86-7E15-44DC-BE7F-FFB55DD49D12}" srcOrd="11" destOrd="0" presId="urn:microsoft.com/office/officeart/2005/8/layout/target3"/>
    <dgm:cxn modelId="{A6A4363C-2E85-490F-8451-0C20F163E062}" type="presParOf" srcId="{333A1088-737F-45CB-B68E-254E46348037}" destId="{76644BE8-9D7C-4C09-B250-3D10AF48CBB7}" srcOrd="12" destOrd="0" presId="urn:microsoft.com/office/officeart/2005/8/layout/target3"/>
    <dgm:cxn modelId="{4F230281-6AD9-4A69-A5B8-87C6E9AF4FFA}" type="presParOf" srcId="{333A1088-737F-45CB-B68E-254E46348037}" destId="{EE85B701-7295-41C0-BA7A-34D3756A2AE6}" srcOrd="13" destOrd="0" presId="urn:microsoft.com/office/officeart/2005/8/layout/target3"/>
    <dgm:cxn modelId="{7B8607D2-6518-437E-98EF-01FD9AE5B6DD}" type="presParOf" srcId="{333A1088-737F-45CB-B68E-254E46348037}" destId="{8BEBB6EC-1DAA-4CAC-8A25-BC0FCBD5DBD5}" srcOrd="14" destOrd="0" presId="urn:microsoft.com/office/officeart/2005/8/layout/target3"/>
    <dgm:cxn modelId="{075AFDC3-CC8F-48CB-8D22-D4F01DF803E6}" type="presParOf" srcId="{333A1088-737F-45CB-B68E-254E46348037}" destId="{AED2198E-93D5-4001-81B4-73124B309672}" srcOrd="15" destOrd="0" presId="urn:microsoft.com/office/officeart/2005/8/layout/target3"/>
    <dgm:cxn modelId="{EAC17914-20F0-40E5-A7CE-B04415006CCD}" type="presParOf" srcId="{333A1088-737F-45CB-B68E-254E46348037}" destId="{2BE915AB-18AA-4053-B92C-3BFC9ED204BB}" srcOrd="16" destOrd="0" presId="urn:microsoft.com/office/officeart/2005/8/layout/target3"/>
    <dgm:cxn modelId="{8454836A-441F-4076-B0B9-F7C5AAA77978}" type="presParOf" srcId="{333A1088-737F-45CB-B68E-254E46348037}" destId="{6BB5E863-4638-4E1D-BFDE-399D028AC4ED}" srcOrd="17" destOrd="0" presId="urn:microsoft.com/office/officeart/2005/8/layout/target3"/>
    <dgm:cxn modelId="{B35DF0D4-2CA4-4264-8487-47A05160A38A}" type="presParOf" srcId="{333A1088-737F-45CB-B68E-254E46348037}" destId="{5A5FFA88-C948-4069-8E93-59FA12366E83}" srcOrd="18" destOrd="0" presId="urn:microsoft.com/office/officeart/2005/8/layout/target3"/>
    <dgm:cxn modelId="{F0B47C8E-6117-44B3-83D1-6970FCC4AE3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prstMaterial="flat">
          <a:bevelT w="127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prstMaterial="flat">
          <a:bevelT w="127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Linda Tůmová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prstMaterial="flat">
          <a:bevelT w="127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</a:t>
          </a:r>
          <a:r>
            <a:rPr lang="cs-CZ" sz="2000" kern="1200" baseline="0" dirty="0" smtClean="0">
              <a:solidFill>
                <a:srgbClr val="FF0000"/>
              </a:solidFill>
            </a:rPr>
            <a:t>32</a:t>
          </a:r>
          <a:r>
            <a:rPr lang="cs-CZ" sz="2000" kern="1200" baseline="0" dirty="0" smtClean="0"/>
            <a:t>_INOVACE_</a:t>
          </a:r>
          <a:r>
            <a:rPr lang="cs-CZ" sz="2000" kern="1200" baseline="0" dirty="0" smtClean="0">
              <a:solidFill>
                <a:srgbClr val="FF0000"/>
              </a:solidFill>
            </a:rPr>
            <a:t>03_ČJ_18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prstMaterial="flat">
          <a:bevelT w="127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Č</a:t>
          </a:r>
          <a:r>
            <a:rPr lang="cs-CZ" sz="2000" kern="1200" dirty="0" smtClean="0">
              <a:solidFill>
                <a:srgbClr val="FF0000"/>
              </a:solidFill>
            </a:rPr>
            <a:t>J – 6.B – ČÍSLOVKY – druhy, psaní číslovek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prstMaterial="flat">
          <a:bevelT w="127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21E284-4A85-41F6-A73B-093F4FC7A952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D5386B-F73C-4AF0-A876-B65F371771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0472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3510485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33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000" dirty="0"/>
              <a:t>Materiál je určen k výkladu a procvičení učiva o </a:t>
            </a:r>
            <a:r>
              <a:rPr lang="cs-CZ" sz="2000" dirty="0" smtClean="0"/>
              <a:t>číslovkách,            o </a:t>
            </a:r>
            <a:r>
              <a:rPr lang="cs-CZ" sz="2000" dirty="0"/>
              <a:t>jejich druzích </a:t>
            </a:r>
            <a:r>
              <a:rPr lang="cs-CZ" sz="2000" dirty="0" smtClean="0"/>
              <a:t>a psaní číslovek. </a:t>
            </a:r>
            <a:r>
              <a:rPr lang="cs-CZ" sz="2000" dirty="0"/>
              <a:t>Žáci si mají díky této prezentaci procvičit rozlišování jednotlivých druhů </a:t>
            </a:r>
            <a:r>
              <a:rPr lang="cs-CZ" sz="2000" dirty="0" smtClean="0"/>
              <a:t>číslovek, seznámit se                     s pravidly psaní číslovek. </a:t>
            </a:r>
            <a:r>
              <a:rPr lang="cs-CZ" sz="2000" dirty="0"/>
              <a:t>Na </a:t>
            </a:r>
            <a:r>
              <a:rPr lang="cs-CZ" sz="2000" dirty="0" smtClean="0"/>
              <a:t>příkladech </a:t>
            </a:r>
            <a:r>
              <a:rPr lang="cs-CZ" sz="2000" dirty="0"/>
              <a:t>si  procvičí probírané učivo a </a:t>
            </a:r>
            <a:r>
              <a:rPr lang="cs-CZ" sz="2000" dirty="0" smtClean="0"/>
              <a:t>zkontrolují </a:t>
            </a:r>
            <a:r>
              <a:rPr lang="cs-CZ" sz="2000" dirty="0"/>
              <a:t>správnost svých odpovědí. </a:t>
            </a:r>
          </a:p>
          <a:p>
            <a:pPr algn="just"/>
            <a:r>
              <a:rPr lang="cs-CZ" sz="2000" dirty="0"/>
              <a:t>Práce s prezentací vyplnila podstatnou část hodiny. Byla velmi jednoduchá. Učivo bylo nejdříve vysvětleno. Žáci pak plnili jednotlivé úkoly jako samostatnou práci.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8331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9600" dirty="0" smtClean="0"/>
              <a:t>ČÍSLOVKY</a:t>
            </a:r>
            <a:endParaRPr lang="cs-CZ" sz="9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356992"/>
            <a:ext cx="6400800" cy="1800200"/>
          </a:xfrm>
        </p:spPr>
        <p:txBody>
          <a:bodyPr>
            <a:noAutofit/>
          </a:bodyPr>
          <a:lstStyle/>
          <a:p>
            <a:r>
              <a:rPr lang="cs-CZ" sz="3200" dirty="0" smtClean="0"/>
              <a:t>DRUHY ČÍSLOVEK</a:t>
            </a:r>
          </a:p>
          <a:p>
            <a:r>
              <a:rPr lang="cs-CZ" sz="3200" dirty="0" smtClean="0"/>
              <a:t>PSANÍ ČÍSLOVEK</a:t>
            </a:r>
          </a:p>
        </p:txBody>
      </p:sp>
    </p:spTree>
    <p:extLst>
      <p:ext uri="{BB962C8B-B14F-4D97-AF65-F5344CB8AC3E}">
        <p14:creationId xmlns:p14="http://schemas.microsoft.com/office/powerpoint/2010/main" val="1273015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675467"/>
            <a:ext cx="7732381" cy="3450696"/>
          </a:xfrm>
        </p:spPr>
        <p:txBody>
          <a:bodyPr>
            <a:normAutofit lnSpcReduction="10000"/>
          </a:bodyPr>
          <a:lstStyle/>
          <a:p>
            <a:r>
              <a:rPr lang="cs-CZ" dirty="0"/>
              <a:t>j</a:t>
            </a:r>
            <a:r>
              <a:rPr lang="cs-CZ" dirty="0" smtClean="0"/>
              <a:t>sou slova, která vyjadřují počet, pořadí, množství druhů, kolikrát se něco vyskytuje</a:t>
            </a:r>
          </a:p>
          <a:p>
            <a:r>
              <a:rPr lang="cs-CZ" dirty="0"/>
              <a:t>j</a:t>
            </a:r>
            <a:r>
              <a:rPr lang="cs-CZ" dirty="0" smtClean="0"/>
              <a:t>sou slova ohebná, skloňují se</a:t>
            </a:r>
          </a:p>
          <a:p>
            <a:r>
              <a:rPr lang="cs-CZ" dirty="0"/>
              <a:t>u</a:t>
            </a:r>
            <a:r>
              <a:rPr lang="cs-CZ" dirty="0" smtClean="0"/>
              <a:t>rčujeme u nich pád, číslo, rod (životnost), vzor a druh</a:t>
            </a:r>
          </a:p>
          <a:p>
            <a:r>
              <a:rPr lang="cs-CZ" dirty="0" smtClean="0"/>
              <a:t>ptáme se na ně: 	</a:t>
            </a:r>
            <a:r>
              <a:rPr lang="cs-CZ" b="1" dirty="0" smtClean="0"/>
              <a:t>KOLIK? </a:t>
            </a: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			KOLIKÁTÝ? 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KOLIKERÝ? KOLIKERY? 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KOLIKRÁT? KOLIKANÁSOBNÝ?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ČÍSLOVKY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6415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7690995"/>
              </p:ext>
            </p:extLst>
          </p:nvPr>
        </p:nvGraphicFramePr>
        <p:xfrm>
          <a:off x="467544" y="2636912"/>
          <a:ext cx="8280920" cy="342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0230"/>
                <a:gridCol w="2070230"/>
                <a:gridCol w="2070230"/>
                <a:gridCol w="2070230"/>
              </a:tblGrid>
              <a:tr h="540000">
                <a:tc>
                  <a:txBody>
                    <a:bodyPr/>
                    <a:lstStyle/>
                    <a:p>
                      <a:r>
                        <a:rPr lang="cs-CZ" dirty="0" smtClean="0"/>
                        <a:t>druh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ptáme 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píšeme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skloňování</a:t>
                      </a:r>
                      <a:endParaRPr lang="cs-CZ" dirty="0"/>
                    </a:p>
                  </a:txBody>
                  <a:tcPr/>
                </a:tc>
              </a:tr>
              <a:tr h="720000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ZÁKLADNÍ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Kolik?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zájmenné, jmenné, duálové</a:t>
                      </a:r>
                      <a:endParaRPr lang="cs-CZ" dirty="0"/>
                    </a:p>
                  </a:txBody>
                  <a:tcPr/>
                </a:tc>
              </a:tr>
              <a:tr h="720000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ŘADOVÉ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Kolikátý?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 číslicemi tečku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podle jarní , mladý</a:t>
                      </a:r>
                      <a:endParaRPr lang="cs-CZ" dirty="0"/>
                    </a:p>
                  </a:txBody>
                  <a:tcPr/>
                </a:tc>
              </a:tr>
              <a:tr h="720000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DRUHOVÉ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Kolikerý? Kolikery?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podle jarní, mladý</a:t>
                      </a:r>
                      <a:endParaRPr lang="cs-CZ" dirty="0"/>
                    </a:p>
                  </a:txBody>
                  <a:tcPr/>
                </a:tc>
              </a:tr>
              <a:tr h="720000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NÁSOBNÉ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Kolikrát? Kolikanásobný?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(-krát</a:t>
                      </a:r>
                      <a:r>
                        <a:rPr lang="cs-CZ" baseline="0" dirty="0" smtClean="0"/>
                        <a:t> – n</a:t>
                      </a:r>
                      <a:r>
                        <a:rPr lang="cs-CZ" dirty="0" smtClean="0"/>
                        <a:t>esklonné)</a:t>
                      </a:r>
                    </a:p>
                    <a:p>
                      <a:r>
                        <a:rPr lang="cs-CZ" dirty="0" smtClean="0"/>
                        <a:t>podle mladý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číslovek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3227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Rozlišujeme číslovky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URČITÉ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yjadřují určitý, přesný počet, pořadí …</a:t>
            </a:r>
          </a:p>
          <a:p>
            <a:r>
              <a:rPr lang="cs-CZ" dirty="0"/>
              <a:t>m</a:t>
            </a:r>
            <a:r>
              <a:rPr lang="cs-CZ" dirty="0" smtClean="0"/>
              <a:t>ůžeme je zapsat číslicí</a:t>
            </a:r>
          </a:p>
          <a:p>
            <a:r>
              <a:rPr lang="cs-CZ" dirty="0" smtClean="0"/>
              <a:t>Kolik? – tři – 3</a:t>
            </a:r>
          </a:p>
          <a:p>
            <a:r>
              <a:rPr lang="cs-CZ" dirty="0" smtClean="0"/>
              <a:t>Kolikátý? – třetí – 3.</a:t>
            </a:r>
          </a:p>
          <a:p>
            <a:r>
              <a:rPr lang="cs-CZ" dirty="0" smtClean="0"/>
              <a:t>Kolikery? – troje – 3</a:t>
            </a:r>
          </a:p>
          <a:p>
            <a:r>
              <a:rPr lang="cs-CZ" dirty="0" smtClean="0"/>
              <a:t>Kolikrát? – třikrát – 3x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NEURČITÉ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4" y="3429000"/>
            <a:ext cx="4247456" cy="2697163"/>
          </a:xfrm>
        </p:spPr>
        <p:txBody>
          <a:bodyPr>
            <a:normAutofit/>
          </a:bodyPr>
          <a:lstStyle/>
          <a:p>
            <a:r>
              <a:rPr lang="cs-CZ" dirty="0"/>
              <a:t>n</a:t>
            </a:r>
            <a:r>
              <a:rPr lang="cs-CZ" dirty="0" smtClean="0"/>
              <a:t>evyjadřují určitý, přesný počet, pořadí ….</a:t>
            </a:r>
          </a:p>
          <a:p>
            <a:r>
              <a:rPr lang="cs-CZ" dirty="0"/>
              <a:t>n</a:t>
            </a:r>
            <a:r>
              <a:rPr lang="cs-CZ" dirty="0" smtClean="0"/>
              <a:t>emůžeme je zapsat číslicí</a:t>
            </a:r>
          </a:p>
          <a:p>
            <a:r>
              <a:rPr lang="cs-CZ" dirty="0" smtClean="0"/>
              <a:t>Kolik? – několik, málo, </a:t>
            </a:r>
          </a:p>
          <a:p>
            <a:r>
              <a:rPr lang="cs-CZ" dirty="0" smtClean="0"/>
              <a:t>Kolikátý? – několikátý</a:t>
            </a:r>
          </a:p>
          <a:p>
            <a:r>
              <a:rPr lang="cs-CZ" dirty="0" smtClean="0"/>
              <a:t>Kolikery? – několikery</a:t>
            </a:r>
          </a:p>
          <a:p>
            <a:r>
              <a:rPr lang="cs-CZ" dirty="0" smtClean="0"/>
              <a:t>Kolikanásobný? - několikanásobný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2423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 u vyznačených číslovek: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76672" y="2780928"/>
            <a:ext cx="875982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/>
              <a:t>desítky</a:t>
            </a:r>
            <a:r>
              <a:rPr lang="cs-CZ" sz="2400" dirty="0"/>
              <a:t> svědků   </a:t>
            </a:r>
            <a:r>
              <a:rPr lang="cs-CZ" sz="2400" dirty="0" smtClean="0"/>
              <a:t>	</a:t>
            </a:r>
            <a:r>
              <a:rPr lang="cs-CZ" sz="2400" dirty="0"/>
              <a:t> ______ </a:t>
            </a:r>
            <a:r>
              <a:rPr lang="cs-CZ" sz="2400" dirty="0" smtClean="0"/>
              <a:t>	</a:t>
            </a:r>
            <a:r>
              <a:rPr lang="cs-CZ" sz="2400" b="1" dirty="0" smtClean="0"/>
              <a:t>padesátá</a:t>
            </a:r>
            <a:r>
              <a:rPr lang="cs-CZ" sz="2400" dirty="0" smtClean="0"/>
              <a:t> </a:t>
            </a:r>
            <a:r>
              <a:rPr lang="cs-CZ" sz="2400" dirty="0"/>
              <a:t>kopie </a:t>
            </a:r>
            <a:r>
              <a:rPr lang="cs-CZ" sz="2400" dirty="0" smtClean="0"/>
              <a:t>	______ </a:t>
            </a:r>
            <a:r>
              <a:rPr lang="cs-CZ" sz="2400" b="1" dirty="0" smtClean="0"/>
              <a:t>dvojí</a:t>
            </a:r>
            <a:r>
              <a:rPr lang="cs-CZ" sz="2400" dirty="0" smtClean="0"/>
              <a:t> </a:t>
            </a:r>
            <a:r>
              <a:rPr lang="cs-CZ" sz="2400" dirty="0"/>
              <a:t>máslo </a:t>
            </a:r>
            <a:r>
              <a:rPr lang="cs-CZ" sz="2400" dirty="0" smtClean="0"/>
              <a:t>		</a:t>
            </a:r>
            <a:r>
              <a:rPr lang="cs-CZ" sz="2400" dirty="0"/>
              <a:t> ______ 	</a:t>
            </a:r>
            <a:r>
              <a:rPr lang="cs-CZ" sz="2400" b="1" dirty="0" smtClean="0"/>
              <a:t>dvakrát</a:t>
            </a:r>
            <a:r>
              <a:rPr lang="cs-CZ" sz="2400" dirty="0" smtClean="0"/>
              <a:t> </a:t>
            </a:r>
            <a:r>
              <a:rPr lang="cs-CZ" sz="2400" dirty="0"/>
              <a:t>byl zatčen   </a:t>
            </a:r>
            <a:r>
              <a:rPr lang="cs-CZ" sz="2400" dirty="0" smtClean="0"/>
              <a:t>	______ ve </a:t>
            </a:r>
            <a:r>
              <a:rPr lang="cs-CZ" sz="2400" b="1" dirty="0"/>
              <a:t>čtvrtém</a:t>
            </a:r>
            <a:r>
              <a:rPr lang="cs-CZ" sz="2400" dirty="0"/>
              <a:t> zápase </a:t>
            </a:r>
            <a:r>
              <a:rPr lang="cs-CZ" sz="2400" dirty="0" smtClean="0"/>
              <a:t>	</a:t>
            </a:r>
            <a:r>
              <a:rPr lang="cs-CZ" sz="2400" dirty="0"/>
              <a:t> ______ </a:t>
            </a:r>
            <a:r>
              <a:rPr lang="cs-CZ" sz="2400" dirty="0" smtClean="0"/>
              <a:t>	na </a:t>
            </a:r>
            <a:r>
              <a:rPr lang="cs-CZ" sz="2400" dirty="0"/>
              <a:t>straně </a:t>
            </a:r>
            <a:r>
              <a:rPr lang="cs-CZ" sz="2400" b="1" dirty="0"/>
              <a:t>dvacet</a:t>
            </a:r>
            <a:r>
              <a:rPr lang="cs-CZ" sz="2400" dirty="0"/>
              <a:t> 	</a:t>
            </a:r>
            <a:r>
              <a:rPr lang="cs-CZ" sz="2400" dirty="0" smtClean="0"/>
              <a:t>______ oběd </a:t>
            </a:r>
            <a:r>
              <a:rPr lang="cs-CZ" sz="2400" dirty="0"/>
              <a:t>ve </a:t>
            </a:r>
            <a:r>
              <a:rPr lang="cs-CZ" sz="2400" b="1" dirty="0"/>
              <a:t>dvě</a:t>
            </a:r>
            <a:r>
              <a:rPr lang="cs-CZ" sz="2400" dirty="0"/>
              <a:t> </a:t>
            </a:r>
            <a:r>
              <a:rPr lang="cs-CZ" sz="2400" dirty="0" smtClean="0"/>
              <a:t>		</a:t>
            </a:r>
            <a:r>
              <a:rPr lang="cs-CZ" sz="2400" dirty="0"/>
              <a:t> ______ 	</a:t>
            </a:r>
            <a:r>
              <a:rPr lang="cs-CZ" sz="2400" b="1" dirty="0" smtClean="0"/>
              <a:t>trojí</a:t>
            </a:r>
            <a:r>
              <a:rPr lang="cs-CZ" sz="2400" dirty="0" smtClean="0"/>
              <a:t> </a:t>
            </a:r>
            <a:r>
              <a:rPr lang="cs-CZ" sz="2400" dirty="0"/>
              <a:t>mouku </a:t>
            </a:r>
            <a:r>
              <a:rPr lang="cs-CZ" sz="2400" dirty="0" smtClean="0"/>
              <a:t>		______ </a:t>
            </a:r>
            <a:r>
              <a:rPr lang="pl-PL" sz="2400" b="1" dirty="0" smtClean="0"/>
              <a:t>jeden</a:t>
            </a:r>
            <a:r>
              <a:rPr lang="pl-PL" sz="2400" dirty="0" smtClean="0"/>
              <a:t> </a:t>
            </a:r>
            <a:r>
              <a:rPr lang="pl-PL" sz="2400" dirty="0"/>
              <a:t>z učitelů </a:t>
            </a:r>
            <a:r>
              <a:rPr lang="pl-PL" sz="2400" dirty="0" smtClean="0"/>
              <a:t>	</a:t>
            </a:r>
            <a:r>
              <a:rPr lang="cs-CZ" sz="2400" dirty="0"/>
              <a:t> ______ </a:t>
            </a:r>
            <a:r>
              <a:rPr lang="pl-PL" sz="2400" dirty="0"/>
              <a:t>	</a:t>
            </a:r>
            <a:r>
              <a:rPr lang="pl-PL" sz="2400" b="1" dirty="0" smtClean="0"/>
              <a:t>obě</a:t>
            </a:r>
            <a:r>
              <a:rPr lang="pl-PL" sz="2400" dirty="0" smtClean="0"/>
              <a:t> </a:t>
            </a:r>
            <a:r>
              <a:rPr lang="pl-PL" sz="2400" dirty="0"/>
              <a:t>branky </a:t>
            </a:r>
            <a:r>
              <a:rPr lang="pl-PL" sz="2400" dirty="0" smtClean="0"/>
              <a:t>		</a:t>
            </a:r>
            <a:r>
              <a:rPr lang="cs-CZ" sz="2400" dirty="0" smtClean="0"/>
              <a:t>______</a:t>
            </a:r>
            <a:endParaRPr lang="cs-CZ" sz="2400" b="1" dirty="0" smtClean="0"/>
          </a:p>
          <a:p>
            <a:pPr>
              <a:lnSpc>
                <a:spcPct val="150000"/>
              </a:lnSpc>
            </a:pPr>
            <a:r>
              <a:rPr lang="cs-CZ" sz="2400" b="1" dirty="0" smtClean="0"/>
              <a:t>několik</a:t>
            </a:r>
            <a:r>
              <a:rPr lang="cs-CZ" sz="2400" dirty="0" smtClean="0"/>
              <a:t> </a:t>
            </a:r>
            <a:r>
              <a:rPr lang="cs-CZ" sz="2400" dirty="0"/>
              <a:t>brouků </a:t>
            </a:r>
            <a:r>
              <a:rPr lang="cs-CZ" sz="2400" dirty="0" smtClean="0"/>
              <a:t>	</a:t>
            </a:r>
            <a:r>
              <a:rPr lang="cs-CZ" sz="2400" dirty="0"/>
              <a:t> ______ </a:t>
            </a:r>
            <a:r>
              <a:rPr lang="cs-CZ" sz="2400" dirty="0" smtClean="0"/>
              <a:t>	</a:t>
            </a:r>
            <a:r>
              <a:rPr lang="cs-CZ" sz="2400" b="1" dirty="0" smtClean="0"/>
              <a:t>dvojnásobný</a:t>
            </a:r>
            <a:r>
              <a:rPr lang="cs-CZ" sz="2400" dirty="0" smtClean="0"/>
              <a:t> </a:t>
            </a:r>
            <a:r>
              <a:rPr lang="cs-CZ" sz="2400" dirty="0"/>
              <a:t>vrah </a:t>
            </a:r>
            <a:r>
              <a:rPr lang="cs-CZ" sz="2400" dirty="0" smtClean="0"/>
              <a:t>	______ </a:t>
            </a:r>
            <a:r>
              <a:rPr lang="cs-CZ" sz="2400" b="1" dirty="0" smtClean="0"/>
              <a:t>kolikátý</a:t>
            </a:r>
            <a:r>
              <a:rPr lang="cs-CZ" sz="2400" dirty="0" smtClean="0"/>
              <a:t> doběhl	</a:t>
            </a:r>
            <a:r>
              <a:rPr lang="cs-CZ" sz="2400" dirty="0"/>
              <a:t> ______ </a:t>
            </a:r>
            <a:r>
              <a:rPr lang="cs-CZ" sz="2400" dirty="0" smtClean="0"/>
              <a:t>	</a:t>
            </a:r>
            <a:r>
              <a:rPr lang="cs-CZ" sz="2400" b="1" dirty="0" smtClean="0"/>
              <a:t>dvacet </a:t>
            </a:r>
            <a:r>
              <a:rPr lang="cs-CZ" sz="2400" b="1" dirty="0"/>
              <a:t>čtyři</a:t>
            </a:r>
            <a:r>
              <a:rPr lang="cs-CZ" sz="2400" dirty="0"/>
              <a:t> stolů   </a:t>
            </a:r>
            <a:r>
              <a:rPr lang="cs-CZ" sz="2400" dirty="0" smtClean="0"/>
              <a:t>	______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941965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 u vyznačených číslovek: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76672" y="2780928"/>
            <a:ext cx="875982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/>
              <a:t>desítky</a:t>
            </a:r>
            <a:r>
              <a:rPr lang="cs-CZ" sz="2400" dirty="0"/>
              <a:t> svědků   </a:t>
            </a:r>
            <a:r>
              <a:rPr lang="cs-CZ" sz="2400" dirty="0" smtClean="0"/>
              <a:t>	</a:t>
            </a:r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(Z)</a:t>
            </a:r>
            <a:r>
              <a:rPr lang="cs-CZ" sz="2400" dirty="0" smtClean="0"/>
              <a:t>		</a:t>
            </a:r>
            <a:r>
              <a:rPr lang="cs-CZ" sz="2400" b="1" dirty="0" smtClean="0"/>
              <a:t>padesátá</a:t>
            </a:r>
            <a:r>
              <a:rPr lang="cs-CZ" sz="2400" dirty="0" smtClean="0"/>
              <a:t> </a:t>
            </a:r>
            <a:r>
              <a:rPr lang="cs-CZ" sz="2400" dirty="0"/>
              <a:t>kopie </a:t>
            </a:r>
            <a:r>
              <a:rPr lang="cs-CZ" sz="2400" dirty="0" smtClean="0"/>
              <a:t>	</a:t>
            </a:r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(Ř)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dvojí</a:t>
            </a:r>
            <a:r>
              <a:rPr lang="cs-CZ" sz="2400" dirty="0" smtClean="0"/>
              <a:t> </a:t>
            </a:r>
            <a:r>
              <a:rPr lang="cs-CZ" sz="2400" dirty="0"/>
              <a:t>máslo </a:t>
            </a:r>
            <a:r>
              <a:rPr lang="cs-CZ" sz="2400" dirty="0" smtClean="0"/>
              <a:t>		</a:t>
            </a:r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(D)</a:t>
            </a:r>
            <a:r>
              <a:rPr lang="cs-CZ" sz="2400" dirty="0"/>
              <a:t>	</a:t>
            </a:r>
            <a:r>
              <a:rPr lang="cs-CZ" sz="2400" dirty="0" smtClean="0"/>
              <a:t>	</a:t>
            </a:r>
            <a:r>
              <a:rPr lang="cs-CZ" sz="2400" b="1" dirty="0" smtClean="0"/>
              <a:t>dvakrát</a:t>
            </a:r>
            <a:r>
              <a:rPr lang="cs-CZ" sz="2400" dirty="0" smtClean="0"/>
              <a:t> </a:t>
            </a:r>
            <a:r>
              <a:rPr lang="cs-CZ" sz="2400" dirty="0"/>
              <a:t>byl zatčen   </a:t>
            </a:r>
            <a:r>
              <a:rPr lang="cs-CZ" sz="2400" dirty="0" smtClean="0"/>
              <a:t>	</a:t>
            </a:r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(N)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2400" dirty="0" smtClean="0"/>
              <a:t>ve </a:t>
            </a:r>
            <a:r>
              <a:rPr lang="cs-CZ" sz="2400" b="1" dirty="0"/>
              <a:t>čtvrtém</a:t>
            </a:r>
            <a:r>
              <a:rPr lang="cs-CZ" sz="2400" dirty="0"/>
              <a:t> zápase </a:t>
            </a:r>
            <a:r>
              <a:rPr lang="cs-CZ" sz="2400" dirty="0" smtClean="0"/>
              <a:t>	</a:t>
            </a:r>
            <a:r>
              <a:rPr lang="cs-CZ" sz="2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(Ř</a:t>
            </a:r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)</a:t>
            </a:r>
            <a:r>
              <a:rPr lang="cs-CZ" sz="2400" dirty="0" smtClean="0"/>
              <a:t>	</a:t>
            </a:r>
            <a:r>
              <a:rPr lang="cs-CZ" sz="2400" dirty="0"/>
              <a:t>	</a:t>
            </a:r>
            <a:r>
              <a:rPr lang="cs-CZ" sz="2400" dirty="0" smtClean="0"/>
              <a:t>na </a:t>
            </a:r>
            <a:r>
              <a:rPr lang="cs-CZ" sz="2400" dirty="0"/>
              <a:t>straně </a:t>
            </a:r>
            <a:r>
              <a:rPr lang="cs-CZ" sz="2400" b="1" dirty="0"/>
              <a:t>dvacet</a:t>
            </a:r>
            <a:r>
              <a:rPr lang="cs-CZ" sz="2400" dirty="0"/>
              <a:t> 	</a:t>
            </a:r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(Z)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oběd </a:t>
            </a:r>
            <a:r>
              <a:rPr lang="cs-CZ" sz="2400" dirty="0"/>
              <a:t>ve </a:t>
            </a:r>
            <a:r>
              <a:rPr lang="cs-CZ" sz="2400" b="1" dirty="0"/>
              <a:t>dvě</a:t>
            </a:r>
            <a:r>
              <a:rPr lang="cs-CZ" sz="2400" dirty="0"/>
              <a:t> </a:t>
            </a:r>
            <a:r>
              <a:rPr lang="cs-CZ" sz="2400" dirty="0" smtClean="0"/>
              <a:t>		</a:t>
            </a:r>
            <a:r>
              <a:rPr lang="cs-CZ" sz="2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(Z) </a:t>
            </a:r>
            <a:r>
              <a:rPr lang="cs-CZ" sz="2400" dirty="0"/>
              <a:t>	</a:t>
            </a:r>
            <a:r>
              <a:rPr lang="cs-CZ" sz="2400" dirty="0" smtClean="0"/>
              <a:t>	</a:t>
            </a:r>
            <a:r>
              <a:rPr lang="cs-CZ" sz="2400" b="1" dirty="0" smtClean="0"/>
              <a:t>trojí</a:t>
            </a:r>
            <a:r>
              <a:rPr lang="cs-CZ" sz="2400" dirty="0" smtClean="0"/>
              <a:t> </a:t>
            </a:r>
            <a:r>
              <a:rPr lang="cs-CZ" sz="2400" dirty="0"/>
              <a:t>mouku </a:t>
            </a:r>
            <a:r>
              <a:rPr lang="cs-CZ" sz="2400" dirty="0" smtClean="0"/>
              <a:t>		</a:t>
            </a:r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</a:t>
            </a:r>
            <a:r>
              <a:rPr lang="cs-CZ" sz="2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D) </a:t>
            </a:r>
            <a:endParaRPr lang="cs-CZ" sz="2400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pl-PL" sz="2400" b="1" dirty="0" smtClean="0"/>
              <a:t>jeden</a:t>
            </a:r>
            <a:r>
              <a:rPr lang="pl-PL" sz="2400" dirty="0" smtClean="0"/>
              <a:t> </a:t>
            </a:r>
            <a:r>
              <a:rPr lang="pl-PL" sz="2400" dirty="0"/>
              <a:t>z učitelů </a:t>
            </a:r>
            <a:r>
              <a:rPr lang="pl-PL" sz="2400" dirty="0" smtClean="0"/>
              <a:t>	</a:t>
            </a:r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</a:t>
            </a:r>
            <a:r>
              <a:rPr lang="cs-CZ" sz="2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Z)</a:t>
            </a:r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pl-PL" sz="2400" dirty="0"/>
              <a:t>	</a:t>
            </a:r>
            <a:r>
              <a:rPr lang="pl-PL" sz="2400" dirty="0" smtClean="0"/>
              <a:t>	</a:t>
            </a:r>
            <a:r>
              <a:rPr lang="pl-PL" sz="2400" b="1" dirty="0" smtClean="0"/>
              <a:t>obě</a:t>
            </a:r>
            <a:r>
              <a:rPr lang="pl-PL" sz="2400" dirty="0" smtClean="0"/>
              <a:t> </a:t>
            </a:r>
            <a:r>
              <a:rPr lang="pl-PL" sz="2400" dirty="0"/>
              <a:t>branky </a:t>
            </a:r>
            <a:r>
              <a:rPr lang="pl-PL" sz="2400" dirty="0" smtClean="0"/>
              <a:t>		</a:t>
            </a:r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</a:t>
            </a:r>
            <a:r>
              <a:rPr lang="cs-CZ" sz="2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Z)</a:t>
            </a:r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několik</a:t>
            </a:r>
            <a:r>
              <a:rPr lang="cs-CZ" sz="2400" dirty="0" smtClean="0"/>
              <a:t> </a:t>
            </a:r>
            <a:r>
              <a:rPr lang="cs-CZ" sz="2400" dirty="0"/>
              <a:t>brouků </a:t>
            </a:r>
            <a:r>
              <a:rPr lang="cs-CZ" sz="2400" dirty="0" smtClean="0"/>
              <a:t>	</a:t>
            </a:r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</a:t>
            </a:r>
            <a:r>
              <a:rPr lang="cs-CZ" sz="2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Z)</a:t>
            </a:r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dirty="0" smtClean="0"/>
              <a:t>		</a:t>
            </a:r>
            <a:r>
              <a:rPr lang="cs-CZ" sz="2400" b="1" dirty="0" smtClean="0"/>
              <a:t>dvojnásobný</a:t>
            </a:r>
            <a:r>
              <a:rPr lang="cs-CZ" sz="2400" dirty="0" smtClean="0"/>
              <a:t> </a:t>
            </a:r>
            <a:r>
              <a:rPr lang="cs-CZ" sz="2400" dirty="0"/>
              <a:t>vrah   	</a:t>
            </a:r>
            <a:r>
              <a:rPr lang="cs-CZ" sz="2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(N</a:t>
            </a:r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kolikátý</a:t>
            </a:r>
            <a:r>
              <a:rPr lang="cs-CZ" sz="2400" dirty="0" smtClean="0"/>
              <a:t> doběhl	</a:t>
            </a:r>
            <a:r>
              <a:rPr lang="cs-CZ" sz="2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(</a:t>
            </a:r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Ř)</a:t>
            </a:r>
            <a:r>
              <a:rPr lang="cs-CZ" sz="2400" dirty="0" smtClean="0"/>
              <a:t>		</a:t>
            </a:r>
            <a:r>
              <a:rPr lang="cs-CZ" sz="2400" b="1" dirty="0" smtClean="0"/>
              <a:t>dvacet </a:t>
            </a:r>
            <a:r>
              <a:rPr lang="cs-CZ" sz="2400" b="1" dirty="0"/>
              <a:t>čtyři</a:t>
            </a:r>
            <a:r>
              <a:rPr lang="cs-CZ" sz="2400" dirty="0"/>
              <a:t> stolů   </a:t>
            </a:r>
            <a:r>
              <a:rPr lang="cs-CZ" sz="2400" dirty="0" smtClean="0"/>
              <a:t>	</a:t>
            </a:r>
            <a:r>
              <a:rPr lang="cs-CZ" sz="2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(Z) </a:t>
            </a:r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0777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šestery, čtyři, paterý, sedmero, dvoje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dirty="0"/>
              <a:t>n</a:t>
            </a:r>
            <a:r>
              <a:rPr lang="cs-CZ" dirty="0" smtClean="0"/>
              <a:t>ěkolikanásobný, třikrát, několikerý, pětkrát, 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dirty="0"/>
              <a:t>p</a:t>
            </a:r>
            <a:r>
              <a:rPr lang="cs-CZ" dirty="0" smtClean="0"/>
              <a:t>adesátý, paterý, osmý, pátý, pětadvacátý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dirty="0"/>
              <a:t>d</a:t>
            </a:r>
            <a:r>
              <a:rPr lang="cs-CZ" dirty="0" smtClean="0"/>
              <a:t>evět, málo, několik, desítky, troje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dirty="0"/>
              <a:t>s</a:t>
            </a:r>
            <a:r>
              <a:rPr lang="cs-CZ" dirty="0" smtClean="0"/>
              <a:t>edmero, několikerý, tisící, paterý, šestery</a:t>
            </a:r>
          </a:p>
          <a:p>
            <a:pPr marL="457200" indent="-457200">
              <a:buFont typeface="+mj-lt"/>
              <a:buAutoNum type="arabicPeriod"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Která číslovka nepatří mezi ostatní?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8174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šestery,</a:t>
            </a:r>
            <a:r>
              <a:rPr lang="cs-CZ" strike="sngStrike" dirty="0" smtClean="0">
                <a:solidFill>
                  <a:srgbClr val="FF0000"/>
                </a:solidFill>
              </a:rPr>
              <a:t> </a:t>
            </a:r>
            <a:r>
              <a:rPr lang="cs-CZ" strike="sngStrike" dirty="0">
                <a:solidFill>
                  <a:srgbClr val="FF0000"/>
                </a:solidFill>
              </a:rPr>
              <a:t>č</a:t>
            </a:r>
            <a:r>
              <a:rPr lang="cs-CZ" strike="sngStrike" dirty="0" smtClean="0">
                <a:solidFill>
                  <a:srgbClr val="FF0000"/>
                </a:solidFill>
              </a:rPr>
              <a:t>tyři</a:t>
            </a:r>
            <a:r>
              <a:rPr lang="cs-CZ" dirty="0" smtClean="0"/>
              <a:t>, paterý, sedmero, dvoje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dirty="0"/>
              <a:t>n</a:t>
            </a:r>
            <a:r>
              <a:rPr lang="cs-CZ" dirty="0" smtClean="0"/>
              <a:t>ěkolikanásobný, třikrát, </a:t>
            </a:r>
            <a:r>
              <a:rPr lang="cs-CZ" strike="sngStrike" dirty="0" smtClean="0">
                <a:solidFill>
                  <a:srgbClr val="FF0000"/>
                </a:solidFill>
              </a:rPr>
              <a:t>několikerý</a:t>
            </a:r>
            <a:r>
              <a:rPr lang="cs-CZ" dirty="0" smtClean="0"/>
              <a:t>, pětkrát, 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dirty="0"/>
              <a:t>p</a:t>
            </a:r>
            <a:r>
              <a:rPr lang="cs-CZ" dirty="0" smtClean="0"/>
              <a:t>adesátý, </a:t>
            </a:r>
            <a:r>
              <a:rPr lang="cs-CZ" strike="sngStrike" dirty="0" smtClean="0">
                <a:solidFill>
                  <a:srgbClr val="FF0000"/>
                </a:solidFill>
              </a:rPr>
              <a:t>paterý</a:t>
            </a:r>
            <a:r>
              <a:rPr lang="cs-CZ" dirty="0" smtClean="0"/>
              <a:t>, osmý, pátý, pětadvacátý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dirty="0"/>
              <a:t>d</a:t>
            </a:r>
            <a:r>
              <a:rPr lang="cs-CZ" dirty="0" smtClean="0"/>
              <a:t>evět, málo, několik, desítky, </a:t>
            </a:r>
            <a:r>
              <a:rPr lang="cs-CZ" strike="sngStrike" dirty="0" smtClean="0">
                <a:solidFill>
                  <a:srgbClr val="FF0000"/>
                </a:solidFill>
              </a:rPr>
              <a:t>troje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dirty="0"/>
              <a:t>s</a:t>
            </a:r>
            <a:r>
              <a:rPr lang="cs-CZ" dirty="0" smtClean="0"/>
              <a:t>edmero, několikerý,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strike="sngStrike" dirty="0" smtClean="0">
                <a:solidFill>
                  <a:srgbClr val="FF0000"/>
                </a:solidFill>
              </a:rPr>
              <a:t>tisící</a:t>
            </a:r>
            <a:r>
              <a:rPr lang="cs-CZ" dirty="0" smtClean="0"/>
              <a:t>, paterý, šestery</a:t>
            </a:r>
          </a:p>
          <a:p>
            <a:pPr marL="457200" indent="-457200">
              <a:buFont typeface="+mj-lt"/>
              <a:buAutoNum type="arabicPeriod"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Která číslovka nepatří mezi ostatní?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4131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204864"/>
            <a:ext cx="8424935" cy="453650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PAMATUJ:</a:t>
            </a:r>
          </a:p>
          <a:p>
            <a:r>
              <a:rPr lang="cs-CZ" dirty="0" smtClean="0"/>
              <a:t>číslovky píšeme zvlášť			37   třicet sedm</a:t>
            </a:r>
          </a:p>
          <a:p>
            <a:r>
              <a:rPr lang="cs-CZ" dirty="0"/>
              <a:t>č</a:t>
            </a:r>
            <a:r>
              <a:rPr lang="cs-CZ" dirty="0" smtClean="0"/>
              <a:t>íslovky píšeme dohromady		37   sedmatřicet</a:t>
            </a:r>
          </a:p>
          <a:p>
            <a:r>
              <a:rPr lang="cs-CZ" dirty="0" smtClean="0"/>
              <a:t>číslovky píšeme dohromady		vyplňování šeků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Napiš číslovky slovem:</a:t>
            </a:r>
          </a:p>
          <a:p>
            <a:r>
              <a:rPr lang="cs-CZ" dirty="0">
                <a:solidFill>
                  <a:schemeClr val="tx1"/>
                </a:solidFill>
              </a:rPr>
              <a:t>1 638</a:t>
            </a:r>
            <a:r>
              <a:rPr lang="cs-CZ" dirty="0"/>
              <a:t>	</a:t>
            </a:r>
            <a:r>
              <a:rPr lang="cs-CZ" dirty="0" smtClean="0"/>
              <a:t>_________________________________________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49	</a:t>
            </a:r>
            <a:r>
              <a:rPr lang="cs-CZ" dirty="0" smtClean="0"/>
              <a:t>	_________________________________________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820</a:t>
            </a:r>
            <a:r>
              <a:rPr lang="cs-CZ" dirty="0"/>
              <a:t>		_________________________________________</a:t>
            </a:r>
          </a:p>
          <a:p>
            <a:r>
              <a:rPr lang="cs-CZ" dirty="0">
                <a:solidFill>
                  <a:schemeClr val="tx1"/>
                </a:solidFill>
              </a:rPr>
              <a:t>3 000</a:t>
            </a:r>
            <a:r>
              <a:rPr lang="cs-CZ" dirty="0"/>
              <a:t>	_________________________________________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PSANÍ ČÍSLOVEK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6363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204864"/>
            <a:ext cx="8424935" cy="453650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PAMATUJ:</a:t>
            </a:r>
          </a:p>
          <a:p>
            <a:r>
              <a:rPr lang="cs-CZ" dirty="0" smtClean="0"/>
              <a:t>číslovky píšeme zvlášť			37   třicet sedm</a:t>
            </a:r>
          </a:p>
          <a:p>
            <a:r>
              <a:rPr lang="cs-CZ" dirty="0"/>
              <a:t>č</a:t>
            </a:r>
            <a:r>
              <a:rPr lang="cs-CZ" dirty="0" smtClean="0"/>
              <a:t>íslovky píšeme dohromady		37   sedmatřicet</a:t>
            </a:r>
          </a:p>
          <a:p>
            <a:r>
              <a:rPr lang="cs-CZ" dirty="0" smtClean="0"/>
              <a:t>číslovky píšeme dohromady		vyplňování šeků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Napiš číslovky slovem:</a:t>
            </a:r>
          </a:p>
          <a:p>
            <a:r>
              <a:rPr lang="cs-CZ" dirty="0">
                <a:solidFill>
                  <a:schemeClr val="tx1"/>
                </a:solidFill>
              </a:rPr>
              <a:t>1 638	</a:t>
            </a:r>
            <a:r>
              <a:rPr lang="cs-CZ" b="1" i="1" dirty="0" smtClean="0">
                <a:solidFill>
                  <a:schemeClr val="tx1"/>
                </a:solidFill>
              </a:rPr>
              <a:t>jeden tisíc šest set třicet osm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49		</a:t>
            </a:r>
            <a:r>
              <a:rPr lang="cs-CZ" b="1" i="1" dirty="0" smtClean="0">
                <a:solidFill>
                  <a:schemeClr val="tx1"/>
                </a:solidFill>
              </a:rPr>
              <a:t>čtyřicet devět 	(devětačtyřicet)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820</a:t>
            </a:r>
            <a:r>
              <a:rPr lang="cs-CZ" dirty="0">
                <a:solidFill>
                  <a:schemeClr val="tx1"/>
                </a:solidFill>
              </a:rPr>
              <a:t>		</a:t>
            </a:r>
            <a:r>
              <a:rPr lang="cs-CZ" b="1" i="1" dirty="0" smtClean="0">
                <a:solidFill>
                  <a:schemeClr val="tx1"/>
                </a:solidFill>
              </a:rPr>
              <a:t>osm set dvacet</a:t>
            </a:r>
            <a:endParaRPr lang="cs-CZ" b="1" i="1" dirty="0">
              <a:solidFill>
                <a:schemeClr val="tx1"/>
              </a:solidFill>
            </a:endParaRPr>
          </a:p>
          <a:p>
            <a:r>
              <a:rPr lang="cs-CZ" dirty="0">
                <a:solidFill>
                  <a:schemeClr val="tx1"/>
                </a:solidFill>
              </a:rPr>
              <a:t>3 000	</a:t>
            </a:r>
            <a:r>
              <a:rPr lang="cs-CZ" b="1" i="1" dirty="0" smtClean="0">
                <a:solidFill>
                  <a:schemeClr val="tx1"/>
                </a:solidFill>
              </a:rPr>
              <a:t>tři tisíce</a:t>
            </a:r>
            <a:endParaRPr lang="cs-CZ" b="1" i="1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PSANÍ ČÍSLOVEK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8977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/>
              <a:t>tečku piš za číslovkami řadovými 		</a:t>
            </a:r>
            <a:r>
              <a:rPr lang="cs-CZ" i="1" dirty="0"/>
              <a:t>5. závodník</a:t>
            </a:r>
          </a:p>
          <a:p>
            <a:pPr>
              <a:lnSpc>
                <a:spcPct val="150000"/>
              </a:lnSpc>
            </a:pPr>
            <a:r>
              <a:rPr lang="cs-CZ" dirty="0"/>
              <a:t>tečku nepiš za letopočtem		</a:t>
            </a:r>
            <a:r>
              <a:rPr lang="cs-CZ" i="1" dirty="0"/>
              <a:t>2011</a:t>
            </a:r>
          </a:p>
          <a:p>
            <a:pPr>
              <a:lnSpc>
                <a:spcPct val="150000"/>
              </a:lnSpc>
            </a:pPr>
            <a:r>
              <a:rPr lang="cs-CZ" dirty="0"/>
              <a:t>tečku za datem ve zlomku 		</a:t>
            </a:r>
            <a:r>
              <a:rPr lang="cs-CZ" i="1" dirty="0"/>
              <a:t>21/11</a:t>
            </a:r>
          </a:p>
          <a:p>
            <a:pPr>
              <a:lnSpc>
                <a:spcPct val="150000"/>
              </a:lnSpc>
            </a:pPr>
            <a:r>
              <a:rPr lang="cs-CZ" dirty="0"/>
              <a:t>je-li 	číslice za stranou, cvičením 		</a:t>
            </a:r>
            <a:r>
              <a:rPr lang="cs-CZ" i="1" dirty="0"/>
              <a:t>cvičení 3    </a:t>
            </a:r>
            <a:r>
              <a:rPr lang="cs-CZ" dirty="0" smtClean="0"/>
              <a:t>						</a:t>
            </a:r>
            <a:r>
              <a:rPr lang="cs-CZ" i="1" dirty="0" smtClean="0"/>
              <a:t>strana </a:t>
            </a:r>
            <a:r>
              <a:rPr lang="cs-CZ" i="1" dirty="0"/>
              <a:t>16</a:t>
            </a:r>
          </a:p>
          <a:p>
            <a:pPr>
              <a:lnSpc>
                <a:spcPct val="150000"/>
              </a:lnSpc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PSANÍ </a:t>
            </a:r>
            <a:r>
              <a:rPr lang="cs-CZ" dirty="0" smtClean="0"/>
              <a:t>ČÍSLOVEK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503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675466"/>
            <a:ext cx="7408333" cy="3849877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Doplň tečku, tam kde patří: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chemeClr val="tx1"/>
                </a:solidFill>
              </a:rPr>
              <a:t>Narodil jsem se v roce 1998 v Uherském Hradišti.</a:t>
            </a:r>
          </a:p>
          <a:p>
            <a:pPr marL="301943" lvl="1" indent="0">
              <a:lnSpc>
                <a:spcPct val="150000"/>
              </a:lnSpc>
              <a:buNone/>
            </a:pPr>
            <a:r>
              <a:rPr lang="cs-CZ" dirty="0" smtClean="0">
                <a:solidFill>
                  <a:schemeClr val="tx1"/>
                </a:solidFill>
              </a:rPr>
              <a:t>	Na exkurzi pojede 32 žáků.</a:t>
            </a:r>
          </a:p>
          <a:p>
            <a:pPr marL="301943" lvl="1" indent="0">
              <a:lnSpc>
                <a:spcPct val="150000"/>
              </a:lnSpc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Chodíme do 6  ročníku.</a:t>
            </a:r>
          </a:p>
          <a:p>
            <a:pPr marL="301943" lvl="1" indent="0">
              <a:lnSpc>
                <a:spcPct val="150000"/>
              </a:lnSpc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Boleslav I  Ukrutný razil stříbrné denáry.</a:t>
            </a:r>
          </a:p>
          <a:p>
            <a:pPr marL="301943" lvl="1" indent="0">
              <a:lnSpc>
                <a:spcPct val="150000"/>
              </a:lnSpc>
              <a:buNone/>
            </a:pPr>
            <a:r>
              <a:rPr lang="cs-CZ" dirty="0" smtClean="0">
                <a:solidFill>
                  <a:schemeClr val="tx1"/>
                </a:solidFill>
              </a:rPr>
              <a:t>	Cvičení 3 </a:t>
            </a:r>
            <a:r>
              <a:rPr lang="cs-CZ" dirty="0" smtClean="0">
                <a:solidFill>
                  <a:schemeClr val="tx1"/>
                </a:solidFill>
              </a:rPr>
              <a:t>je na </a:t>
            </a:r>
            <a:r>
              <a:rPr lang="cs-CZ" dirty="0" smtClean="0">
                <a:solidFill>
                  <a:schemeClr val="tx1"/>
                </a:solidFill>
              </a:rPr>
              <a:t>straně 51 v učebnici.</a:t>
            </a:r>
          </a:p>
          <a:p>
            <a:pPr marL="301943" lvl="1" indent="0">
              <a:lnSpc>
                <a:spcPct val="150000"/>
              </a:lnSpc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Sraz žáků je po 7  hodině.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PSANÍ ČÍSLOVEK</a:t>
            </a:r>
          </a:p>
        </p:txBody>
      </p:sp>
    </p:spTree>
    <p:extLst>
      <p:ext uri="{BB962C8B-B14F-4D97-AF65-F5344CB8AC3E}">
        <p14:creationId xmlns:p14="http://schemas.microsoft.com/office/powerpoint/2010/main" val="2425628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675466"/>
            <a:ext cx="7408333" cy="3849877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Doplň tečku, tam kde patří: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chemeClr val="tx1"/>
                </a:solidFill>
              </a:rPr>
              <a:t>Narodil jsem se v roce 1998 v Uherském Hradišti.</a:t>
            </a:r>
          </a:p>
          <a:p>
            <a:pPr marL="301943" lvl="1" indent="0">
              <a:lnSpc>
                <a:spcPct val="150000"/>
              </a:lnSpc>
              <a:buNone/>
            </a:pPr>
            <a:r>
              <a:rPr lang="cs-CZ" dirty="0" smtClean="0">
                <a:solidFill>
                  <a:schemeClr val="tx1"/>
                </a:solidFill>
              </a:rPr>
              <a:t>	Na exkurzi pojede 32 žáků.</a:t>
            </a:r>
          </a:p>
          <a:p>
            <a:pPr marL="301943" lvl="1" indent="0">
              <a:lnSpc>
                <a:spcPct val="150000"/>
              </a:lnSpc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Chodíme do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6</a:t>
            </a:r>
            <a:r>
              <a:rPr lang="cs-CZ" sz="2600" b="1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ročníku.</a:t>
            </a:r>
          </a:p>
          <a:p>
            <a:pPr marL="301943" lvl="1" indent="0">
              <a:lnSpc>
                <a:spcPct val="150000"/>
              </a:lnSpc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Boleslav I</a:t>
            </a:r>
            <a:r>
              <a:rPr lang="cs-CZ" sz="2600" b="1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Ukrutný </a:t>
            </a:r>
            <a:r>
              <a:rPr lang="cs-CZ" dirty="0" smtClean="0">
                <a:solidFill>
                  <a:schemeClr val="tx1"/>
                </a:solidFill>
              </a:rPr>
              <a:t>razil stříbrné denáry.</a:t>
            </a:r>
          </a:p>
          <a:p>
            <a:pPr marL="301943" lvl="1" indent="0">
              <a:lnSpc>
                <a:spcPct val="150000"/>
              </a:lnSpc>
              <a:buNone/>
            </a:pPr>
            <a:r>
              <a:rPr lang="cs-CZ" dirty="0" smtClean="0">
                <a:solidFill>
                  <a:schemeClr val="tx1"/>
                </a:solidFill>
              </a:rPr>
              <a:t>	Cvičení </a:t>
            </a:r>
            <a:r>
              <a:rPr lang="cs-CZ" smtClean="0">
                <a:solidFill>
                  <a:schemeClr val="tx1"/>
                </a:solidFill>
              </a:rPr>
              <a:t>3 </a:t>
            </a:r>
            <a:r>
              <a:rPr lang="cs-CZ" smtClean="0">
                <a:solidFill>
                  <a:schemeClr val="tx1"/>
                </a:solidFill>
              </a:rPr>
              <a:t>je na </a:t>
            </a:r>
            <a:r>
              <a:rPr lang="cs-CZ" dirty="0" smtClean="0">
                <a:solidFill>
                  <a:schemeClr val="tx1"/>
                </a:solidFill>
              </a:rPr>
              <a:t>straně 51 v učebnici.</a:t>
            </a:r>
          </a:p>
          <a:p>
            <a:pPr marL="301943" lvl="1" indent="0">
              <a:lnSpc>
                <a:spcPct val="150000"/>
              </a:lnSpc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Sraz žáků je po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7</a:t>
            </a:r>
            <a:r>
              <a:rPr lang="cs-CZ" sz="2600" b="1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hodině. 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PSANÍ ČÍSLOVEK</a:t>
            </a:r>
          </a:p>
        </p:txBody>
      </p:sp>
    </p:spTree>
    <p:extLst>
      <p:ext uri="{BB962C8B-B14F-4D97-AF65-F5344CB8AC3E}">
        <p14:creationId xmlns:p14="http://schemas.microsoft.com/office/powerpoint/2010/main" val="3718498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  - vlastní dílo autora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982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828</TotalTime>
  <Words>443</Words>
  <Application>Microsoft Office PowerPoint</Application>
  <PresentationFormat>Předvádění na obrazovce (4:3)</PresentationFormat>
  <Paragraphs>122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Vlnění</vt:lpstr>
      <vt:lpstr>Prezentace aplikace PowerPoint</vt:lpstr>
      <vt:lpstr>anotace</vt:lpstr>
      <vt:lpstr>ČÍSLOVKY</vt:lpstr>
      <vt:lpstr>ČÍSLOVKY</vt:lpstr>
      <vt:lpstr>Druhy číslovek</vt:lpstr>
      <vt:lpstr>Rozlišujeme číslovky</vt:lpstr>
      <vt:lpstr>Urči druh u vyznačených číslovek:</vt:lpstr>
      <vt:lpstr>Urči druh u vyznačených číslovek:</vt:lpstr>
      <vt:lpstr>Která číslovka nepatří mezi ostatní?</vt:lpstr>
      <vt:lpstr>Která číslovka nepatří mezi ostatní?</vt:lpstr>
      <vt:lpstr>PSANÍ ČÍSLOVEK</vt:lpstr>
      <vt:lpstr>PSANÍ ČÍSLOVEK</vt:lpstr>
      <vt:lpstr>PSANÍ ČÍSLOVEK</vt:lpstr>
      <vt:lpstr>PSANÍ ČÍSLOVEK</vt:lpstr>
      <vt:lpstr>PSANÍ ČÍSLOVEK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Demeter</dc:creator>
  <cp:lastModifiedBy>PC</cp:lastModifiedBy>
  <cp:revision>60</cp:revision>
  <dcterms:created xsi:type="dcterms:W3CDTF">2011-11-19T18:43:06Z</dcterms:created>
  <dcterms:modified xsi:type="dcterms:W3CDTF">2011-11-21T07:41:19Z</dcterms:modified>
</cp:coreProperties>
</file>