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sldIdLst>
    <p:sldId id="268" r:id="rId3"/>
    <p:sldId id="267" r:id="rId4"/>
    <p:sldId id="256" r:id="rId5"/>
    <p:sldId id="258" r:id="rId6"/>
    <p:sldId id="259" r:id="rId7"/>
    <p:sldId id="260" r:id="rId8"/>
    <p:sldId id="261" r:id="rId9"/>
    <p:sldId id="257" r:id="rId10"/>
    <p:sldId id="269" r:id="rId11"/>
    <p:sldId id="270" r:id="rId12"/>
    <p:sldId id="271" r:id="rId13"/>
    <p:sldId id="273" r:id="rId14"/>
    <p:sldId id="274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9FF7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8934" autoAdjust="0"/>
  </p:normalViewPr>
  <p:slideViewPr>
    <p:cSldViewPr>
      <p:cViewPr varScale="1">
        <p:scale>
          <a:sx n="74" d="100"/>
          <a:sy n="74" d="100"/>
        </p:scale>
        <p:origin x="-190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E664A-96F7-4CBA-9F30-B37B9DB44303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A26F6-625F-4172-B95E-3D688F66DD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42238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E664A-96F7-4CBA-9F30-B37B9DB44303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A26F6-625F-4172-B95E-3D688F66DD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34538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E664A-96F7-4CBA-9F30-B37B9DB44303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A26F6-625F-4172-B95E-3D688F66DD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61351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E664A-96F7-4CBA-9F30-B37B9DB44303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A26F6-625F-4172-B95E-3D688F66DD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12698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E664A-96F7-4CBA-9F30-B37B9DB44303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A26F6-625F-4172-B95E-3D688F66DD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0406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E664A-96F7-4CBA-9F30-B37B9DB44303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A26F6-625F-4172-B95E-3D688F66DD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9976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E664A-96F7-4CBA-9F30-B37B9DB44303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A26F6-625F-4172-B95E-3D688F66DD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18233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E664A-96F7-4CBA-9F30-B37B9DB44303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A26F6-625F-4172-B95E-3D688F66DD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1205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E664A-96F7-4CBA-9F30-B37B9DB44303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A26F6-625F-4172-B95E-3D688F66DD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6381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E664A-96F7-4CBA-9F30-B37B9DB44303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A26F6-625F-4172-B95E-3D688F66DD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7245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E664A-96F7-4CBA-9F30-B37B9DB44303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A26F6-625F-4172-B95E-3D688F66DD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7964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1190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8856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18312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60063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52837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541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41586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28423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606618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53931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398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6000">
              <a:schemeClr val="bg2">
                <a:tint val="80000"/>
                <a:satMod val="300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4E664A-96F7-4CBA-9F30-B37B9DB44303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2A26F6-625F-4172-B95E-3D688F66DD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4913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6000">
              <a:schemeClr val="bg2">
                <a:tint val="80000"/>
                <a:satMod val="300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116DF3-64F4-44A1-BD57-B51E9552287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5C7198-16CA-4BB4-8936-000658BA75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42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jp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%C5%98edkvi%C4%8Dka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bubu-relax.webnode.cz/radce-jak-to-vsechno-zvladnu-/zdravi-a-kosmetika/zdravi/na-krevni-obeh-cibuli/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93118284"/>
              </p:ext>
            </p:extLst>
          </p:nvPr>
        </p:nvGraphicFramePr>
        <p:xfrm>
          <a:off x="611560" y="1844824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962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ZŠ a MŠ T. G. Masaryka Fulnek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Mgr</a:t>
                      </a:r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. Dagmar Šaflová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smtClean="0">
                          <a:solidFill>
                            <a:schemeClr val="tx1"/>
                          </a:solidFill>
                        </a:rPr>
                        <a:t>VY_32_INOVACE_PR.2.6- 1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Druhy zeleniny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CZ.1.07/1.4.00/21.0903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797152"/>
            <a:ext cx="57181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6490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6000" y="269033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0" y="2204864"/>
            <a:ext cx="792088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smtClean="0">
                <a:solidFill>
                  <a:prstClr val="black"/>
                </a:solidFill>
              </a:rPr>
              <a:t>Anotace : Máme rádi zeleninu aneb učíme se poznávat druhy zeleniny</a:t>
            </a:r>
          </a:p>
          <a:p>
            <a:r>
              <a:rPr lang="cs-CZ" sz="2000" b="1" smtClean="0">
                <a:solidFill>
                  <a:prstClr val="black"/>
                </a:solidFill>
              </a:rPr>
              <a:t>	</a:t>
            </a:r>
          </a:p>
          <a:p>
            <a:r>
              <a:rPr lang="cs-CZ" sz="2000" b="1" smtClean="0">
                <a:solidFill>
                  <a:prstClr val="black"/>
                </a:solidFill>
              </a:rPr>
              <a:t>Autor: Mgr. Dagmar Šaflová</a:t>
            </a:r>
          </a:p>
          <a:p>
            <a:r>
              <a:rPr lang="cs-CZ" sz="2000" b="1" smtClean="0">
                <a:solidFill>
                  <a:prstClr val="black"/>
                </a:solidFill>
              </a:rPr>
              <a:t>Základní a mateřská škola T.G.Masaryka Fulnek</a:t>
            </a:r>
          </a:p>
          <a:p>
            <a:r>
              <a:rPr lang="cs-CZ" sz="2000" b="1" smtClean="0">
                <a:solidFill>
                  <a:prstClr val="black"/>
                </a:solidFill>
              </a:rPr>
              <a:t>Jazyk: Český jazyk</a:t>
            </a:r>
          </a:p>
          <a:p>
            <a:r>
              <a:rPr lang="cs-CZ" sz="2000" b="1" smtClean="0">
                <a:solidFill>
                  <a:prstClr val="black"/>
                </a:solidFill>
              </a:rPr>
              <a:t>Vzdělávací oblast: Člověk a jeho svět - prvouka</a:t>
            </a:r>
          </a:p>
          <a:p>
            <a:endParaRPr lang="cs-CZ" sz="2000" b="1" smtClean="0">
              <a:solidFill>
                <a:prstClr val="black"/>
              </a:solidFill>
            </a:endParaRPr>
          </a:p>
          <a:p>
            <a:r>
              <a:rPr lang="cs-CZ" sz="2000" b="1" smtClean="0">
                <a:solidFill>
                  <a:prstClr val="black"/>
                </a:solidFill>
              </a:rPr>
              <a:t>Očekávaný výstup :</a:t>
            </a:r>
            <a:r>
              <a:rPr lang="pt-BR" sz="2000" b="1" smtClean="0">
                <a:solidFill>
                  <a:prstClr val="black"/>
                </a:solidFill>
              </a:rPr>
              <a:t>Žák se seznámí s druhy zeleniny. </a:t>
            </a:r>
            <a:endParaRPr lang="cs-CZ" sz="2000" b="1" smtClean="0">
              <a:solidFill>
                <a:prstClr val="black"/>
              </a:solidFill>
            </a:endParaRPr>
          </a:p>
          <a:p>
            <a:r>
              <a:rPr lang="cs-CZ" sz="2000" b="1" smtClean="0">
                <a:solidFill>
                  <a:prstClr val="black"/>
                </a:solidFill>
              </a:rPr>
              <a:t>Klíčová slova : Zelenina kořenová, košťálová, cibulová, plodová, listová a </a:t>
            </a:r>
          </a:p>
          <a:p>
            <a:r>
              <a:rPr lang="cs-CZ" sz="2000" b="1" smtClean="0">
                <a:solidFill>
                  <a:prstClr val="black"/>
                </a:solidFill>
              </a:rPr>
              <a:t>luštěniny. </a:t>
            </a:r>
          </a:p>
          <a:p>
            <a:r>
              <a:rPr lang="cs-CZ" sz="2000" b="1" smtClean="0">
                <a:solidFill>
                  <a:prstClr val="black"/>
                </a:solidFill>
              </a:rPr>
              <a:t>Druh učebního materiálu: prezentace </a:t>
            </a:r>
          </a:p>
          <a:p>
            <a:r>
              <a:rPr lang="cs-CZ" sz="2000" b="1" smtClean="0">
                <a:solidFill>
                  <a:prstClr val="black"/>
                </a:solidFill>
              </a:rPr>
              <a:t>Druh interaktivity: výklad ,interaktivní práce žáků</a:t>
            </a:r>
          </a:p>
          <a:p>
            <a:r>
              <a:rPr lang="cs-CZ" sz="2000" b="1" smtClean="0">
                <a:solidFill>
                  <a:prstClr val="black"/>
                </a:solidFill>
              </a:rPr>
              <a:t>Cílová skupina: Žák</a:t>
            </a:r>
          </a:p>
          <a:p>
            <a:r>
              <a:rPr lang="cs-CZ" sz="2000" b="1" smtClean="0">
                <a:solidFill>
                  <a:prstClr val="black"/>
                </a:solidFill>
              </a:rPr>
              <a:t>Stupeň a typ vzdělávání : základní vzdělávání – první  stupeň</a:t>
            </a:r>
          </a:p>
          <a:p>
            <a:r>
              <a:rPr lang="cs-CZ" sz="2000" b="1" smtClean="0">
                <a:solidFill>
                  <a:prstClr val="black"/>
                </a:solidFill>
              </a:rPr>
              <a:t>Typická věková skupina: 7- 8 let</a:t>
            </a:r>
          </a:p>
          <a:p>
            <a:endParaRPr lang="cs-CZ" sz="20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60039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>
            <a:normAutofit fontScale="90000"/>
          </a:bodyPr>
          <a:lstStyle/>
          <a:p>
            <a:pPr algn="l"/>
            <a:r>
              <a:rPr lang="cs-CZ" sz="6000" dirty="0" smtClean="0"/>
              <a:t>Máme rádi zeleninu aneb učíme se poznávat druhy </a:t>
            </a:r>
            <a:r>
              <a:rPr lang="cs-CZ" sz="6000" smtClean="0"/>
              <a:t>zeleniny.</a:t>
            </a:r>
            <a:br>
              <a:rPr lang="cs-CZ" sz="6000" smtClean="0"/>
            </a:br>
            <a:r>
              <a:rPr lang="cs-CZ" sz="6000"/>
              <a:t/>
            </a:r>
            <a:br>
              <a:rPr lang="cs-CZ" sz="6000"/>
            </a:br>
            <a:r>
              <a:rPr lang="cs-CZ" sz="2200" smtClean="0"/>
              <a:t>Vytvořila: Mgr.Dagmar Šaflová </a:t>
            </a:r>
            <a:br>
              <a:rPr lang="cs-CZ" sz="2200" smtClean="0"/>
            </a:br>
            <a:r>
              <a:rPr lang="cs-CZ" sz="2200" smtClean="0"/>
              <a:t>Základní a mateřská škola T. G.Masaryka Fulnek</a:t>
            </a:r>
            <a:endParaRPr lang="cs-CZ" sz="2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3789040"/>
            <a:ext cx="3407643" cy="2277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22176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48324" y="260648"/>
            <a:ext cx="75608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Kořenová zelenina</a:t>
            </a:r>
          </a:p>
          <a:p>
            <a:r>
              <a:rPr lang="cs-CZ" sz="4800" dirty="0" smtClean="0"/>
              <a:t>Jíme </a:t>
            </a:r>
            <a:r>
              <a:rPr lang="cs-CZ" sz="4800" dirty="0"/>
              <a:t>kořenovou část zeleniny</a:t>
            </a:r>
            <a:endParaRPr lang="cs-CZ" sz="4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9697" y="1973328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9517" y="5229200"/>
            <a:ext cx="1952367" cy="145540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65123"/>
            <a:ext cx="2088232" cy="139215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797" y="1830308"/>
            <a:ext cx="1159413" cy="142696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4203725"/>
            <a:ext cx="1857375" cy="13906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3929244"/>
            <a:ext cx="1959202" cy="1543851"/>
          </a:xfrm>
          <a:prstGeom prst="rect">
            <a:avLst/>
          </a:prstGeom>
        </p:spPr>
      </p:pic>
      <p:pic>
        <p:nvPicPr>
          <p:cNvPr id="1026" name="Picture 2" descr="http://t3.gstatic.com/images?q=tbn:ANd9GcRH1sq4BwoykYC-kHftv168hP8CkVdUiA821xCTfk4ZLkJFw_3s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5201" y="1802578"/>
            <a:ext cx="1944216" cy="1450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AutoShape 4" descr="data:image/jpg;base64,/9j/4AAQSkZJRgABAQAAAQABAAD/2wCEAAkGBhQREBUQEhQWFRIWFRUWFRgYFhQVEhUVFhcVFRQUGBYXHCYeGBkjGRgYHy8iIycpLC4sFR8xNTAqNSYrLCkBCQoKDgwOGQ8PGiwkHyUsKSwsLCo1KSwqLSwsKSwpLCksLywsLCkpLCwsKSwpLCwsLCwsKSksLCwsKSksKSksKf/AABEIALcBEwMBIgACEQEDEQH/xAAbAAEAAgMBAQAAAAAAAAAAAAAABQYBAwQCB//EAD4QAAEDAQYEBAMFBgYDAQAAAAEAAhEDBAUSITFBBlFhcRMigZEyobFCUsHR8AcVM2Jy4SOCkqKy8SRDwhT/xAAbAQEAAwEBAQEAAAAAAAAAAAAAAQIDBQQGB//EAC0RAAICAQQABQIGAwEAAAAAAAABAgMRBBIhMQUTIkFhMlEjgaGxwdEVcZEU/9oADAMBAAIRAxEAPwD7iiIgCIiAIiIAiIgCIiAIiIAiIgCIiAIiIAiLXWrtYJcYChvHLBsRRVXiKk0x5j2bl81tsl+UqkAOh3J2R7cieyyV9beFJAkEWFlbAIiIAiIgCIiAIiIAiIgCIiAIiIAiIgCIiAIiIAiIgCIiAIiIAiIgCIiA81KgAJOgzUBaHeIcb9NhyCkr4tQbTInzO0G8SMR9vqq3UtuLPlnHbNczXTeVAhs7QxsLmdZWPJGEbfNbxp7/AK+a4qLi2oCNCXH5gD6Bc5wSaIJ+5rdM0nHzNGXUaKWVes9L/GY4c/kdVYV2tLJuGH7FgiIvUAiIgCIiAIiIAiIgCIiAIiIAiIgCIiAIiIAiIgCIiAIiIAiIgCwTGayq9xbe3h08AOZEu7clnZYq4uTBXbVe5q2p7p8uJtNn9OZ+cha2uhxG2f5/iuO47PiJedAXE9z5RHtK7IGF/oR/un6BcByc/U/czfZK2aqSMO+3cj+62MpjLkBl6CJXHYquka4B74QD2jP3XDet7VKYwUWzP2j/APIP1KtnCyyclqu7N7e6nlTODrwfUE1iA4Owg5CcucwVcl1NG8wyWRlERe0kIiIAiIgCIiAIiIAiIgCIiAIiIAiIgCIiAIiIAiLCAyi8ueBmTCr9v47s1I4cReR90Ze519FVyS7ZpXVOx4gmyxIqjS/aPQJjCY7hT93X1Sr/AAOz5HJ39/RQpxl0y9mmtrWZxaO9fPuL3l1SpyBA9gF9AKoXFpAdUYJnFJy5gFeLxB/hGBw3RU/8fCPiJPc57LltT6oqCmWObOpIIyBGnM7eqkOEq7GNxPI8QlwY3cAZl0ddPQrdTa+rafEqgNaDkJkYROfdcqH0pEOP3M1qjbPSxOyESTz5Dsq0+2PtDpMiiIyGr5+FvbovfFN4GtaG2dvwyCemcNHrr6BdtpswZSIbAMkjkf0BHokpZeEZNka+rVePI7CARk3LLYf9L6fcl5zZab6xDD8MuIEkZDXcwvmNwW/4qx+HEQ2DAxDImVI3nxC60NaxwaGMPlDQQBlG5zyW1ep8hOT7+xeCfZ9TBWVVeDb3LmeE4zBhp3AiYPMclYLTeVOmYc4YvujN3+kZrsU3xsgp9FzqRQtfiVsHA1xdBjSJ6wZAXjh7iYWkupkYarBLo+DWMj7e6lX1uSjnkjKJ1ERbEhERAEREAREQBERAEREAREQBEWCUB5q1Q0FziAAJJOgCqF6ftGpsJbSGKNzp7KK484oxHwaZ8g1j7RH4BURj8RXiu1Di8RPofD/ClbHfb/w+h2b9pLifMxpHqPnJVpu6+GWkeVxbzbo6Oc8uy+YXbcweJJ2y2PdabbXqWf4HkOafKQTlCrG6SWZdHov8Lpm9tXDJnjfiIYyyjk0ZTJ8x3JVGFYvMk5qOtF6vfUJcd9NlltrjNea2e55OvotOqIKJb7r4dNRuKY3Wx9odZiIcZEFpBgjkq9Z+K3024WGFzfvc1ajcbpBOanckvT2LK5Sb8zGD6VeP7SHizMhuCoR5jv0LR9mRn0lUypxHWeSQ6J6z9Vptz8eui93Pd4q1Az7PxVHH7LG5vd7fUJZOc3gz0mk09Fbm4/JN3fanNpte95xuks6tmMQjMDVT9nvKWjFHf8/zUFh8aoXgYW5Bo2awZMaOwC6sOAQT/dQ4JrB5NXpK7o8rEv2JFrqbneJ4dPyt+L7ZOYHouelRFV3iPzZ9luztpPT9d6tet7OFQw4hobhAk4SNZjQnuo6rxnVZl4piDAyn6SvEl6sPk+PsqdcnGXsfRLVw54kf4gYIBADZHpBC0N4QAGVQF+wcMLD3jMjsV8+p/tBtX2HkejdtwIiVIWbiu21B56vk/pYDygQArzjHGZIpuL6xtWkA6q9lOJAwE6RtlPtouCrbAPKHYp1iRP8AU45uKibvp+IC55dHOZJUtZrEzXzE9SslPKwuijaNn/6AGy4BrQJO89M1Jfs+PiVa9aABDGCNhmfwVYveS7wwDMxGcz2V/wCDLrFns4BIL3nG4SMtg3I7fivVpfXckukWiiwIsSsrulwiIgCIiAIiIAiIgCIiAIiIDVXrBjS46D9QqxftN7qBr1nOE4fCpNJa1kwZdHxuidcgrKyniOM/5RsBz7qG4wDfBaXyWh2gykwYEnQe6zn02b0PE0vk+W29rqhdEkgnbmlj4btB8wpPiNSI9g6CV22y/wB1MYaQFLLPCIcTnq8+Ygd1XatqLjLiSTqSSSTzJK5ksZPtaHa44WEvnn+i/WKk6k3zsLYGUtIHeVUOKraC8wcvz1P65JZOKqlAeR5H/H20Wq233ZLZ5arH06uU1aTQG9S6mXZ+kH6LVyUo4KRjOmzfJZz9v6KlSstSrUIYDzk5AeqlGXF96pn/ACjL3KkbTR8IhgeHtwiHCYLYhog5jLZYo5lYPGcHtrrlJZbI2rcQiRUPqBHyUfaLMaTg6cTdyNBPPp1VvbdxeMhkqnbnuoVZG2RB0IOoI3CvjB5L4yjyn0SNO8JYp2z2sULLA/iWiCebaDTlHLG8H0YOaq9y2VtWtJOGzta6rVM5tpMzc0dSYY3q8L3bb6dXququAEwA0ZNa1oDWsA5BoA9FR8cmlFkNRtiuu3/C/n8i2WG8Q0Z+q9Wy9h+QVVZbMlpqWwkqN7we6VdazOTNnEV4RAGpHsFX2t317qVvBzXiI82WfIch0Xuz2JuHPOETSR8U9JZr75zqXpz2cd2smpJbPZW2w2IvILgOmsDkAOSiLMzDpkp66H+LLHcs4yPKQRyXku3TfBGq8D1FEXNcr4JyzvNMBjBJOo0A6zspUXjTs7JccTyM8Mx2k6BVO7qteo8sYwNYDGMyQYykblWGjw6XRjeSeWgVEmujh4OShfLPENRwBJJMh2YnpopOz3y0u8hOW4MH2W+jwmyJjP5Loo8PsHQjf81EY2x6LYR3WTixzB5peOoh3v8AmrFdl6NrtLmAiDBkRnE+qrIu1oHNSvDdbN9PYAOH0P4Lo6TUW+YoTfBZE8iIuwSEREAREQBERAEREAWuvpHOB76rYvFUSDz277KGDMbLhvqwCtRdT3Obejhp+XquwGRK4L8tvg2epU0Ibl3OQ+qq+i8M7ljs+N3tQLXEO1BII5QoC02kBTF6W0kncKrW4EnILlyXPB9zTJqPqNNrtqlbksMsDtzn7qEsV1VK9UU2iJ1OzW7kq21GiiBSadABO5hHiKNKlO+zCPdSwk7j3WaVnLTmuYSV32ag9zDIMbFZrk6jrda7Jez3kykyTy05ql3lTNqqkMGZP1003XVbbvrvnA0uaMi4kNY3q57iGtHcrru+syzMik4PrH4qgnCzURTJAJd/PGWjdytnPKOXbBbnFcyZ6fddOzUjZR5nktNc5Rib8FIbQ0kk83H+ULkbd07BbaQzUrYm5rDO9ntoojp6+CEtFzAjLI9NPZcVGyBjoMk8z/fRfRaV1NfTJgKpX3Yg12bcQ9jPMHYq86mkcrXQWqrkoPDX6kJe1MhzG5QZOWc7clupUoGa4LbUPiATkNOk7KSpmQFTHBr4VHy6oxZ22KzY4HNd9exOoOD2la7Ft0Xdbi54jT/pQorB1Zzbkl7e520LXjpio15Y/PIfCTvI029ipi6uLqeEttLTScJ82B3hO7EAwentyVWsNBzAZ01yzy5rvo1eS8srnXI/PfEqIV6mcYdF5sVuZWaKlJ7Xs5tMj15HoV7L+oVJs7w12Jownm3yn3arPcHEeA4aji5sGJDS8Ho4RO+Rz+i3rujN4lwc7BJULA+roMI0kyPYbqYu+620ZIkuOrjqenQLTZ+IaD4h8TORBB7nkpIFdWimqPqi8v7kmURF6wEREAREQBERAFglCViVAMF/Q/L81rdX/ld8vzXslYLlDJOOpa3t+Gi5w1HmYD1EEqucWXo99mdTdQrUzLSXODDTEHTG1xVqeVxXnZhWovpH7TSOx1afeFSSeMG9U1GSbR8fp2MOl7hl9kbE8z0UXb6QmVYLw8kMGjRHcjVQF4GVzpH2NEsvJJXPYxTo4/tVM/8AKJDfxPqFz26zSJ3Gamrqs3iUG1CYpMptxnfIQGgcyRCj7RmDGm3MBVkuD2aWz1vHfuRtjd5hOivdlLTTgMbpvLvqY+SpNOlB1U5SvIhsf9q9OI9no11fm42kLxS4kZkkDQaAdgMhnyUFYamYUvf1plrieRUHdztFlPsv6YJR+C38O3cy0VRSc4glrojWWjFyW19Dw3QDImJEjT9frNaOHnmla6MAF3iMB5AOIBA/mg67fNdFe1O8SpTqEmC5oOpBB8p6jL/coSWOTyb5u1pP04Tx+fsS9ltmFv4KucRvBY46arsFclR17lrmlrnBjSDLjsACSY3PIb6LffmOCHWq1KXwym2y3B1bCBAAyP3tM1K2N0ham07C+CalemQ2CfCYQ47ODRUJB55wpSwtsQbi8Wu7PICnSa4xzGN2EdSqSjno5ug1EoQcbE8544OqxVSNFM2ayPd53DyczkDyAP5Lmsl70mCaVBjY0dUealQ8zs1o9O25HRbL3qOZLpcSSQYhs5aD2VXtistm9+v8tZawvns5rxv4UKoYBIwjH0J0A9Pqt1K3UqudKcUZjf0BUVWsc5v8054tFp/drg4Ob6Ea5fQrxzan2fE32u212fcsNOqe/wBV0mu1gDjM7A79ZGwWu6sbmYagaTsTkexKlLEXVCGVDUFOHBzCQWCPhIjTmI1WXl49zPcRFmtpaNzkrrwHxI60GpQc0gUw0tJIORyj9dVWrTdGF4Ah1N2Uz8O4kcuq+h3FclOzU8LNTBc77x/Lkvd4fCze/siqXJJoiLuFwiIgCIiALBWVgoDyV5JXpwXgqCTBXklel5KgGty0PW94XPUUMsj5lelLDUe0/ecPYkKs29myuHFd1EVBXOeOTP3T932/FV83fjBe52BgyxQTid91o3dEn0ziVzpp5wfXaa2GxSyTQaKF10GNJJrO8RxkRuQwDeIHv7QdR67L5vctsdnp0vLgdVbidgdUBBygx5DhfnGfmGeWcHS4xI8tYl3UjG31Bkj0USWTXSWSgm2u23+p2tXupXDWrLajKgmn8X3c4d/QTv8Ayn0OyhbbbtoM+yryjqwvjI4eILXibhG+vZcN02wNOF3p1XY2iCZctVS5DUqNp0fPUeYDRrKlcrB4r7Hv3lmuO8/8Z1oOlEOrOO2Ifw29zUc0D1XKL5DjJ1gT1gAE+sLVWsjadIWSm7HD8Vao0+WrUAhrWb+GyXAHcuc7lGGXON/xWcsdI9Gmg5fiSWM9f6O/98NDZVcvG2+O4D7I+Z5rZed2OywzhAzHM8/7LnslJM4RdqUpYawddmukPELstHB72DGMu3VdN3siFb/3g3wCw5yFMOezO2DjjCyVrhgNa/DUE4iACQDB/AH6q12mg0AtIEZ/iq3UoiTyIWLt4yE+HaCI0FSNNvOO+/usZZPlPGtL5VikumTHgjCGgZZ68gs0bADnm3aRkSMoW2zXjTqEim9lSNmuBPsM9Vtq1XAcj+pC8ra9zgnE+o2m8ZiBIO0zoSFI2K2SdQdu3aPooS1A1HCMiNsxHMrru+yOmDH91RWPOAT1guSpWrEwATALhm1rOfc8ui+hUaYa0NGgAA7DJUu6bW6i4ctxzCulGoHNDhoRIXc0SiovHZaJ7REXQLBERAEREAREQGIXkhe1goDUQvBW0heCFBJqcuasycl2ELU6mqssiJt9gbUYW1B5Drz9Dseq+fX/AGKrjLj5maNwiGtE5AN+z+Oua+lWylIhRNosSynDJ7NPe6nlHzFtHFSqUifN/Ep9XtEOZ3cw5dWNG6rjroc90kFrBudT2C+s2y7+maqt72Micll5aR7nrZNNIhBk0DovFpreJ8Ql2QxfaIGzvvbZ65b7eKjiMjkOa5LTWLcxm2YDh8J/XXNYSWDrae2Mkn7ivTMKYp2M2en4Q/j1B/jO3Y0/+hvI/fP+XYzyXXaMDHWp4yYcNLKQ6uQS0xuGDznqGjdd4fiAdMz6nPcrNrg9MJb54fS/c0WazwQFYrtsrIOJRFJmcrspTmqR4OjZJzWEyWt1x0y2W6/JUi8LFgqSMgfrurfTtJjoo687J5Wnrl7K0kpdGFc3X9byRtmp6KQYFqs1nJ2Uxd1hDzh33me6rtLW6qFacpHG6icBd7dTsPdVK1XPUbkRrrkvr1juhhABE9O+0KLvjhy2OYSygA/FlmHAMBMDCd4hUcZv6UfF+I63/wBU+OkfMaF2Pa4ESDscwe4KuVy3lVpNwvBqNHMnGOztY7qQu6xVfhr2Z7Y3a0uHtqPmuuxW+niw1KTqUaYgcLhsZA8p+XVYTjOX1HMwkc1gtXiGHUs+bdPY/muwVoqFvhkN2O/qOSmqdNrACxj3ToWsc8AdS0Lup2Rzh/CeQf5YI/1RuoWmIwQRtOAwZk5dRvmr3dNItosDtYP1MKMpXM4mYDeZME+wU8F1NFTKLbkQlgyiIukSEREAREQBERAFgrKIDyvJC2LEIDWWryWLdCQowDjfRXPUscqSwLBYowWUiAtF39FCW66jyy5HMK8OpLktFk6KsomkbD5lauGqZzefDnSA58654dQO5UFauE5BDBjB1wnzZHI4D5gewK+pW66sY0MjKctOyrNv4dqEzGmYnY7HLdeWUT212P2Z87vm6nMo0KDdQH1HyMLsTyGNluxw0wf8y2XW17WBrswMgRpHLuvoNrsbsQDmNqta1jQHtDh5WNEhx83PdcYs4Bzs7YJBMOqYcv5C4jly09qOPse2rUyi8labUIXbTJgSCJzGUSFN2exOxyKNJo2LWk/8yYPorDY+GKdU46uNx/qHtpooVDfR0f8AK1x+pFMsNJzzGE/rkvd48HVrQ9rs2tZk0AkHOJOW5y9l9QsVy0qXwMAPM5u9yu1tmC3hp8dnK1XijteIrCKNcnBLGCKnndyLnH8VZrt4bpMkmm3MyGxIbGXuYlStKyAGVuhbRrSOVZfKRqpWZjfha0dgAtkL0i0SSMDELBYDqF6RMAwAsoikBERAEREAREQBERAEREAREQBERAEREAREQGIWCxEQHl1Jan2IFEUYJyzQ66WnYLz+5m8giKNqLb2bWXawfZ+i3soxoIWUU4Icmz21i9IikqEREAREQBERAEREAREQBERAEREAREQH/9k="/>
          <p:cNvSpPr>
            <a:spLocks noChangeAspect="1" noChangeArrowheads="1"/>
          </p:cNvSpPr>
          <p:nvPr/>
        </p:nvSpPr>
        <p:spPr bwMode="auto">
          <a:xfrm>
            <a:off x="63500" y="-8429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798" y="3869873"/>
            <a:ext cx="1878766" cy="12502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173497" y="3223542"/>
            <a:ext cx="14959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Petržel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89900" y="3147592"/>
            <a:ext cx="24776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Mrkev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87778" y="3147592"/>
            <a:ext cx="11705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Celer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3472" y="5444831"/>
            <a:ext cx="21087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Ředkvička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27417" y="6091162"/>
            <a:ext cx="1184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Křen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145598" y="6007434"/>
            <a:ext cx="20024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Zázvor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0970603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9295" y="4087063"/>
            <a:ext cx="2511913" cy="192318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729032"/>
            <a:ext cx="2592288" cy="172819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638284"/>
            <a:ext cx="2952328" cy="196344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457908" y="165273"/>
            <a:ext cx="617656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Cibulová zelenina</a:t>
            </a:r>
          </a:p>
          <a:p>
            <a:r>
              <a:rPr lang="cs-CZ" sz="4000" b="1" dirty="0" smtClean="0"/>
              <a:t>Jíme cibulovou část zeleniny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690422"/>
            <a:ext cx="15472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Česnek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28184" y="3423051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Cibule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15816" y="6081404"/>
            <a:ext cx="12829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Pórek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3021489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188640"/>
            <a:ext cx="8856984" cy="1143000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Plodová zelenina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000" b="1" dirty="0" smtClean="0"/>
              <a:t>Jíme plody zeleniny</a:t>
            </a:r>
            <a:endParaRPr lang="cs-CZ" sz="40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2976" y="3237630"/>
            <a:ext cx="2304256" cy="150025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7574" y="1032720"/>
            <a:ext cx="2211440" cy="147161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2315" y="1768527"/>
            <a:ext cx="1943100" cy="120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60796"/>
            <a:ext cx="2304256" cy="1527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3343" y="3706346"/>
            <a:ext cx="1542072" cy="1542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2976" y="5223549"/>
            <a:ext cx="1287551" cy="1287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5800" y="5445224"/>
            <a:ext cx="1737543" cy="1301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47640"/>
            <a:ext cx="1905000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4275" y="2914465"/>
            <a:ext cx="16174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P</a:t>
            </a:r>
            <a:r>
              <a:rPr lang="cs-CZ" sz="3600" b="1" dirty="0" smtClean="0"/>
              <a:t>aprika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4671" y="5030067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Rajče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1886" y="2968677"/>
            <a:ext cx="17362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Lilek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60809" y="5169291"/>
            <a:ext cx="15901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Patizón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55998" y="6187935"/>
            <a:ext cx="1567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Okurka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04521" y="2599345"/>
            <a:ext cx="11753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Dýně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11288" y="4640332"/>
            <a:ext cx="12742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Tykev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63732" y="6137349"/>
            <a:ext cx="16802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Meloun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2749308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Košťálová zelenina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dirty="0" smtClean="0"/>
              <a:t>Jíme stonkovou část - košťál</a:t>
            </a:r>
            <a:endParaRPr lang="cs-CZ" sz="4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3724" y="1623592"/>
            <a:ext cx="2242038" cy="155859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701" y="4251103"/>
            <a:ext cx="2847975" cy="16002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897799"/>
            <a:ext cx="1981200" cy="19812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5538" y="4517354"/>
            <a:ext cx="1823854" cy="14663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695689" y="1623592"/>
            <a:ext cx="22595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     Kedluben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5664" y="6120710"/>
            <a:ext cx="50572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Kapusta               Brokolice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60232" y="3095248"/>
            <a:ext cx="14655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Květák</a:t>
            </a:r>
            <a:endParaRPr lang="cs-CZ" sz="36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7888" y="3878999"/>
            <a:ext cx="2124472" cy="14186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687888" y="5691345"/>
            <a:ext cx="32924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Růžičková kapusta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5457679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79512" y="332656"/>
            <a:ext cx="8856984" cy="710963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/>
              <a:t>Zdroje</a:t>
            </a:r>
            <a:r>
              <a:rPr lang="cs-CZ" smtClean="0"/>
              <a:t>:</a:t>
            </a:r>
          </a:p>
          <a:p>
            <a:r>
              <a:rPr lang="cs-CZ" smtClean="0"/>
              <a:t>Obrázky </a:t>
            </a:r>
            <a:r>
              <a:rPr lang="cs-CZ"/>
              <a:t>byly použity :</a:t>
            </a:r>
          </a:p>
          <a:p>
            <a:endParaRPr lang="cs-CZ" smtClean="0"/>
          </a:p>
          <a:p>
            <a:r>
              <a:rPr lang="cs-CZ" smtClean="0"/>
              <a:t>Kořenová zelenina</a:t>
            </a:r>
            <a:endParaRPr lang="cs-CZ" dirty="0" smtClean="0"/>
          </a:p>
          <a:p>
            <a:r>
              <a:rPr lang="cs-CZ" sz="1200"/>
              <a:t>http://www.google.cz/imgres?q=mrkev&amp;num=10&amp;hl=cs&amp;biw=1441&amp;bih=654&amp;tbm=isch&amp;tbnid=MR55wOrvlYk2uM:&amp;imgrefurl=http://www.novinky.cz/zena/zdravi/171509-mrkev-muze-spatnym-varenim-ztratit-protirakovinne-ucinky.html&amp;docid=RmuoNqC3KhJl-M&amp;imgurl=http://</a:t>
            </a:r>
            <a:r>
              <a:rPr lang="cs-CZ" sz="1200" smtClean="0"/>
              <a:t>media.novinky.cz/992/109920-top_foto1-eybbu.jpg&amp;w=600&amp;h=338&amp;ei=frtNUP7gK9DKtAau9YH4Aw&amp;zoom=1&amp;iact=hc&amp;vpx=603&amp;vpy=197&amp;dur=191&amp;hovh=168&amp;hovw=299&amp;tx=119&amp;ty=100&amp;sig=116909212397028187337&amp;page=1&amp;tbnh=103&amp;tbnw=183&amp;start=0&amp;ndsp=23&amp;ved=1t:429,r:4,s:0,i:99</a:t>
            </a:r>
          </a:p>
          <a:p>
            <a:endParaRPr lang="cs-CZ" sz="1200" smtClean="0"/>
          </a:p>
          <a:p>
            <a:endParaRPr lang="cs-CZ" sz="1200"/>
          </a:p>
          <a:p>
            <a:endParaRPr lang="cs-CZ" sz="1200" dirty="0"/>
          </a:p>
          <a:p>
            <a:endParaRPr lang="cs-CZ" sz="1200" dirty="0" smtClean="0"/>
          </a:p>
          <a:p>
            <a:r>
              <a:rPr lang="cs-CZ" sz="1200"/>
              <a:t>http://www.google.cz/imgres?q=petr%C5%BEel&amp;hl=cs&amp;biw=1441&amp;bih=654&amp;tbm=isch&amp;tbnid=KoBIwbfUdUuh3M:&amp;imgrefurl=http://www.semo.cz/proficz/index.php%3Fs%3D%26druhid%3D34%26Petrzel-korenova-&amp;docid=ug6VHwrByhruyM&amp;imgurl=http://</a:t>
            </a:r>
            <a:r>
              <a:rPr lang="cs-CZ" sz="1200" smtClean="0"/>
              <a:t>www.semo.cz/proficz/imgprofi/nahled/petrzel-atika.jpg&amp;w=130&amp;h=160&amp;ei=8btNUNOKF9HCswaN2YGgDA&amp;zoom=1&amp;iact=hc&amp;vpx=697&amp;vpy=216&amp;dur=209&amp;hovh=128&amp;hovw=104&amp;tx=93&amp;ty=60&amp;sig=116909212397028187337&amp;page=1&amp;tbnh=128&amp;tbnw=104&amp;start=0&amp;ndsp=23&amp;ved=1t:429,r:3,s:0,i:106</a:t>
            </a:r>
          </a:p>
          <a:p>
            <a:endParaRPr lang="cs-CZ" sz="1200" dirty="0" smtClean="0"/>
          </a:p>
          <a:p>
            <a:r>
              <a:rPr lang="cs-CZ" sz="1200"/>
              <a:t>http://www.google.cz/imgres?q=celer&amp;hl=cs&amp;biw=1441&amp;bih=654&amp;tbm=isch&amp;tbnid=VJZFcDZlfsRYRM:&amp;imgrefurl=http://www.provet-trade.cz/cz/biotech/vyzkum-vyvoj/alergeny-v-potravinach/celer&amp;docid=9FVqP0rBtrljEM&amp;imgurl=http://</a:t>
            </a:r>
            <a:r>
              <a:rPr lang="cs-CZ" sz="1200" smtClean="0"/>
              <a:t>www.provet-trade.cz/assets/img/alergeny/celer.jpg&amp;w=198&amp;h=198&amp;ei=K7xNUPfLL5DLsgaw_IHQBg&amp;zoom=1&amp;iact=hc&amp;vpx=212&amp;vpy=325&amp;dur=375&amp;hovh=158&amp;hovw=158&amp;tx=76&amp;ty=81&amp;sig=116909212397028187337&amp;page=1&amp;tbnh=147&amp;tbnw=148&amp;start=0&amp;ndsp=21&amp;ved=1t:429,r:7,s:0,i:92</a:t>
            </a:r>
          </a:p>
          <a:p>
            <a:endParaRPr lang="cs-CZ" sz="1200"/>
          </a:p>
          <a:p>
            <a:r>
              <a:rPr lang="cs-CZ" sz="1200">
                <a:hlinkClick r:id="rId2"/>
              </a:rPr>
              <a:t>http://cs.wikipedia.org/wiki/%</a:t>
            </a:r>
            <a:r>
              <a:rPr lang="cs-CZ" sz="1200" smtClean="0">
                <a:hlinkClick r:id="rId2"/>
              </a:rPr>
              <a:t>C5%98edkvi%C4%8Dka</a:t>
            </a:r>
            <a:endParaRPr lang="cs-CZ" sz="1200" smtClean="0"/>
          </a:p>
          <a:p>
            <a:endParaRPr lang="cs-CZ" sz="1200"/>
          </a:p>
          <a:p>
            <a:endParaRPr lang="cs-CZ" sz="1200" smtClean="0"/>
          </a:p>
          <a:p>
            <a:r>
              <a:rPr lang="cs-CZ" sz="1200"/>
              <a:t>http://www.google.cz/imgres?q=k%C5%99en&amp;hl=cs&amp;biw=1441&amp;bih=654&amp;tbm=isch&amp;tbnid=-7_qExaSumK8XM:&amp;imgrefurl=http://www.tyden.cz/rubriky/apetit/malinsky-kren-nasladla-chut-bez-stipani_97722.html&amp;docid=KLufakR6YZ2TNM&amp;imgurl=http://</a:t>
            </a:r>
            <a:r>
              <a:rPr lang="cs-CZ" sz="1200" smtClean="0"/>
              <a:t>www.tyden.cz/obrazek/stf-945638-4956fe5f85200_275x206.jpg&amp;w=275&amp;h=206&amp;ei=l7xNUOWRNYrdsgb71IGYAQ&amp;zoom=1&amp;iact=hc&amp;vpx=840&amp;vpy=166&amp;dur=92&amp;hovh=164&amp;hovw=220&amp;tx=80&amp;ty=91&amp;sig=116909212397028187337&amp;page=1&amp;tbnh=144&amp;tbnw=202&amp;start=0&amp;ndsp=21&amp;ved=1t:429,r:4,s:0,i:82</a:t>
            </a:r>
          </a:p>
          <a:p>
            <a:endParaRPr lang="cs-CZ" sz="1200"/>
          </a:p>
          <a:p>
            <a:endParaRPr lang="cs-CZ" sz="120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8208557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04664"/>
            <a:ext cx="878497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www.google.cz/imgres?q=z%C3%A1zvor&amp;hl=cs&amp;biw=1441&amp;bih=654&amp;tbm=isch&amp;tbnid=-9_G5lG5zvSjdM:&amp;imgrefurl=http://koreni-zazvor.webnode.cz/&amp;docid=dj9KCc5fRAC3aM&amp;imgurl=http://files.koreni-zazvor.webnode.cz/200000001-3a0af3b025/z%2525C3%2525A1zvor2.jpg&amp;w=450&amp;h=305&amp;ei=yrxNUJnZN9GQswbEw4B4&amp;zoom=1&amp;iact=hc&amp;vpx=162&amp;vpy=326&amp;dur=169&amp;hovh=185&amp;hovw=273&amp;tx=171&amp;ty=103&amp;sig=116909212397028187337&amp;page=1&amp;tbnh=126&amp;tbnw=160&amp;start=0&amp;ndsp=24&amp;ved=1t:429,r:8,s:0,i:109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9512" y="1582341"/>
            <a:ext cx="86409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www.google.cz/imgres?q=raj%C4%8De&amp;hl=cs&amp;biw=1441&amp;bih=654&amp;tbm=isch&amp;tbnid=rPe5bbD1KEKMLM:&amp;imgrefurl=http://www.receptyonline.cz/rajce--1448.html&amp;docid=0Aubwlxiobe3HM&amp;imgurl=http://www.receptyonline.cz/data/pics/encyklopedie-zeleniny/rajcata.jpg&amp;w=425&amp;h=282&amp;ei=T71NUPLaIcratAbKq4AQ&amp;zoom=1&amp;iact=hc&amp;vpx=172&amp;vpy=326&amp;dur=84&amp;hovh=183&amp;hovw=276&amp;tx=154&amp;ty=104&amp;sig=116909212397028187337&amp;page=1&amp;tbnh=132&amp;tbnw=184&amp;start=0&amp;ndsp=21&amp;ved=1t:429,r:7,s:0,i:119</a:t>
            </a:r>
          </a:p>
        </p:txBody>
      </p:sp>
      <p:sp>
        <p:nvSpPr>
          <p:cNvPr id="4" name="Obdélník 3"/>
          <p:cNvSpPr/>
          <p:nvPr/>
        </p:nvSpPr>
        <p:spPr>
          <a:xfrm>
            <a:off x="269776" y="2780928"/>
            <a:ext cx="846043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/>
              <a:t>http://www.google.cz/imgres?q=%C4%8Desnek&amp;hl=cs&amp;biw=1441&amp;bih=654&amp;tbm=isch&amp;tbnid=9NC5sAWwBGBNsM:&amp;imgrefurl=http://life.ihned.cz/jidlo/c1-27734520-v-obchodech-uz-cesky-cesnek-takrka-nenajdete&amp;docid=H6aeowDuni8exM&amp;imgurl=http://img.ihned.cz/attachment.php/16684460/s358CDEFGHIJOj6PQdprxz01STw29ARm/90838_jidlo_cesnek.jpg&amp;w=460&amp;h=300&amp;ei=kL1NUOymKM_NswaBgIGoDw&amp;zoom=1&amp;iact=hc&amp;vpx=359&amp;vpy=186&amp;dur=34&amp;hovh=181&amp;hovw=278&amp;tx=160&amp;ty=96&amp;sig=116909212397028187337&amp;page=1&amp;tbnh=129&amp;tbnw=182&amp;start=0&amp;ndsp=21&amp;ved=1t:429,r:1,s:0,i:100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5536" y="4653136"/>
            <a:ext cx="809861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/>
              <a:t>http://www.google.cz/imgres?q=patizon&amp;hl=cs&amp;biw=1441&amp;bih=654&amp;tbm=isch&amp;tbnid=MKl20WhCXxlwIM:&amp;imgrefurl=http://recepty.centrum.cz/recepty/bezmasa-jidla/staticky/recepty/patizon-na-zpusob-pecenace/&amp;docid=vvibLb2bqMYxiM&amp;imgurl=http://img.ella.centrum.cz/photos/2010/02/10/6-201253-patizon.jpg&amp;w=350&amp;h=313&amp;ei=2r1NUL-AFMfZtAaY-IDwAg&amp;zoom=1&amp;iact=hc&amp;vpx=365&amp;vpy=143&amp;dur=77&amp;hovh=212&amp;hovw=237&amp;tx=124&amp;ty=148&amp;sig=116909212397028187337&amp;page=1&amp;tbnh=145&amp;tbnw=162&amp;start=0&amp;ndsp=18&amp;ved=1t:429,r:1,s:0,i:73</a:t>
            </a:r>
          </a:p>
        </p:txBody>
      </p:sp>
    </p:spTree>
    <p:extLst>
      <p:ext uri="{BB962C8B-B14F-4D97-AF65-F5344CB8AC3E}">
        <p14:creationId xmlns:p14="http://schemas.microsoft.com/office/powerpoint/2010/main" val="222977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55821"/>
            <a:ext cx="7488832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smtClean="0"/>
          </a:p>
          <a:p>
            <a:r>
              <a:rPr lang="cs-CZ" sz="1400" smtClean="0"/>
              <a:t>Cibulová zelenina</a:t>
            </a:r>
          </a:p>
          <a:p>
            <a:r>
              <a:rPr lang="cs-CZ" sz="1400" smtClean="0">
                <a:hlinkClick r:id="rId2"/>
              </a:rPr>
              <a:t>http</a:t>
            </a:r>
            <a:r>
              <a:rPr lang="cs-CZ" sz="1400">
                <a:hlinkClick r:id="rId2"/>
              </a:rPr>
              <a:t>://bubu-relax.webnode.cz/radce-jak-to-vsechno-zvladnu-/</a:t>
            </a:r>
            <a:r>
              <a:rPr lang="cs-CZ" sz="1400" smtClean="0">
                <a:hlinkClick r:id="rId2"/>
              </a:rPr>
              <a:t>zdravi-a-kosmetika/zdravi/na-krevni-obeh-cibuli</a:t>
            </a:r>
            <a:r>
              <a:rPr lang="cs-CZ" smtClean="0">
                <a:hlinkClick r:id="rId2"/>
              </a:rPr>
              <a:t>/</a:t>
            </a:r>
            <a:endParaRPr lang="cs-CZ" smtClean="0"/>
          </a:p>
          <a:p>
            <a:r>
              <a:rPr lang="cs-CZ" sz="1200" smtClean="0"/>
              <a:t>http</a:t>
            </a:r>
            <a:r>
              <a:rPr lang="cs-CZ" sz="1200"/>
              <a:t>://www.google.cz/imgres?q=%C4%8Desnek&amp;start=75&amp;um=1&amp;hl=cs&amp;sa=X&amp;biw=1441&amp;bih=654&amp;tbs=itp:photo&amp;tbm=isch&amp;tbnid=c4itEXcQ7_ZHfM:&amp;imgrefurl=http://www.horoskopnamiru.cz/cesnek-zachrance-naseho-organismu&amp;docid=bapMZP4JyBQW0M&amp;imgurl=http</a:t>
            </a:r>
            <a:r>
              <a:rPr lang="cs-CZ" sz="1200"/>
              <a:t>://</a:t>
            </a:r>
            <a:r>
              <a:rPr lang="cs-CZ" sz="1200" smtClean="0"/>
              <a:t>www.horoskopnamiru.cz/files/cesnek_0.jpg&amp;w=1280&amp;h=853&amp;ei=mzVOUMyNO4XtsgbgjYHIAQ&amp;zoom=1&amp;iact=hc&amp;vpx=549&amp;vpy=162&amp;dur=491&amp;hovh=183&amp;hovw=275&amp;tx=177&amp;ty=108&amp;sig=116909212397028187337&amp;page=4&amp;tbnh=136&amp;tbnw=263&amp;ndsp=26&amp;ved=1t:429,r:9,s:75,i:34</a:t>
            </a:r>
          </a:p>
          <a:p>
            <a:endParaRPr lang="cs-CZ" sz="1200"/>
          </a:p>
          <a:p>
            <a:r>
              <a:rPr lang="cs-CZ" sz="1200" smtClean="0"/>
              <a:t>Pórek</a:t>
            </a:r>
          </a:p>
          <a:p>
            <a:r>
              <a:rPr lang="cs-CZ" sz="1400" smtClean="0"/>
              <a:t>http</a:t>
            </a:r>
            <a:r>
              <a:rPr lang="cs-CZ" sz="1400"/>
              <a:t>://www.google.cz/imgres?q=porek&amp;um=1&amp;hl=cs&amp;sa=X&amp;biw=1441&amp;bih=654&amp;tbs=itp:clipart&amp;tbm=isch&amp;tbnid=n008q9pF6vWSVM:&amp;imgrefurl=http://www.lebegesund.de/frische-bestellschein-8cokbgcqxxa/lauch-fpfkcott5xc.html&amp;docid=GmbZy-S_W1F9QM&amp;imgurl=http://www.lebegesund.de/pix/productphotos/LAUCH-FL.png&amp;w=1000&amp;h=753&amp;ei</a:t>
            </a:r>
            <a:r>
              <a:rPr lang="cs-CZ" sz="1400"/>
              <a:t>=-</a:t>
            </a:r>
            <a:r>
              <a:rPr lang="cs-CZ" sz="1400" smtClean="0"/>
              <a:t>DVOUJDHM4fFswbPhIC4Bg&amp;zoom=1&amp;iact=hc&amp;vpx=415&amp;vpy=249&amp;dur=87&amp;hovh=195&amp;hovw=259&amp;tx=165&amp;ty=120&amp;sig=116909212397028187337&amp;page=1&amp;tbnh=137&amp;tbnw=216&amp;start=0&amp;ndsp=23&amp;ved=1t:429,r:9,s:0,i:102</a:t>
            </a:r>
          </a:p>
          <a:p>
            <a:r>
              <a:rPr lang="cs-CZ" sz="1200" smtClean="0"/>
              <a:t>Koštálová zelenina</a:t>
            </a:r>
          </a:p>
          <a:p>
            <a:r>
              <a:rPr lang="cs-CZ" sz="1200" smtClean="0"/>
              <a:t>zelí</a:t>
            </a:r>
            <a:endParaRPr lang="cs-CZ" sz="1200"/>
          </a:p>
          <a:p>
            <a:endParaRPr lang="cs-CZ"/>
          </a:p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74591" y="5175716"/>
            <a:ext cx="69847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www.google.cz/imgres?q=zel%C3%AD&amp;hl=cs&amp;biw=1441&amp;bih=654&amp;tbm=isch&amp;tbnid=Sf6uX9wQSldw5M:&amp;imgrefurl=http://www.krouharna.cz/&amp;docid=wY7gt5N_A8iwjM&amp;imgurl=http://www.krouharna.cz/plechaty/images/stories/krouharna/krouharna-zeli-foto1.jpg&amp;w=484&amp;h=344&amp;ei=Tb5NUMrmO47ZsgaKkIHwAw&amp;zoom=1&amp;iact=hc&amp;vpx=496&amp;vpy=183&amp;dur=187&amp;hovh=189&amp;hovw=266&amp;tx=144&amp;ty=112&amp;sig=116909212397028187337&amp;page=1&amp;tbnh=131&amp;tbnw=171&amp;start=0&amp;ndsp=21&amp;ved=1t:429,r:2,s:0,i:90</a:t>
            </a:r>
          </a:p>
        </p:txBody>
      </p:sp>
    </p:spTree>
    <p:extLst>
      <p:ext uri="{BB962C8B-B14F-4D97-AF65-F5344CB8AC3E}">
        <p14:creationId xmlns:p14="http://schemas.microsoft.com/office/powerpoint/2010/main" val="1975702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813690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smtClean="0"/>
              <a:t>kedlubna</a:t>
            </a:r>
          </a:p>
          <a:p>
            <a:r>
              <a:rPr lang="cs-CZ" sz="1400" smtClean="0"/>
              <a:t>http</a:t>
            </a:r>
            <a:r>
              <a:rPr lang="cs-CZ" sz="1400"/>
              <a:t>://www.google.cz/imgres?q=kedlubna&amp;um=1&amp;hl=cs&amp;sa=X&amp;tbas=0&amp;biw=1441&amp;bih=654&amp;tbm=isch&amp;tbnid=w6aWyUa2FkUEnM:&amp;imgrefurl=http://radysmorcety.blog.cz/1006/kedlubna&amp;docid=EHpjp-ovYBj46M&amp;imgurl=http</a:t>
            </a:r>
            <a:r>
              <a:rPr lang="cs-CZ" sz="1400"/>
              <a:t>://</a:t>
            </a:r>
            <a:r>
              <a:rPr lang="cs-CZ" sz="1400" smtClean="0"/>
              <a:t>www.euro-gastro.cz/res/dwe-gallery/802304322/kedlubny_640x480.jpg&amp;w=460&amp;h=480&amp;ei=ljZOUMXZIcbasgbC6oHoCw&amp;zoom=1&amp;iact=hc&amp;vpx=174&amp;vpy=131&amp;dur=252&amp;hovh=229&amp;hovw=220&amp;tx=107&amp;ty=176&amp;sig=116909212397028187337&amp;page=1&amp;tbnh=138&amp;tbnw=132&amp;start=0&amp;ndsp=22&amp;ved=1t:429,r:0,s:0,i:70</a:t>
            </a:r>
          </a:p>
          <a:p>
            <a:endParaRPr lang="cs-CZ" sz="1400" smtClean="0"/>
          </a:p>
          <a:p>
            <a:r>
              <a:rPr lang="cs-CZ" sz="1400" smtClean="0"/>
              <a:t>Květák</a:t>
            </a:r>
          </a:p>
          <a:p>
            <a:endParaRPr lang="cs-CZ" sz="1400"/>
          </a:p>
          <a:p>
            <a:r>
              <a:rPr lang="cs-CZ" sz="1400"/>
              <a:t>http://www.google.cz/imgres?q=kv%C4%9Bt%C3%A1k&amp;um=1&amp;hl=cs&amp;biw=1441&amp;bih=654&amp;tbm=isch&amp;tbnid=pAALnyg6gtoEfM:&amp;imgrefurl=http://tinyfarmblog.com/broccoli-vs-cauliflower/&amp;docid=hWcYnOI4bCES4M&amp;imgurl=http</a:t>
            </a:r>
            <a:r>
              <a:rPr lang="cs-CZ" sz="1400"/>
              <a:t>://</a:t>
            </a:r>
            <a:r>
              <a:rPr lang="cs-CZ" sz="1400" smtClean="0"/>
              <a:t>tinyfarmblog.com/wp-content/uploads/2007/11/fal2007_broccoli_vs_cauliflower.jpg&amp;w=500&amp;h=375&amp;ei=VDdOUOaFNMjesgaM2IG4Cg&amp;zoom=1&amp;iact=hc&amp;vpx=391&amp;vpy=324&amp;dur=151&amp;hovh=194&amp;hovw=259&amp;tx=148&amp;ty=121&amp;sig=116909212397028187337&amp;page=2&amp;tbnh=146&amp;tbnw=237&amp;start=21&amp;ndsp=25&amp;ved=1t:429,r:1,s:21,i:155</a:t>
            </a:r>
          </a:p>
          <a:p>
            <a:endParaRPr lang="cs-CZ" sz="1400"/>
          </a:p>
          <a:p>
            <a:r>
              <a:rPr lang="cs-CZ" sz="1400" smtClean="0"/>
              <a:t>Kapusta</a:t>
            </a:r>
          </a:p>
          <a:p>
            <a:endParaRPr lang="cs-CZ" sz="1400" smtClean="0"/>
          </a:p>
          <a:p>
            <a:endParaRPr lang="cs-CZ" sz="1400"/>
          </a:p>
        </p:txBody>
      </p:sp>
      <p:sp>
        <p:nvSpPr>
          <p:cNvPr id="3" name="Obdélník 2"/>
          <p:cNvSpPr/>
          <p:nvPr/>
        </p:nvSpPr>
        <p:spPr>
          <a:xfrm>
            <a:off x="573716" y="4581128"/>
            <a:ext cx="824440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www.google.cz/imgres?q=kapusta&amp;um=1&amp;hl=cs&amp;biw=1441&amp;bih=654&amp;tbm=isch&amp;tbnid=xwSUFW9ph6S63M:&amp;imgrefurl=http://www.bedynkydomu.cz/bedynkydomu-cz/eshop/8-1-Dalsi-nabidka-ovoce-a-zeleniny/0/5/68-Kapusta/description&amp;docid=r0vV_uuRJKi0jM&amp;imgurl=http://www.bedynkydomu.cz/fotky10694/fotos</a:t>
            </a:r>
            <a:r>
              <a:rPr lang="cs-CZ" sz="1200"/>
              <a:t>/_</a:t>
            </a:r>
            <a:r>
              <a:rPr lang="cs-CZ" sz="1200" smtClean="0"/>
              <a:t>vyr_68kapusta.jpg&amp;w=300&amp;h=235&amp;ei=tTdOUJLiLZHktQaryIC4Dg&amp;zoom=1&amp;iact=hc&amp;vpx=180&amp;vpy=326&amp;dur=1324&amp;hovh=188&amp;hovw=240&amp;tx=131&amp;ty=92&amp;sig=116909212397028187337&amp;page=1&amp;tbnh=130&amp;tbnw=163&amp;start=0&amp;ndsp=21&amp;ved=1t:429,r:7,s:0,i:119</a:t>
            </a:r>
          </a:p>
          <a:p>
            <a:r>
              <a:rPr lang="cs-CZ" sz="1200" smtClean="0"/>
              <a:t>Brokolice</a:t>
            </a:r>
          </a:p>
          <a:p>
            <a:endParaRPr lang="cs-CZ" sz="1200" smtClean="0"/>
          </a:p>
          <a:p>
            <a:r>
              <a:rPr lang="cs-CZ" sz="1200"/>
              <a:t>http://www.google.cz/imgres?q=brokolice&amp;um=1&amp;hl=cs&amp;biw=1441&amp;bih=654&amp;tbm=isch&amp;tbnid=lg0n2qTgZfVxwM:&amp;imgrefurl=http://www.svet-bydleni.cz/nejnovejsi-clanky/zazrak-jmenem-brokolice.aspx&amp;docid=ULL4xQccGQG3aM&amp;imgurl=http://www.svet-bydleni.cz/Files/ResizedImages/FckGallery/brokolice1_-1x300.jpg&amp;w=373&amp;h=300&amp;ei=SzhOUPbpDInftAatiIGwBw&amp;zoom=1&amp;iact=hc&amp;vpx=539&amp;vpy=148&amp;dur=126&amp;hovh=201&amp;hovw=250&amp;tx=172&amp;ty=136&amp;sig=116909212397028187337&amp;page=1&amp;tbnh=143&amp;tbnw=178&amp;start=0&amp;ndsp=19&amp;ved=1t:429,r:2,s:0,i:76</a:t>
            </a:r>
          </a:p>
          <a:p>
            <a:endParaRPr lang="cs-CZ" sz="1200"/>
          </a:p>
          <a:p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278805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338232"/>
            <a:ext cx="7776864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Plodová zelenina</a:t>
            </a:r>
          </a:p>
          <a:p>
            <a:r>
              <a:rPr lang="cs-CZ" smtClean="0"/>
              <a:t>Rajče</a:t>
            </a:r>
          </a:p>
          <a:p>
            <a:r>
              <a:rPr lang="cs-CZ" sz="1200"/>
              <a:t>http://www.google.cz/imgres?q=raj%C4%8De&amp;um=1&amp;hl=cs&amp;biw=1441&amp;bih=654&amp;tbm=isch&amp;tbnid=rPe5bbD1KEKMLM:&amp;imgrefurl=http://www.receptyonline.cz/rajce--1448.html&amp;docid=0Aubwlxiobe3HM&amp;imgurl=http</a:t>
            </a:r>
            <a:r>
              <a:rPr lang="cs-CZ" sz="1200"/>
              <a:t>://</a:t>
            </a:r>
            <a:r>
              <a:rPr lang="cs-CZ" sz="1200" smtClean="0"/>
              <a:t>www.receptyonline.cz/data/pics/encyklopedie-zeleniny/rajcata.jpg&amp;w=425&amp;h=282&amp;ei=XDlOUMnLOsfftAaV5IHADA&amp;zoom=1&amp;iact=hc&amp;vpx=172&amp;vpy=330&amp;dur=264&amp;hovh=183&amp;hovw=276&amp;tx=122&amp;ty=86&amp;sig=116909212397028187337&amp;page=1&amp;tbnh=134&amp;tbnw=184&amp;start=0&amp;ndsp=21&amp;ved=1t:429,r:7,s:0,i:119</a:t>
            </a:r>
          </a:p>
          <a:p>
            <a:endParaRPr lang="cs-CZ" sz="1200" smtClean="0"/>
          </a:p>
          <a:p>
            <a:r>
              <a:rPr lang="cs-CZ" sz="1200" smtClean="0"/>
              <a:t>Paprika</a:t>
            </a:r>
          </a:p>
          <a:p>
            <a:endParaRPr lang="cs-CZ" sz="1200"/>
          </a:p>
          <a:p>
            <a:r>
              <a:rPr lang="cs-CZ" sz="1200"/>
              <a:t>http://www.google.cz/imgres?q=paprika&amp;um=1&amp;hl=cs&amp;biw=1441&amp;bih=654&amp;tbm=isch&amp;tbnid=x5cu1jO8PorldM:&amp;imgrefurl=http://cs.wikipedia.org/wiki/Paprika&amp;docid=W_jwKKbFAdsNzM&amp;imgurl=http</a:t>
            </a:r>
            <a:r>
              <a:rPr lang="cs-CZ" sz="1200"/>
              <a:t>://</a:t>
            </a:r>
            <a:r>
              <a:rPr lang="cs-CZ" sz="1200" smtClean="0"/>
              <a:t>upload.wikimedia.org/wikipedia/commons/thumb/d/da/Red_capsicum_and_cross_section.jpg/250px-Red_capsicum_and_cross_section.jpg&amp;w=250&amp;h=167&amp;ei=xTlOULX3CcPZtAbG84BI&amp;zoom=1&amp;iact=hc&amp;vpx=211&amp;vpy=212&amp;dur=56&amp;hovh=133&amp;hovw=200&amp;tx=146&amp;ty=87&amp;sig=116909212397028187337&amp;page=1&amp;tbnh=132&amp;tbnw=186&amp;start=0&amp;ndsp=21&amp;ved=1t:429,r:0,s:0,i:123</a:t>
            </a:r>
          </a:p>
          <a:p>
            <a:endParaRPr lang="cs-CZ" sz="1200"/>
          </a:p>
          <a:p>
            <a:r>
              <a:rPr lang="cs-CZ" sz="1200" smtClean="0"/>
              <a:t>Dýně </a:t>
            </a:r>
          </a:p>
          <a:p>
            <a:endParaRPr lang="cs-CZ" sz="1200"/>
          </a:p>
          <a:p>
            <a:r>
              <a:rPr lang="cs-CZ" sz="1200"/>
              <a:t>http://www.google.cz/imgres?q=d%C3%BDn%C4%9B&amp;um=1&amp;hl=cs&amp;biw=1441&amp;bih=654&amp;tbm=isch&amp;tbnid=IHv8fDoyDA_rOM:&amp;imgrefurl=http://www.lidovky.cz/desiva-dyne-na-vasem-stole-osvedcene-recepty-pro-podzimni-dny-puw-/dobra-chut.asp%3Fc%3DA101001_135034_dobra-chut_glu&amp;docid=_v9iwNVbnD7UWM&amp;imgurl=http</a:t>
            </a:r>
            <a:r>
              <a:rPr lang="cs-CZ" sz="1200"/>
              <a:t>://</a:t>
            </a:r>
            <a:r>
              <a:rPr lang="cs-CZ" sz="1200" smtClean="0"/>
              <a:t>i.lidovky.cz/09/103/lngal/MTR2ebefa_shutterstock_39579742.jpg&amp;w=460&amp;h=306&amp;ei=ADpOUNiPCMXrsgaI94GgCA&amp;zoom=1&amp;iact=hc&amp;vpx=1122&amp;vpy=168&amp;dur=212&amp;hovh=183&amp;hovw=275&amp;tx=204&amp;ty=154&amp;sig=116909212397028187337&amp;page=2&amp;tbnh=152&amp;tbnw=201&amp;start=21&amp;ndsp=26&amp;ved=1t:429,r:12,s:21,i:241</a:t>
            </a:r>
          </a:p>
          <a:p>
            <a:r>
              <a:rPr lang="cs-CZ" sz="1200" smtClean="0"/>
              <a:t>Lilek</a:t>
            </a:r>
          </a:p>
          <a:p>
            <a:endParaRPr lang="cs-CZ" sz="1200"/>
          </a:p>
          <a:p>
            <a:r>
              <a:rPr lang="cs-CZ" sz="1200"/>
              <a:t>http://www.google.cz/imgres?q=lilek&amp;um=1&amp;hl=cs&amp;biw=1441&amp;bih=654&amp;tbm=isch&amp;tbnid=ej1WwunZRxKDNM:&amp;imgrefurl=http://www.lilek.info/&amp;docid=SD20wortxk6xXM&amp;imgurl=http://www.lilek.info/lilek2.jpg&amp;w=256&amp;h=158&amp;ei=kjpOUMvjKtHNswbk7IHQBw&amp;zoom=1&amp;iact=hc&amp;vpx=199&amp;vpy=214&amp;dur=92&amp;hovh=126&amp;hovw=204&amp;tx=111&amp;ty=70&amp;sig=116909212397028187337&amp;page=1&amp;tbnh=102&amp;tbnw=165&amp;start=0&amp;ndsp=21&amp;ved=1t:429,r:0,s:0,i:84</a:t>
            </a:r>
          </a:p>
          <a:p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3836685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5" y="836712"/>
            <a:ext cx="8352928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Patizón</a:t>
            </a:r>
          </a:p>
          <a:p>
            <a:r>
              <a:rPr lang="cs-CZ" sz="1400"/>
              <a:t>http://www.google.cz/imgres?q=patizon&amp;um=1&amp;hl=cs&amp;biw=1441&amp;bih=654&amp;tbm=isch&amp;tbnid=6WrHTv4mItXz1M:&amp;imgrefurl=http://kuchyne.dumazahrada.cz/clanky/vareni-a-stolovani/lahodny-patizon-nase-tipy-jak-ho-udelat-19234.aspx&amp;docid=4NWm7m6jduZffM&amp;imgurl=http</a:t>
            </a:r>
            <a:r>
              <a:rPr lang="cs-CZ" sz="1400"/>
              <a:t>://</a:t>
            </a:r>
            <a:r>
              <a:rPr lang="cs-CZ" sz="1400" smtClean="0"/>
              <a:t>cms.tvujdum.cz/userdata/images/25042Specialvarenipatison-foto-2.jpg&amp;w=474&amp;h=474&amp;ei=6jpOUKCUCIrZtAaL54CYAQ&amp;zoom=1&amp;iact=hc&amp;vpx=192&amp;vpy=136&amp;dur=214&amp;hovh=225&amp;hovw=225&amp;tx=164&amp;ty=166&amp;sig=116909212397028187337&amp;page=1&amp;tbnh=145&amp;tbnw=172&amp;start=0&amp;ndsp=18&amp;ved=1t:429,r:0,s:0,i:70</a:t>
            </a:r>
          </a:p>
          <a:p>
            <a:endParaRPr lang="cs-CZ" sz="1400"/>
          </a:p>
          <a:p>
            <a:endParaRPr lang="cs-CZ" sz="1400" smtClean="0"/>
          </a:p>
        </p:txBody>
      </p:sp>
    </p:spTree>
    <p:extLst>
      <p:ext uri="{BB962C8B-B14F-4D97-AF65-F5344CB8AC3E}">
        <p14:creationId xmlns:p14="http://schemas.microsoft.com/office/powerpoint/2010/main" val="3329240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582341"/>
            <a:ext cx="813690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200" smtClean="0"/>
          </a:p>
          <a:p>
            <a:r>
              <a:rPr lang="cs-CZ" sz="1200" smtClean="0"/>
              <a:t>meloun</a:t>
            </a:r>
            <a:endParaRPr lang="cs-CZ" sz="1200"/>
          </a:p>
          <a:p>
            <a:r>
              <a:rPr lang="cs-CZ" sz="1200" smtClean="0"/>
              <a:t>http</a:t>
            </a:r>
            <a:r>
              <a:rPr lang="cs-CZ" sz="1200"/>
              <a:t>://www.google.cz/imgres?q=meloun&amp;um=1&amp;hl=cs&amp;biw=1441&amp;bih=654&amp;tbm=isch&amp;tbnid=QH2-SWA5iy8UIM:&amp;imgrefurl=http://www.pojdsehybat.cz/news/jak-vybrat-ten-spravny-meloun/&amp;docid=jh4UmEMWuehheM&amp;imgurl=http</a:t>
            </a:r>
            <a:r>
              <a:rPr lang="cs-CZ" sz="1200"/>
              <a:t>://</a:t>
            </a:r>
            <a:r>
              <a:rPr lang="cs-CZ" sz="1200" smtClean="0"/>
              <a:t>files.pojdsehybat.cz/200000065-b57cab6779/meloun3.jpg&amp;w=555&amp;h=451&amp;ei=YjtOUM3FCMrmtQaMwIDgAQ&amp;zoom=1&amp;iact=hc&amp;vpx=914&amp;vpy=177&amp;dur=1143&amp;hovh=202&amp;hovw=249&amp;tx=128&amp;ty=115&amp;sig=116909212397028187337&amp;page=1&amp;tbnh=131&amp;tbnw=150&amp;start=0&amp;ndsp=21&amp;ved=1t:429,r:4,s:0,i:135</a:t>
            </a:r>
          </a:p>
          <a:p>
            <a:endParaRPr lang="cs-CZ" sz="1200"/>
          </a:p>
          <a:p>
            <a:r>
              <a:rPr lang="cs-CZ" sz="1200" smtClean="0"/>
              <a:t>Okurka</a:t>
            </a:r>
          </a:p>
          <a:p>
            <a:r>
              <a:rPr lang="cs-CZ" sz="1200"/>
              <a:t>http://www.google.cz/imgres?q=okurka&amp;um=1&amp;hl=cs&amp;biw=1441&amp;bih=654&amp;tbm=isch&amp;tbnid=AsxTTKtMUkypgM:&amp;imgrefurl=http://www.telegraph.co.uk/news/newstopics/howaboutthat/6014931/Australian-police-baffled-by-spate-of-cucumber-thefts.html&amp;docid=rJUIzSI6ADSHVM&amp;imgurl=http://i.telegraph.co.uk/multimedia/archive/01460/cucumber_1460693c.jpg&amp;w=460&amp;h=288&amp;ei=sjtOUIjQKY7FswbfqIGIDg&amp;zoom=1&amp;iact=hc&amp;vpx=459&amp;vpy=326&amp;dur=279&amp;hovh=178&amp;hovw=284&amp;tx=153&amp;ty=88&amp;sig=116909212397028187337&amp;page=4&amp;tbnh=111&amp;tbnw=177&amp;start=72&amp;ndsp=27&amp;ved=1t:429,r:2,s:72,i:307</a:t>
            </a:r>
          </a:p>
        </p:txBody>
      </p:sp>
    </p:spTree>
    <p:extLst>
      <p:ext uri="{BB962C8B-B14F-4D97-AF65-F5344CB8AC3E}">
        <p14:creationId xmlns:p14="http://schemas.microsoft.com/office/powerpoint/2010/main" val="1093828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364</TotalTime>
  <Words>364</Words>
  <Application>Microsoft Office PowerPoint</Application>
  <PresentationFormat>Předvádění na obrazovce (4:3)</PresentationFormat>
  <Paragraphs>120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1_Motiv systému Office</vt:lpstr>
      <vt:lpstr>Prezentace aplikace PowerPoint</vt:lpstr>
      <vt:lpstr>Prezentace aplikace PowerPoint</vt:lpstr>
      <vt:lpstr>Máme rádi zeleninu aneb učíme se poznávat druhy zeleniny.  Vytvořila: Mgr.Dagmar Šaflová  Základní a mateřská škola T. G.Masaryka Fulnek</vt:lpstr>
      <vt:lpstr>Prezentace aplikace PowerPoint</vt:lpstr>
      <vt:lpstr>Prezentace aplikace PowerPoint</vt:lpstr>
      <vt:lpstr>Plodová zelenina Jíme plody zeleniny</vt:lpstr>
      <vt:lpstr>Košťálová zelenina Jíme stonkovou část - košťál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Máme rádi zeleninu aneb učíme se poznávat druhy zeleniny.</dc:title>
  <dc:creator>131M</dc:creator>
  <cp:lastModifiedBy>131M</cp:lastModifiedBy>
  <cp:revision>30</cp:revision>
  <dcterms:created xsi:type="dcterms:W3CDTF">2011-10-28T18:36:47Z</dcterms:created>
  <dcterms:modified xsi:type="dcterms:W3CDTF">2012-09-10T19:13:23Z</dcterms:modified>
</cp:coreProperties>
</file>