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2" r:id="rId2"/>
    <p:sldId id="263" r:id="rId3"/>
    <p:sldId id="256" r:id="rId4"/>
    <p:sldId id="257" r:id="rId5"/>
    <p:sldId id="258" r:id="rId6"/>
    <p:sldId id="259" r:id="rId7"/>
    <p:sldId id="260" r:id="rId8"/>
    <p:sldId id="261" r:id="rId9"/>
    <p:sldId id="264"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7F8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pic>
        <p:nvPicPr>
          <p:cNvPr id="7" name="Picture 6" descr="horizon.png"/>
          <p:cNvPicPr>
            <a:picLocks noChangeAspect="1"/>
          </p:cNvPicPr>
          <p:nvPr/>
        </p:nvPicPr>
        <p:blipFill>
          <a:blip r:embed="rId2" cstate="print"/>
          <a:srcRect t="33333"/>
          <a:stretch>
            <a:fillRect/>
          </a:stretch>
        </p:blipFill>
        <p:spPr>
          <a:xfrm>
            <a:off x="0" y="0"/>
            <a:ext cx="9144000" cy="4572000"/>
          </a:xfrm>
          <a:prstGeom prst="rect">
            <a:avLst/>
          </a:prstGeom>
        </p:spPr>
      </p:pic>
      <p:sp>
        <p:nvSpPr>
          <p:cNvPr id="4" name="Date Placeholder 3"/>
          <p:cNvSpPr>
            <a:spLocks noGrp="1"/>
          </p:cNvSpPr>
          <p:nvPr>
            <p:ph type="dt" sz="half" idx="10"/>
          </p:nvPr>
        </p:nvSpPr>
        <p:spPr/>
        <p:txBody>
          <a:bodyPr/>
          <a:lstStyle/>
          <a:p>
            <a:fld id="{76845418-4EC3-48D5-A91D-83F636C9F9D7}" type="datetimeFigureOut">
              <a:rPr lang="cs-CZ" smtClean="0"/>
              <a:t>10.9.2012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371CED6-8508-4B37-9A9F-AB59FE68BB69}" type="slidenum">
              <a:rPr lang="cs-CZ" smtClean="0"/>
              <a:t>‹#›</a:t>
            </a:fld>
            <a:endParaRPr lang="cs-CZ"/>
          </a:p>
        </p:txBody>
      </p:sp>
      <p:sp>
        <p:nvSpPr>
          <p:cNvPr id="3" name="Subtitle 2"/>
          <p:cNvSpPr>
            <a:spLocks noGrp="1"/>
          </p:cNvSpPr>
          <p:nvPr>
            <p:ph type="subTitle" idx="1"/>
          </p:nvPr>
        </p:nvSpPr>
        <p:spPr>
          <a:xfrm>
            <a:off x="1219200" y="3886200"/>
            <a:ext cx="6400800" cy="1752600"/>
          </a:xfrm>
        </p:spPr>
        <p:txBody>
          <a:bodyPr>
            <a:normAutofit/>
          </a:bodyPr>
          <a:lstStyle>
            <a:lvl1pPr marL="0" indent="0" algn="ctr">
              <a:buNone/>
              <a:defRPr sz="1700"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2" name="Title 1"/>
          <p:cNvSpPr>
            <a:spLocks noGrp="1"/>
          </p:cNvSpPr>
          <p:nvPr>
            <p:ph type="ctrTitle"/>
          </p:nvPr>
        </p:nvSpPr>
        <p:spPr>
          <a:xfrm>
            <a:off x="685800" y="2007888"/>
            <a:ext cx="7772400" cy="1470025"/>
          </a:xfrm>
        </p:spPr>
        <p:txBody>
          <a:bodyPr/>
          <a:lstStyle>
            <a:lvl1pPr algn="ctr">
              <a:defRPr sz="3200"/>
            </a:lvl1pPr>
          </a:lstStyle>
          <a:p>
            <a:r>
              <a:rPr lang="cs-CZ" smtClean="0"/>
              <a:t>Kliknutím lze upravit styl.</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cs-CZ" smtClean="0"/>
              <a:t>Kliknutím lze upravit styl.</a:t>
            </a:r>
            <a:endParaRPr lang="en-US" dirty="0"/>
          </a:p>
        </p:txBody>
      </p:sp>
      <p:sp>
        <p:nvSpPr>
          <p:cNvPr id="4" name="Date Placeholder 3"/>
          <p:cNvSpPr>
            <a:spLocks noGrp="1"/>
          </p:cNvSpPr>
          <p:nvPr>
            <p:ph type="dt" sz="half" idx="10"/>
          </p:nvPr>
        </p:nvSpPr>
        <p:spPr/>
        <p:txBody>
          <a:bodyPr/>
          <a:lstStyle/>
          <a:p>
            <a:fld id="{76845418-4EC3-48D5-A91D-83F636C9F9D7}" type="datetimeFigureOut">
              <a:rPr lang="cs-CZ" smtClean="0"/>
              <a:t>10.9.2012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371CED6-8508-4B37-9A9F-AB59FE68BB69}" type="slidenum">
              <a:rPr lang="cs-CZ" smtClean="0"/>
              <a:t>‹#›</a:t>
            </a:fld>
            <a:endParaRPr lang="cs-CZ"/>
          </a:p>
        </p:txBody>
      </p:sp>
      <p:sp>
        <p:nvSpPr>
          <p:cNvPr id="8" name="Content Placeholder 7"/>
          <p:cNvSpPr>
            <a:spLocks noGrp="1"/>
          </p:cNvSpPr>
          <p:nvPr>
            <p:ph sz="quarter" idx="13"/>
          </p:nvPr>
        </p:nvSpPr>
        <p:spPr>
          <a:xfrm>
            <a:off x="609600" y="1600200"/>
            <a:ext cx="7924800" cy="41148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609600" y="4962525"/>
            <a:ext cx="7885113" cy="1362075"/>
          </a:xfrm>
        </p:spPr>
        <p:txBody>
          <a:bodyPr anchor="t"/>
          <a:lstStyle>
            <a:lvl1pPr algn="l">
              <a:defRPr sz="3200" b="0" i="0" cap="all" baseline="0"/>
            </a:lvl1pPr>
          </a:lstStyle>
          <a:p>
            <a:r>
              <a:rPr lang="cs-CZ" smtClean="0"/>
              <a:t>Kliknutím lze upravit styl.</a:t>
            </a:r>
            <a:endParaRPr lang="en-US" dirty="0"/>
          </a:p>
        </p:txBody>
      </p:sp>
      <p:sp>
        <p:nvSpPr>
          <p:cNvPr id="3" name="Text Placeholder 2"/>
          <p:cNvSpPr>
            <a:spLocks noGrp="1"/>
          </p:cNvSpPr>
          <p:nvPr>
            <p:ph type="body" idx="1"/>
          </p:nvPr>
        </p:nvSpPr>
        <p:spPr>
          <a:xfrm>
            <a:off x="609600" y="3462338"/>
            <a:ext cx="7885113" cy="1500187"/>
          </a:xfrm>
        </p:spPr>
        <p:txBody>
          <a:bodyPr anchor="b">
            <a:normAutofit/>
          </a:bodyPr>
          <a:lstStyle>
            <a:lvl1pPr marL="0" indent="0">
              <a:buNone/>
              <a:defRPr sz="170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76845418-4EC3-48D5-A91D-83F636C9F9D7}" type="datetimeFigureOut">
              <a:rPr lang="cs-CZ" smtClean="0"/>
              <a:t>10.9.2012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371CED6-8508-4B37-9A9F-AB59FE68BB69}"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11" name="Content Placeholder 10"/>
          <p:cNvSpPr>
            <a:spLocks noGrp="1"/>
          </p:cNvSpPr>
          <p:nvPr>
            <p:ph sz="quarter" idx="13"/>
          </p:nvPr>
        </p:nvSpPr>
        <p:spPr>
          <a:xfrm>
            <a:off x="609600" y="1600200"/>
            <a:ext cx="3733800" cy="4114800"/>
          </a:xfrm>
        </p:spPr>
        <p:txBody>
          <a:bodyPr/>
          <a:lstStyle>
            <a:lvl5pPr>
              <a:defRPr/>
            </a:lvl5pPr>
            <a:lvl6pPr>
              <a:buClr>
                <a:schemeClr val="tx2"/>
              </a:buClr>
              <a:buFont typeface="Arial" pitchFamily="34" charset="0"/>
              <a:buChar char="•"/>
              <a:defRPr/>
            </a:lvl6pPr>
            <a:lvl7pPr>
              <a:buClr>
                <a:schemeClr val="tx2"/>
              </a:buClr>
              <a:buFont typeface="Arial" pitchFamily="34" charset="0"/>
              <a:buChar char="•"/>
              <a:defRPr/>
            </a:lvl7pPr>
            <a:lvl8pPr>
              <a:buClr>
                <a:schemeClr val="tx2"/>
              </a:buClr>
              <a:buFont typeface="Arial" pitchFamily="34" charset="0"/>
              <a:buChar char="•"/>
              <a:defRPr/>
            </a:lvl8pPr>
            <a:lvl9pPr>
              <a:buClr>
                <a:schemeClr val="tx2"/>
              </a:buCl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13" name="Content Placeholder 12"/>
          <p:cNvSpPr>
            <a:spLocks noGrp="1"/>
          </p:cNvSpPr>
          <p:nvPr>
            <p:ph sz="quarter" idx="14"/>
          </p:nvPr>
        </p:nvSpPr>
        <p:spPr>
          <a:xfrm>
            <a:off x="4800600" y="1600200"/>
            <a:ext cx="3733800" cy="41148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2" name="Title 1"/>
          <p:cNvSpPr>
            <a:spLocks noGrp="1"/>
          </p:cNvSpPr>
          <p:nvPr>
            <p:ph type="title"/>
          </p:nvPr>
        </p:nvSpPr>
        <p:spPr>
          <a:xfrm>
            <a:off x="609600" y="274638"/>
            <a:ext cx="7924800" cy="1143000"/>
          </a:xfrm>
        </p:spPr>
        <p:txBody>
          <a:bodyPr/>
          <a:lstStyle/>
          <a:p>
            <a:r>
              <a:rPr lang="cs-CZ" smtClean="0"/>
              <a:t>Kliknutím lze upravit styl.</a:t>
            </a:r>
            <a:endParaRPr lang="en-US" dirty="0"/>
          </a:p>
        </p:txBody>
      </p:sp>
      <p:sp>
        <p:nvSpPr>
          <p:cNvPr id="5" name="Date Placeholder 4"/>
          <p:cNvSpPr>
            <a:spLocks noGrp="1"/>
          </p:cNvSpPr>
          <p:nvPr>
            <p:ph type="dt" sz="half" idx="10"/>
          </p:nvPr>
        </p:nvSpPr>
        <p:spPr/>
        <p:txBody>
          <a:bodyPr/>
          <a:lstStyle/>
          <a:p>
            <a:fld id="{76845418-4EC3-48D5-A91D-83F636C9F9D7}" type="datetimeFigureOut">
              <a:rPr lang="cs-CZ" smtClean="0"/>
              <a:t>10.9.2012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371CED6-8508-4B37-9A9F-AB59FE68BB69}"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13" name="Content Placeholder 12"/>
          <p:cNvSpPr>
            <a:spLocks noGrp="1"/>
          </p:cNvSpPr>
          <p:nvPr>
            <p:ph sz="quarter" idx="14"/>
          </p:nvPr>
        </p:nvSpPr>
        <p:spPr>
          <a:xfrm>
            <a:off x="4800600" y="2209800"/>
            <a:ext cx="3733800" cy="35052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11" name="Content Placeholder 10"/>
          <p:cNvSpPr>
            <a:spLocks noGrp="1"/>
          </p:cNvSpPr>
          <p:nvPr>
            <p:ph sz="quarter" idx="13"/>
          </p:nvPr>
        </p:nvSpPr>
        <p:spPr>
          <a:xfrm>
            <a:off x="609600" y="2209800"/>
            <a:ext cx="3733800" cy="35052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2" name="Title 1"/>
          <p:cNvSpPr>
            <a:spLocks noGrp="1"/>
          </p:cNvSpPr>
          <p:nvPr>
            <p:ph type="title"/>
          </p:nvPr>
        </p:nvSpPr>
        <p:spPr>
          <a:xfrm>
            <a:off x="609600" y="274638"/>
            <a:ext cx="7924800" cy="1143000"/>
          </a:xfrm>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609600" y="1600199"/>
            <a:ext cx="3733800" cy="574675"/>
          </a:xfrm>
        </p:spPr>
        <p:txBody>
          <a:bodyPr anchor="b">
            <a:normAutofit/>
          </a:bodyPr>
          <a:lstStyle>
            <a:lvl1pPr marL="0" indent="0">
              <a:buNone/>
              <a:defRPr sz="1700" b="0" i="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800600" y="1600199"/>
            <a:ext cx="3733800" cy="574675"/>
          </a:xfrm>
        </p:spPr>
        <p:txBody>
          <a:bodyPr anchor="b">
            <a:normAutofit/>
          </a:bodyPr>
          <a:lstStyle>
            <a:lvl1pPr marL="0" indent="0">
              <a:buNone/>
              <a:defRPr sz="1700" b="0" i="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76845418-4EC3-48D5-A91D-83F636C9F9D7}" type="datetimeFigureOut">
              <a:rPr lang="cs-CZ" smtClean="0"/>
              <a:t>10.9.2012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E371CED6-8508-4B37-9A9F-AB59FE68BB69}"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76845418-4EC3-48D5-A91D-83F636C9F9D7}" type="datetimeFigureOut">
              <a:rPr lang="cs-CZ" smtClean="0"/>
              <a:t>10.9.2012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E371CED6-8508-4B37-9A9F-AB59FE68BB69}"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845418-4EC3-48D5-A91D-83F636C9F9D7}" type="datetimeFigureOut">
              <a:rPr lang="cs-CZ" smtClean="0"/>
              <a:t>10.9.2012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E371CED6-8508-4B37-9A9F-AB59FE68BB69}"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9" name="Content Placeholder 8"/>
          <p:cNvSpPr>
            <a:spLocks noGrp="1"/>
          </p:cNvSpPr>
          <p:nvPr>
            <p:ph sz="quarter" idx="13"/>
          </p:nvPr>
        </p:nvSpPr>
        <p:spPr>
          <a:xfrm>
            <a:off x="3962400" y="1447800"/>
            <a:ext cx="4648200" cy="42672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2" name="Title 1"/>
          <p:cNvSpPr>
            <a:spLocks noGrp="1"/>
          </p:cNvSpPr>
          <p:nvPr>
            <p:ph type="title"/>
          </p:nvPr>
        </p:nvSpPr>
        <p:spPr>
          <a:xfrm>
            <a:off x="612648" y="1447800"/>
            <a:ext cx="2971800" cy="1097280"/>
          </a:xfrm>
        </p:spPr>
        <p:txBody>
          <a:bodyPr anchor="b"/>
          <a:lstStyle>
            <a:lvl1pPr algn="l">
              <a:defRPr sz="1800" b="0" i="0" cap="none" baseline="0">
                <a:solidFill>
                  <a:schemeClr val="tx2"/>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612648" y="2547891"/>
            <a:ext cx="2971800" cy="3167109"/>
          </a:xfrm>
        </p:spPr>
        <p:txBody>
          <a:bodyPr tIns="9144">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76845418-4EC3-48D5-A91D-83F636C9F9D7}" type="datetimeFigureOut">
              <a:rPr lang="cs-CZ" smtClean="0"/>
              <a:t>10.9.2012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371CED6-8508-4B37-9A9F-AB59FE68BB69}"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pic>
        <p:nvPicPr>
          <p:cNvPr id="11" name="Picture 10" descr="horizon.png"/>
          <p:cNvPicPr>
            <a:picLocks noChangeAspect="1"/>
          </p:cNvPicPr>
          <p:nvPr/>
        </p:nvPicPr>
        <p:blipFill>
          <a:blip r:embed="rId2" cstate="print"/>
          <a:stretch>
            <a:fillRect/>
          </a:stretch>
        </p:blipFill>
        <p:spPr>
          <a:xfrm>
            <a:off x="0" y="0"/>
            <a:ext cx="9144000" cy="6858000"/>
          </a:xfrm>
          <a:prstGeom prst="rect">
            <a:avLst/>
          </a:prstGeom>
        </p:spPr>
      </p:pic>
      <p:sp>
        <p:nvSpPr>
          <p:cNvPr id="2" name="Title 1"/>
          <p:cNvSpPr>
            <a:spLocks noGrp="1"/>
          </p:cNvSpPr>
          <p:nvPr>
            <p:ph type="title"/>
          </p:nvPr>
        </p:nvSpPr>
        <p:spPr>
          <a:xfrm>
            <a:off x="609600" y="1447800"/>
            <a:ext cx="2971800" cy="1097280"/>
          </a:xfrm>
        </p:spPr>
        <p:txBody>
          <a:bodyPr anchor="b"/>
          <a:lstStyle>
            <a:lvl1pPr algn="l">
              <a:defRPr sz="1800" b="0" i="0" cap="none" baseline="0">
                <a:solidFill>
                  <a:schemeClr val="tx2"/>
                </a:solidFill>
              </a:defRPr>
            </a:lvl1pPr>
          </a:lstStyle>
          <a:p>
            <a:r>
              <a:rPr lang="cs-CZ" smtClean="0"/>
              <a:t>Kliknutím lze upravit styl.</a:t>
            </a:r>
            <a:endParaRPr lang="en-US" dirty="0"/>
          </a:p>
        </p:txBody>
      </p:sp>
      <p:sp>
        <p:nvSpPr>
          <p:cNvPr id="3" name="Picture Placeholder 2"/>
          <p:cNvSpPr>
            <a:spLocks noGrp="1"/>
          </p:cNvSpPr>
          <p:nvPr>
            <p:ph type="pic" idx="1"/>
          </p:nvPr>
        </p:nvSpPr>
        <p:spPr>
          <a:xfrm>
            <a:off x="4657344" y="1447800"/>
            <a:ext cx="3419856" cy="3474720"/>
          </a:xfrm>
          <a:custGeom>
            <a:avLst/>
            <a:gdLst>
              <a:gd name="connsiteX0" fmla="*/ 0 w 3419856"/>
              <a:gd name="connsiteY0" fmla="*/ 74450 h 3429000"/>
              <a:gd name="connsiteX1" fmla="*/ 21806 w 3419856"/>
              <a:gd name="connsiteY1" fmla="*/ 21806 h 3429000"/>
              <a:gd name="connsiteX2" fmla="*/ 74450 w 3419856"/>
              <a:gd name="connsiteY2" fmla="*/ 0 h 3429000"/>
              <a:gd name="connsiteX3" fmla="*/ 3345406 w 3419856"/>
              <a:gd name="connsiteY3" fmla="*/ 0 h 3429000"/>
              <a:gd name="connsiteX4" fmla="*/ 3398050 w 3419856"/>
              <a:gd name="connsiteY4" fmla="*/ 21806 h 3429000"/>
              <a:gd name="connsiteX5" fmla="*/ 3419856 w 3419856"/>
              <a:gd name="connsiteY5" fmla="*/ 74450 h 3429000"/>
              <a:gd name="connsiteX6" fmla="*/ 3419856 w 3419856"/>
              <a:gd name="connsiteY6" fmla="*/ 3354550 h 3429000"/>
              <a:gd name="connsiteX7" fmla="*/ 3398050 w 3419856"/>
              <a:gd name="connsiteY7" fmla="*/ 3407194 h 3429000"/>
              <a:gd name="connsiteX8" fmla="*/ 3345406 w 3419856"/>
              <a:gd name="connsiteY8" fmla="*/ 3429000 h 3429000"/>
              <a:gd name="connsiteX9" fmla="*/ 74450 w 3419856"/>
              <a:gd name="connsiteY9" fmla="*/ 3429000 h 3429000"/>
              <a:gd name="connsiteX10" fmla="*/ 21806 w 3419856"/>
              <a:gd name="connsiteY10" fmla="*/ 3407194 h 3429000"/>
              <a:gd name="connsiteX11" fmla="*/ 0 w 3419856"/>
              <a:gd name="connsiteY11" fmla="*/ 3354550 h 3429000"/>
              <a:gd name="connsiteX12" fmla="*/ 0 w 3419856"/>
              <a:gd name="connsiteY12" fmla="*/ 74450 h 3429000"/>
              <a:gd name="connsiteX0" fmla="*/ 0 w 3419856"/>
              <a:gd name="connsiteY0" fmla="*/ 74450 h 3429000"/>
              <a:gd name="connsiteX1" fmla="*/ 21806 w 3419856"/>
              <a:gd name="connsiteY1" fmla="*/ 21806 h 3429000"/>
              <a:gd name="connsiteX2" fmla="*/ 74450 w 3419856"/>
              <a:gd name="connsiteY2" fmla="*/ 0 h 3429000"/>
              <a:gd name="connsiteX3" fmla="*/ 3345406 w 3419856"/>
              <a:gd name="connsiteY3" fmla="*/ 0 h 3429000"/>
              <a:gd name="connsiteX4" fmla="*/ 3398050 w 3419856"/>
              <a:gd name="connsiteY4" fmla="*/ 21806 h 3429000"/>
              <a:gd name="connsiteX5" fmla="*/ 3419856 w 3419856"/>
              <a:gd name="connsiteY5" fmla="*/ 74450 h 3429000"/>
              <a:gd name="connsiteX6" fmla="*/ 3419856 w 3419856"/>
              <a:gd name="connsiteY6" fmla="*/ 3354550 h 3429000"/>
              <a:gd name="connsiteX7" fmla="*/ 3398050 w 3419856"/>
              <a:gd name="connsiteY7" fmla="*/ 3407194 h 3429000"/>
              <a:gd name="connsiteX8" fmla="*/ 3345406 w 3419856"/>
              <a:gd name="connsiteY8" fmla="*/ 3429000 h 3429000"/>
              <a:gd name="connsiteX9" fmla="*/ 21806 w 3419856"/>
              <a:gd name="connsiteY9" fmla="*/ 3407194 h 3429000"/>
              <a:gd name="connsiteX10" fmla="*/ 0 w 3419856"/>
              <a:gd name="connsiteY10" fmla="*/ 3354550 h 3429000"/>
              <a:gd name="connsiteX11" fmla="*/ 0 w 3419856"/>
              <a:gd name="connsiteY11" fmla="*/ 74450 h 3429000"/>
              <a:gd name="connsiteX0" fmla="*/ 0 w 3964392"/>
              <a:gd name="connsiteY0" fmla="*/ 74450 h 3415968"/>
              <a:gd name="connsiteX1" fmla="*/ 21806 w 3964392"/>
              <a:gd name="connsiteY1" fmla="*/ 21806 h 3415968"/>
              <a:gd name="connsiteX2" fmla="*/ 74450 w 3964392"/>
              <a:gd name="connsiteY2" fmla="*/ 0 h 3415968"/>
              <a:gd name="connsiteX3" fmla="*/ 3345406 w 3964392"/>
              <a:gd name="connsiteY3" fmla="*/ 0 h 3415968"/>
              <a:gd name="connsiteX4" fmla="*/ 3398050 w 3964392"/>
              <a:gd name="connsiteY4" fmla="*/ 21806 h 3415968"/>
              <a:gd name="connsiteX5" fmla="*/ 3419856 w 3964392"/>
              <a:gd name="connsiteY5" fmla="*/ 74450 h 3415968"/>
              <a:gd name="connsiteX6" fmla="*/ 3419856 w 3964392"/>
              <a:gd name="connsiteY6" fmla="*/ 3354550 h 3415968"/>
              <a:gd name="connsiteX7" fmla="*/ 3398050 w 3964392"/>
              <a:gd name="connsiteY7" fmla="*/ 3407194 h 3415968"/>
              <a:gd name="connsiteX8" fmla="*/ 21806 w 3964392"/>
              <a:gd name="connsiteY8" fmla="*/ 3407194 h 3415968"/>
              <a:gd name="connsiteX9" fmla="*/ 0 w 3964392"/>
              <a:gd name="connsiteY9" fmla="*/ 3354550 h 3415968"/>
              <a:gd name="connsiteX10" fmla="*/ 0 w 3964392"/>
              <a:gd name="connsiteY10" fmla="*/ 74450 h 3415968"/>
              <a:gd name="connsiteX0" fmla="*/ 0 w 3964392"/>
              <a:gd name="connsiteY0" fmla="*/ 74450 h 3415968"/>
              <a:gd name="connsiteX1" fmla="*/ 21806 w 3964392"/>
              <a:gd name="connsiteY1" fmla="*/ 21806 h 3415968"/>
              <a:gd name="connsiteX2" fmla="*/ 74450 w 3964392"/>
              <a:gd name="connsiteY2" fmla="*/ 0 h 3415968"/>
              <a:gd name="connsiteX3" fmla="*/ 3345406 w 3964392"/>
              <a:gd name="connsiteY3" fmla="*/ 0 h 3415968"/>
              <a:gd name="connsiteX4" fmla="*/ 3398050 w 3964392"/>
              <a:gd name="connsiteY4" fmla="*/ 21806 h 3415968"/>
              <a:gd name="connsiteX5" fmla="*/ 3419856 w 3964392"/>
              <a:gd name="connsiteY5" fmla="*/ 74450 h 3415968"/>
              <a:gd name="connsiteX6" fmla="*/ 3419856 w 3964392"/>
              <a:gd name="connsiteY6" fmla="*/ 3354550 h 3415968"/>
              <a:gd name="connsiteX7" fmla="*/ 3398050 w 3964392"/>
              <a:gd name="connsiteY7" fmla="*/ 3407194 h 3415968"/>
              <a:gd name="connsiteX8" fmla="*/ 21806 w 3964392"/>
              <a:gd name="connsiteY8" fmla="*/ 3407194 h 3415968"/>
              <a:gd name="connsiteX9" fmla="*/ 0 w 3964392"/>
              <a:gd name="connsiteY9" fmla="*/ 3354550 h 3415968"/>
              <a:gd name="connsiteX10" fmla="*/ 0 w 3964392"/>
              <a:gd name="connsiteY10" fmla="*/ 74450 h 3415968"/>
              <a:gd name="connsiteX0" fmla="*/ 0 w 3968026"/>
              <a:gd name="connsiteY0" fmla="*/ 74450 h 3910007"/>
              <a:gd name="connsiteX1" fmla="*/ 21806 w 3968026"/>
              <a:gd name="connsiteY1" fmla="*/ 21806 h 3910007"/>
              <a:gd name="connsiteX2" fmla="*/ 74450 w 3968026"/>
              <a:gd name="connsiteY2" fmla="*/ 0 h 3910007"/>
              <a:gd name="connsiteX3" fmla="*/ 3345406 w 3968026"/>
              <a:gd name="connsiteY3" fmla="*/ 0 h 3910007"/>
              <a:gd name="connsiteX4" fmla="*/ 3398050 w 3968026"/>
              <a:gd name="connsiteY4" fmla="*/ 21806 h 3910007"/>
              <a:gd name="connsiteX5" fmla="*/ 3419856 w 3968026"/>
              <a:gd name="connsiteY5" fmla="*/ 74450 h 3910007"/>
              <a:gd name="connsiteX6" fmla="*/ 3419856 w 3968026"/>
              <a:gd name="connsiteY6" fmla="*/ 3354550 h 3910007"/>
              <a:gd name="connsiteX7" fmla="*/ 3398050 w 3968026"/>
              <a:gd name="connsiteY7" fmla="*/ 3407194 h 3910007"/>
              <a:gd name="connsiteX8" fmla="*/ 0 w 3968026"/>
              <a:gd name="connsiteY8" fmla="*/ 3354550 h 3910007"/>
              <a:gd name="connsiteX9" fmla="*/ 0 w 3968026"/>
              <a:gd name="connsiteY9" fmla="*/ 74450 h 3910007"/>
              <a:gd name="connsiteX0" fmla="*/ 0 w 3419856"/>
              <a:gd name="connsiteY0" fmla="*/ 74450 h 3901233"/>
              <a:gd name="connsiteX1" fmla="*/ 21806 w 3419856"/>
              <a:gd name="connsiteY1" fmla="*/ 21806 h 3901233"/>
              <a:gd name="connsiteX2" fmla="*/ 74450 w 3419856"/>
              <a:gd name="connsiteY2" fmla="*/ 0 h 3901233"/>
              <a:gd name="connsiteX3" fmla="*/ 3345406 w 3419856"/>
              <a:gd name="connsiteY3" fmla="*/ 0 h 3901233"/>
              <a:gd name="connsiteX4" fmla="*/ 3398050 w 3419856"/>
              <a:gd name="connsiteY4" fmla="*/ 21806 h 3901233"/>
              <a:gd name="connsiteX5" fmla="*/ 3419856 w 3419856"/>
              <a:gd name="connsiteY5" fmla="*/ 74450 h 3901233"/>
              <a:gd name="connsiteX6" fmla="*/ 3419856 w 3419856"/>
              <a:gd name="connsiteY6" fmla="*/ 3354550 h 3901233"/>
              <a:gd name="connsiteX7" fmla="*/ 0 w 3419856"/>
              <a:gd name="connsiteY7" fmla="*/ 3354550 h 3901233"/>
              <a:gd name="connsiteX8" fmla="*/ 0 w 3419856"/>
              <a:gd name="connsiteY8" fmla="*/ 74450 h 3901233"/>
              <a:gd name="connsiteX0" fmla="*/ 0 w 3419856"/>
              <a:gd name="connsiteY0" fmla="*/ 74450 h 3354550"/>
              <a:gd name="connsiteX1" fmla="*/ 21806 w 3419856"/>
              <a:gd name="connsiteY1" fmla="*/ 21806 h 3354550"/>
              <a:gd name="connsiteX2" fmla="*/ 74450 w 3419856"/>
              <a:gd name="connsiteY2" fmla="*/ 0 h 3354550"/>
              <a:gd name="connsiteX3" fmla="*/ 3345406 w 3419856"/>
              <a:gd name="connsiteY3" fmla="*/ 0 h 3354550"/>
              <a:gd name="connsiteX4" fmla="*/ 3398050 w 3419856"/>
              <a:gd name="connsiteY4" fmla="*/ 21806 h 3354550"/>
              <a:gd name="connsiteX5" fmla="*/ 3419856 w 3419856"/>
              <a:gd name="connsiteY5" fmla="*/ 74450 h 3354550"/>
              <a:gd name="connsiteX6" fmla="*/ 3419856 w 3419856"/>
              <a:gd name="connsiteY6" fmla="*/ 3354550 h 3354550"/>
              <a:gd name="connsiteX7" fmla="*/ 0 w 3419856"/>
              <a:gd name="connsiteY7" fmla="*/ 3354550 h 3354550"/>
              <a:gd name="connsiteX8" fmla="*/ 0 w 3419856"/>
              <a:gd name="connsiteY8" fmla="*/ 74450 h 335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19856" h="3354550">
                <a:moveTo>
                  <a:pt x="0" y="74450"/>
                </a:moveTo>
                <a:cubicBezTo>
                  <a:pt x="0" y="54705"/>
                  <a:pt x="7844" y="35768"/>
                  <a:pt x="21806" y="21806"/>
                </a:cubicBezTo>
                <a:cubicBezTo>
                  <a:pt x="35768" y="7844"/>
                  <a:pt x="54705" y="0"/>
                  <a:pt x="74450" y="0"/>
                </a:cubicBezTo>
                <a:lnTo>
                  <a:pt x="3345406" y="0"/>
                </a:lnTo>
                <a:cubicBezTo>
                  <a:pt x="3365151" y="0"/>
                  <a:pt x="3384088" y="7844"/>
                  <a:pt x="3398050" y="21806"/>
                </a:cubicBezTo>
                <a:cubicBezTo>
                  <a:pt x="3412012" y="35768"/>
                  <a:pt x="3419856" y="54705"/>
                  <a:pt x="3419856" y="74450"/>
                </a:cubicBezTo>
                <a:lnTo>
                  <a:pt x="3419856" y="3354550"/>
                </a:lnTo>
                <a:lnTo>
                  <a:pt x="0" y="3354550"/>
                </a:lnTo>
                <a:lnTo>
                  <a:pt x="0" y="74450"/>
                </a:lnTo>
                <a:close/>
              </a:path>
            </a:pathLst>
          </a:custGeom>
        </p:spPr>
        <p:txBody>
          <a:bodyPr>
            <a:normAutofit/>
          </a:bodyPr>
          <a:lstStyle>
            <a:lvl1pPr marL="0" indent="0" algn="ctr">
              <a:buNone/>
              <a:defRPr sz="2000" baseline="0">
                <a:solidFill>
                  <a:schemeClr val="tx1">
                    <a:lumMod val="6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609600" y="2547890"/>
            <a:ext cx="2971800" cy="2405109"/>
          </a:xfrm>
        </p:spPr>
        <p:txBody>
          <a:bodyPr tIns="9144">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76845418-4EC3-48D5-A91D-83F636C9F9D7}" type="datetimeFigureOut">
              <a:rPr lang="cs-CZ" smtClean="0"/>
              <a:t>10.9.2012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371CED6-8508-4B37-9A9F-AB59FE68BB69}"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76845418-4EC3-48D5-A91D-83F636C9F9D7}" type="datetimeFigureOut">
              <a:rPr lang="cs-CZ" smtClean="0"/>
              <a:t>10.9.2012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371CED6-8508-4B37-9A9F-AB59FE68BB69}"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76845418-4EC3-48D5-A91D-83F636C9F9D7}" type="datetimeFigureOut">
              <a:rPr lang="cs-CZ" smtClean="0"/>
              <a:t>10.9.2012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371CED6-8508-4B37-9A9F-AB59FE68BB69}"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7" name="Picture 6" descr="horizon.png"/>
          <p:cNvPicPr>
            <a:picLocks noChangeAspect="1"/>
          </p:cNvPicPr>
          <p:nvPr/>
        </p:nvPicPr>
        <p:blipFill>
          <a:blip r:embed="rId13"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609600" y="274638"/>
            <a:ext cx="7924800" cy="1143000"/>
          </a:xfrm>
          <a:prstGeom prst="rect">
            <a:avLst/>
          </a:prstGeom>
        </p:spPr>
        <p:txBody>
          <a:bodyPr vert="horz" lIns="91440" tIns="45720" rIns="91440" bIns="45720" rtlCol="0" anchor="b"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609600" y="1600200"/>
            <a:ext cx="79248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5715000" y="6356350"/>
            <a:ext cx="1524000" cy="365125"/>
          </a:xfrm>
          <a:prstGeom prst="rect">
            <a:avLst/>
          </a:prstGeom>
        </p:spPr>
        <p:txBody>
          <a:bodyPr vert="horz" lIns="91440" tIns="45720" rIns="91440" bIns="45720" rtlCol="0" anchor="ctr"/>
          <a:lstStyle>
            <a:lvl1pPr algn="r">
              <a:defRPr sz="1000" strike="noStrike" spc="60" baseline="0">
                <a:solidFill>
                  <a:schemeClr val="tx1"/>
                </a:solidFill>
              </a:defRPr>
            </a:lvl1pPr>
          </a:lstStyle>
          <a:p>
            <a:fld id="{76845418-4EC3-48D5-A91D-83F636C9F9D7}" type="datetimeFigureOut">
              <a:rPr lang="cs-CZ" smtClean="0"/>
              <a:t>10.9.2012</a:t>
            </a:fld>
            <a:endParaRPr lang="cs-CZ"/>
          </a:p>
        </p:txBody>
      </p:sp>
      <p:sp>
        <p:nvSpPr>
          <p:cNvPr id="5" name="Footer Placeholder 4"/>
          <p:cNvSpPr>
            <a:spLocks noGrp="1"/>
          </p:cNvSpPr>
          <p:nvPr>
            <p:ph type="ftr" sz="quarter" idx="3"/>
          </p:nvPr>
        </p:nvSpPr>
        <p:spPr>
          <a:xfrm>
            <a:off x="609600" y="6356350"/>
            <a:ext cx="2895600" cy="365125"/>
          </a:xfrm>
          <a:prstGeom prst="rect">
            <a:avLst/>
          </a:prstGeom>
        </p:spPr>
        <p:txBody>
          <a:bodyPr vert="horz" lIns="91440" tIns="45720" rIns="91440" bIns="45720" rtlCol="0" anchor="ctr"/>
          <a:lstStyle>
            <a:lvl1pPr algn="l">
              <a:defRPr sz="1000" cap="all" spc="60" baseline="0">
                <a:solidFill>
                  <a:schemeClr val="tx1"/>
                </a:solidFill>
              </a:defRPr>
            </a:lvl1pPr>
          </a:lstStyle>
          <a:p>
            <a:endParaRPr lang="cs-CZ"/>
          </a:p>
        </p:txBody>
      </p:sp>
      <p:sp>
        <p:nvSpPr>
          <p:cNvPr id="6" name="Slide Number Placeholder 5"/>
          <p:cNvSpPr>
            <a:spLocks noGrp="1"/>
          </p:cNvSpPr>
          <p:nvPr>
            <p:ph type="sldNum" sz="quarter" idx="4"/>
          </p:nvPr>
        </p:nvSpPr>
        <p:spPr>
          <a:xfrm>
            <a:off x="7543800" y="6356350"/>
            <a:ext cx="990600" cy="365125"/>
          </a:xfrm>
          <a:prstGeom prst="rect">
            <a:avLst/>
          </a:prstGeom>
        </p:spPr>
        <p:txBody>
          <a:bodyPr vert="horz" lIns="91440" tIns="45720" rIns="91440" bIns="45720" rtlCol="0" anchor="ctr"/>
          <a:lstStyle>
            <a:lvl1pPr algn="r">
              <a:defRPr sz="1100" baseline="0">
                <a:solidFill>
                  <a:schemeClr val="tx1"/>
                </a:solidFill>
              </a:defRPr>
            </a:lvl1pPr>
          </a:lstStyle>
          <a:p>
            <a:fld id="{E371CED6-8508-4B37-9A9F-AB59FE68BB69}"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3000" kern="1200" cap="all" spc="5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1pPr>
      <a:lvl2pPr marL="742950" indent="-28575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2pPr>
      <a:lvl3pPr marL="11430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3pPr>
      <a:lvl4pPr marL="16002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4pPr>
      <a:lvl5pPr marL="20574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5pPr>
      <a:lvl6pPr marL="25146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6pPr>
      <a:lvl7pPr marL="29718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7pPr>
      <a:lvl8pPr marL="34290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8pPr>
      <a:lvl9pPr marL="38862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www.gify.nou.cz/"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7" name="Zástupný symbol pro obsah 3"/>
          <p:cNvGraphicFramePr>
            <a:graphicFrameLocks/>
          </p:cNvGraphicFramePr>
          <p:nvPr>
            <p:extLst>
              <p:ext uri="{D42A27DB-BD31-4B8C-83A1-F6EECF244321}">
                <p14:modId xmlns:p14="http://schemas.microsoft.com/office/powerpoint/2010/main" val="2285646079"/>
              </p:ext>
            </p:extLst>
          </p:nvPr>
        </p:nvGraphicFramePr>
        <p:xfrm>
          <a:off x="683568" y="1556792"/>
          <a:ext cx="8229600" cy="2053208"/>
        </p:xfrm>
        <a:graphic>
          <a:graphicData uri="http://schemas.openxmlformats.org/drawingml/2006/table">
            <a:tbl>
              <a:tblPr firstRow="1" bandRow="1"/>
              <a:tblGrid>
                <a:gridCol w="2242592"/>
                <a:gridCol w="5987008"/>
              </a:tblGrid>
              <a:tr h="468248">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r>
                        <a:rPr lang="cs-CZ" sz="2000" dirty="0" smtClean="0">
                          <a:solidFill>
                            <a:schemeClr val="bg1"/>
                          </a:solidFill>
                        </a:rPr>
                        <a:t>Název školy:</a:t>
                      </a:r>
                      <a:endParaRPr lang="cs-CZ" sz="2000" dirty="0">
                        <a:solidFill>
                          <a:schemeClr val="bg1"/>
                        </a:solidFill>
                      </a:endParaRPr>
                    </a:p>
                  </a:txBody>
                  <a:tcPr>
                    <a:lnL>
                      <a:noFill/>
                    </a:lnL>
                    <a:lnR>
                      <a:noFill/>
                    </a:lnR>
                    <a:lnT>
                      <a:noFill/>
                    </a:lnT>
                    <a:lnB>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r>
                        <a:rPr lang="cs-CZ" sz="2000" dirty="0" smtClean="0">
                          <a:solidFill>
                            <a:schemeClr val="bg1"/>
                          </a:solidFill>
                        </a:rPr>
                        <a:t>ZŠ a MŠ T. G. Masaryka Fulnek</a:t>
                      </a:r>
                      <a:endParaRPr lang="cs-CZ" sz="2000" dirty="0">
                        <a:solidFill>
                          <a:schemeClr val="bg1"/>
                        </a:solidFill>
                      </a:endParaRPr>
                    </a:p>
                  </a:txBody>
                  <a:tcPr>
                    <a:lnL>
                      <a:noFill/>
                    </a:lnL>
                    <a:lnR>
                      <a:noFill/>
                    </a:lnR>
                    <a:lnT>
                      <a:noFill/>
                    </a:lnT>
                    <a:lnB>
                      <a:noFill/>
                    </a:lnB>
                    <a:lnTlToBr w="12700" cmpd="sng">
                      <a:noFill/>
                      <a:prstDash val="solid"/>
                    </a:lnTlToBr>
                    <a:lnBlToTr w="12700" cmpd="sng">
                      <a:noFill/>
                      <a:prstDash val="solid"/>
                    </a:lnBlToTr>
                    <a:noFill/>
                  </a:tcPr>
                </a:tc>
              </a:tr>
              <a:tr h="370840">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r>
                        <a:rPr lang="cs-CZ" sz="2000" dirty="0" smtClean="0">
                          <a:solidFill>
                            <a:schemeClr val="bg1"/>
                          </a:solidFill>
                        </a:rPr>
                        <a:t>Autor:</a:t>
                      </a:r>
                      <a:endParaRPr lang="cs-CZ" sz="2000" dirty="0">
                        <a:solidFill>
                          <a:schemeClr val="bg1"/>
                        </a:solidFill>
                      </a:endParaRPr>
                    </a:p>
                  </a:txBody>
                  <a:tcPr>
                    <a:lnL>
                      <a:noFill/>
                    </a:lnL>
                    <a:lnR>
                      <a:noFill/>
                    </a:lnR>
                    <a:lnT>
                      <a:noFill/>
                    </a:lnT>
                    <a:lnB>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r>
                        <a:rPr lang="cs-CZ" sz="2000" dirty="0" smtClean="0">
                          <a:solidFill>
                            <a:schemeClr val="bg1"/>
                          </a:solidFill>
                        </a:rPr>
                        <a:t>Mgr</a:t>
                      </a:r>
                      <a:r>
                        <a:rPr lang="cs-CZ" sz="2000" smtClean="0">
                          <a:solidFill>
                            <a:schemeClr val="bg1"/>
                          </a:solidFill>
                        </a:rPr>
                        <a:t>. Dagmar Šaflová</a:t>
                      </a:r>
                      <a:endParaRPr lang="cs-CZ" sz="2000" dirty="0">
                        <a:solidFill>
                          <a:schemeClr val="bg1"/>
                        </a:solidFill>
                      </a:endParaRPr>
                    </a:p>
                  </a:txBody>
                  <a:tcPr>
                    <a:lnL>
                      <a:noFill/>
                    </a:lnL>
                    <a:lnR>
                      <a:noFill/>
                    </a:lnR>
                    <a:lnT>
                      <a:noFill/>
                    </a:lnT>
                    <a:lnB>
                      <a:noFill/>
                    </a:lnB>
                    <a:lnTlToBr w="12700" cmpd="sng">
                      <a:noFill/>
                      <a:prstDash val="solid"/>
                    </a:lnTlToBr>
                    <a:lnBlToTr w="12700" cmpd="sng">
                      <a:noFill/>
                      <a:prstDash val="solid"/>
                    </a:lnBlToTr>
                    <a:noFill/>
                  </a:tcPr>
                </a:tc>
              </a:tr>
              <a:tr h="370840">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2000" dirty="0" smtClean="0">
                          <a:solidFill>
                            <a:schemeClr val="bg1"/>
                          </a:solidFill>
                        </a:rPr>
                        <a:t>Název:</a:t>
                      </a:r>
                      <a:endParaRPr lang="cs-CZ" sz="2000" dirty="0">
                        <a:solidFill>
                          <a:schemeClr val="bg1"/>
                        </a:solidFill>
                      </a:endParaRPr>
                    </a:p>
                  </a:txBody>
                  <a:tcPr>
                    <a:lnL>
                      <a:noFill/>
                    </a:lnL>
                    <a:lnR>
                      <a:noFill/>
                    </a:lnR>
                    <a:lnT>
                      <a:noFill/>
                    </a:lnT>
                    <a:lnB>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r>
                        <a:rPr lang="cs-CZ" sz="2000" baseline="0" smtClean="0">
                          <a:solidFill>
                            <a:schemeClr val="bg1"/>
                          </a:solidFill>
                        </a:rPr>
                        <a:t>VY_32_INOVACE_M.2.6- 7 </a:t>
                      </a:r>
                      <a:endParaRPr lang="cs-CZ" sz="2000" dirty="0">
                        <a:solidFill>
                          <a:schemeClr val="bg1"/>
                        </a:solidFill>
                      </a:endParaRPr>
                    </a:p>
                  </a:txBody>
                  <a:tcPr>
                    <a:lnL>
                      <a:noFill/>
                    </a:lnL>
                    <a:lnR>
                      <a:noFill/>
                    </a:lnR>
                    <a:lnT>
                      <a:noFill/>
                    </a:lnT>
                    <a:lnB>
                      <a:noFill/>
                    </a:lnB>
                    <a:lnTlToBr w="12700" cmpd="sng">
                      <a:noFill/>
                      <a:prstDash val="solid"/>
                    </a:lnTlToBr>
                    <a:lnBlToTr w="12700" cmpd="sng">
                      <a:noFill/>
                      <a:prstDash val="solid"/>
                    </a:lnBlToTr>
                    <a:noFill/>
                  </a:tcPr>
                </a:tc>
              </a:tr>
              <a:tr h="370840">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r>
                        <a:rPr lang="cs-CZ" sz="2000" dirty="0" smtClean="0">
                          <a:solidFill>
                            <a:schemeClr val="bg1"/>
                          </a:solidFill>
                        </a:rPr>
                        <a:t>Téma:</a:t>
                      </a:r>
                      <a:endParaRPr lang="cs-CZ" sz="2000" dirty="0">
                        <a:solidFill>
                          <a:schemeClr val="bg1"/>
                        </a:solidFill>
                      </a:endParaRPr>
                    </a:p>
                  </a:txBody>
                  <a:tcPr>
                    <a:lnL>
                      <a:noFill/>
                    </a:lnL>
                    <a:lnR>
                      <a:noFill/>
                    </a:lnR>
                    <a:lnT>
                      <a:noFill/>
                    </a:lnT>
                    <a:lnB>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r>
                        <a:rPr lang="cs-CZ" sz="2000" smtClean="0">
                          <a:solidFill>
                            <a:schemeClr val="bg1"/>
                          </a:solidFill>
                        </a:rPr>
                        <a:t>Už je tady Mikuláš  </a:t>
                      </a:r>
                      <a:endParaRPr lang="cs-CZ" sz="2000" dirty="0">
                        <a:solidFill>
                          <a:schemeClr val="bg1"/>
                        </a:solidFill>
                      </a:endParaRPr>
                    </a:p>
                  </a:txBody>
                  <a:tcPr>
                    <a:lnL>
                      <a:noFill/>
                    </a:lnL>
                    <a:lnR>
                      <a:noFill/>
                    </a:lnR>
                    <a:lnT>
                      <a:noFill/>
                    </a:lnT>
                    <a:lnB>
                      <a:noFill/>
                    </a:lnB>
                    <a:lnTlToBr w="12700" cmpd="sng">
                      <a:noFill/>
                      <a:prstDash val="solid"/>
                    </a:lnTlToBr>
                    <a:lnBlToTr w="12700" cmpd="sng">
                      <a:noFill/>
                      <a:prstDash val="solid"/>
                    </a:lnBlToTr>
                    <a:noFill/>
                  </a:tcPr>
                </a:tc>
              </a:tr>
              <a:tr h="370840">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r>
                        <a:rPr lang="cs-CZ" sz="2000" dirty="0" smtClean="0">
                          <a:solidFill>
                            <a:schemeClr val="bg1"/>
                          </a:solidFill>
                        </a:rPr>
                        <a:t>Číslo projektu:</a:t>
                      </a:r>
                      <a:endParaRPr lang="cs-CZ" sz="2000" dirty="0">
                        <a:solidFill>
                          <a:schemeClr val="bg1"/>
                        </a:solidFill>
                      </a:endParaRPr>
                    </a:p>
                  </a:txBody>
                  <a:tcPr>
                    <a:lnL>
                      <a:noFill/>
                    </a:lnL>
                    <a:lnR>
                      <a:noFill/>
                    </a:lnR>
                    <a:lnT>
                      <a:noFill/>
                    </a:lnT>
                    <a:lnB>
                      <a:no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r>
                        <a:rPr lang="cs-CZ" sz="2000" dirty="0" smtClean="0">
                          <a:solidFill>
                            <a:schemeClr val="bg1"/>
                          </a:solidFill>
                        </a:rPr>
                        <a:t>CZ.1.07/1.4.00/21.0903</a:t>
                      </a:r>
                      <a:endParaRPr lang="cs-CZ" sz="2000" dirty="0">
                        <a:solidFill>
                          <a:schemeClr val="bg1"/>
                        </a:solidFill>
                      </a:endParaRPr>
                    </a:p>
                  </a:txBody>
                  <a:tcPr>
                    <a:lnL>
                      <a:noFill/>
                    </a:lnL>
                    <a:lnR>
                      <a:noFill/>
                    </a:lnR>
                    <a:lnT>
                      <a:noFill/>
                    </a:lnT>
                    <a:lnB>
                      <a:noFill/>
                    </a:lnB>
                    <a:lnTlToBr w="12700" cmpd="sng">
                      <a:noFill/>
                      <a:prstDash val="solid"/>
                    </a:lnTlToBr>
                    <a:lnBlToTr w="12700" cmpd="sng">
                      <a:noFill/>
                      <a:prstDash val="solid"/>
                    </a:lnBlToTr>
                    <a:noFill/>
                  </a:tcPr>
                </a:tc>
              </a:tr>
            </a:tbl>
          </a:graphicData>
        </a:graphic>
      </p:graphicFrame>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4581128"/>
            <a:ext cx="5718175" cy="1243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398240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Obdélník 3"/>
          <p:cNvSpPr/>
          <p:nvPr/>
        </p:nvSpPr>
        <p:spPr>
          <a:xfrm>
            <a:off x="827584" y="1443841"/>
            <a:ext cx="7272808" cy="4247317"/>
          </a:xfrm>
          <a:prstGeom prst="rect">
            <a:avLst/>
          </a:prstGeom>
        </p:spPr>
        <p:txBody>
          <a:bodyPr wrap="square">
            <a:spAutoFit/>
          </a:bodyPr>
          <a:lstStyle/>
          <a:p>
            <a:r>
              <a:rPr lang="cs-CZ" b="1">
                <a:solidFill>
                  <a:prstClr val="black"/>
                </a:solidFill>
              </a:rPr>
              <a:t>Anotace</a:t>
            </a:r>
            <a:r>
              <a:rPr lang="cs-CZ">
                <a:solidFill>
                  <a:prstClr val="black"/>
                </a:solidFill>
              </a:rPr>
              <a:t> : </a:t>
            </a:r>
            <a:r>
              <a:rPr lang="cs-CZ" smtClean="0">
                <a:solidFill>
                  <a:prstClr val="black"/>
                </a:solidFill>
              </a:rPr>
              <a:t>Už je tady Mikuláš</a:t>
            </a:r>
            <a:endParaRPr lang="cs-CZ">
              <a:solidFill>
                <a:prstClr val="black"/>
              </a:solidFill>
            </a:endParaRPr>
          </a:p>
          <a:p>
            <a:r>
              <a:rPr lang="cs-CZ">
                <a:solidFill>
                  <a:prstClr val="black"/>
                </a:solidFill>
              </a:rPr>
              <a:t>	</a:t>
            </a:r>
          </a:p>
          <a:p>
            <a:r>
              <a:rPr lang="cs-CZ" b="1">
                <a:solidFill>
                  <a:prstClr val="black"/>
                </a:solidFill>
              </a:rPr>
              <a:t>Autor</a:t>
            </a:r>
            <a:r>
              <a:rPr lang="cs-CZ">
                <a:solidFill>
                  <a:prstClr val="black"/>
                </a:solidFill>
              </a:rPr>
              <a:t>: Mgr. Dagmar Šaflová</a:t>
            </a:r>
          </a:p>
          <a:p>
            <a:r>
              <a:rPr lang="cs-CZ">
                <a:solidFill>
                  <a:prstClr val="black"/>
                </a:solidFill>
              </a:rPr>
              <a:t>Základní a mateřská škola T.G.Masaryka Fulnek</a:t>
            </a:r>
          </a:p>
          <a:p>
            <a:r>
              <a:rPr lang="cs-CZ">
                <a:solidFill>
                  <a:prstClr val="black"/>
                </a:solidFill>
              </a:rPr>
              <a:t>Vzdělávací oblast: Člověk a jeho svět - prvouka</a:t>
            </a:r>
          </a:p>
          <a:p>
            <a:r>
              <a:rPr lang="cs-CZ" b="1">
                <a:solidFill>
                  <a:prstClr val="black"/>
                </a:solidFill>
              </a:rPr>
              <a:t>Očekávaný výstup </a:t>
            </a:r>
            <a:r>
              <a:rPr lang="cs-CZ">
                <a:solidFill>
                  <a:prstClr val="black"/>
                </a:solidFill>
              </a:rPr>
              <a:t>:</a:t>
            </a:r>
            <a:r>
              <a:rPr lang="pt-BR">
                <a:solidFill>
                  <a:prstClr val="black"/>
                </a:solidFill>
              </a:rPr>
              <a:t>Žák se seznámí s </a:t>
            </a:r>
            <a:r>
              <a:rPr lang="cs-CZ">
                <a:solidFill>
                  <a:prstClr val="black"/>
                </a:solidFill>
              </a:rPr>
              <a:t>tradicemi a zvyky </a:t>
            </a:r>
            <a:r>
              <a:rPr lang="cs-CZ" smtClean="0">
                <a:solidFill>
                  <a:prstClr val="black"/>
                </a:solidFill>
              </a:rPr>
              <a:t>svátku sv.Mikuláše </a:t>
            </a:r>
            <a:r>
              <a:rPr lang="pt-BR" smtClean="0">
                <a:solidFill>
                  <a:prstClr val="black"/>
                </a:solidFill>
              </a:rPr>
              <a:t> </a:t>
            </a:r>
            <a:endParaRPr lang="cs-CZ">
              <a:solidFill>
                <a:prstClr val="black"/>
              </a:solidFill>
            </a:endParaRPr>
          </a:p>
          <a:p>
            <a:r>
              <a:rPr lang="cs-CZ" b="1">
                <a:solidFill>
                  <a:prstClr val="black"/>
                </a:solidFill>
              </a:rPr>
              <a:t>Klíčová slova</a:t>
            </a:r>
            <a:r>
              <a:rPr lang="cs-CZ">
                <a:solidFill>
                  <a:prstClr val="black"/>
                </a:solidFill>
              </a:rPr>
              <a:t> : </a:t>
            </a:r>
            <a:r>
              <a:rPr lang="cs-CZ" smtClean="0">
                <a:solidFill>
                  <a:prstClr val="black"/>
                </a:solidFill>
              </a:rPr>
              <a:t>Mikuláš, Čert, Anděl  </a:t>
            </a:r>
            <a:endParaRPr lang="cs-CZ">
              <a:solidFill>
                <a:prstClr val="black"/>
              </a:solidFill>
            </a:endParaRPr>
          </a:p>
          <a:p>
            <a:r>
              <a:rPr lang="cs-CZ" b="1">
                <a:solidFill>
                  <a:prstClr val="black"/>
                </a:solidFill>
              </a:rPr>
              <a:t>Druh učebního materiálu</a:t>
            </a:r>
            <a:r>
              <a:rPr lang="cs-CZ">
                <a:solidFill>
                  <a:prstClr val="black"/>
                </a:solidFill>
              </a:rPr>
              <a:t>: prezentace </a:t>
            </a:r>
          </a:p>
          <a:p>
            <a:r>
              <a:rPr lang="cs-CZ" b="1">
                <a:solidFill>
                  <a:prstClr val="black"/>
                </a:solidFill>
              </a:rPr>
              <a:t>Druh interaktivity: </a:t>
            </a:r>
            <a:r>
              <a:rPr lang="cs-CZ" smtClean="0">
                <a:solidFill>
                  <a:prstClr val="black"/>
                </a:solidFill>
              </a:rPr>
              <a:t>výklad</a:t>
            </a:r>
          </a:p>
          <a:p>
            <a:r>
              <a:rPr lang="cs-CZ" b="1">
                <a:solidFill>
                  <a:prstClr val="black"/>
                </a:solidFill>
              </a:rPr>
              <a:t>C</a:t>
            </a:r>
            <a:r>
              <a:rPr lang="cs-CZ" b="1" smtClean="0">
                <a:solidFill>
                  <a:prstClr val="black"/>
                </a:solidFill>
              </a:rPr>
              <a:t>ílová </a:t>
            </a:r>
            <a:r>
              <a:rPr lang="cs-CZ" b="1">
                <a:solidFill>
                  <a:prstClr val="black"/>
                </a:solidFill>
              </a:rPr>
              <a:t>skupina: </a:t>
            </a:r>
            <a:r>
              <a:rPr lang="cs-CZ">
                <a:solidFill>
                  <a:prstClr val="black"/>
                </a:solidFill>
              </a:rPr>
              <a:t>žák</a:t>
            </a:r>
          </a:p>
          <a:p>
            <a:r>
              <a:rPr lang="cs-CZ" b="1">
                <a:solidFill>
                  <a:prstClr val="black"/>
                </a:solidFill>
              </a:rPr>
              <a:t>Stupeň a typ vzdělávání </a:t>
            </a:r>
            <a:r>
              <a:rPr lang="cs-CZ">
                <a:solidFill>
                  <a:prstClr val="black"/>
                </a:solidFill>
              </a:rPr>
              <a:t>: základní vzdělávání – první  stupeň</a:t>
            </a:r>
          </a:p>
          <a:p>
            <a:r>
              <a:rPr lang="cs-CZ" b="1">
                <a:solidFill>
                  <a:prstClr val="black"/>
                </a:solidFill>
              </a:rPr>
              <a:t>Typická věková skupina</a:t>
            </a:r>
            <a:r>
              <a:rPr lang="cs-CZ">
                <a:solidFill>
                  <a:prstClr val="black"/>
                </a:solidFill>
              </a:rPr>
              <a:t>: 7- 8 </a:t>
            </a:r>
            <a:r>
              <a:rPr lang="cs-CZ" smtClean="0">
                <a:solidFill>
                  <a:prstClr val="black"/>
                </a:solidFill>
              </a:rPr>
              <a:t>let</a:t>
            </a:r>
          </a:p>
          <a:p>
            <a:endParaRPr lang="cs-CZ">
              <a:solidFill>
                <a:prstClr val="black"/>
              </a:solidFill>
            </a:endParaRPr>
          </a:p>
          <a:p>
            <a:r>
              <a:rPr lang="cs-CZ" smtClean="0">
                <a:solidFill>
                  <a:prstClr val="black"/>
                </a:solidFill>
              </a:rPr>
              <a:t>Stránky 7,8 můžeme využít k vyprávění vlastních zážitků žáků.</a:t>
            </a:r>
          </a:p>
          <a:p>
            <a:endParaRPr lang="cs-CZ" dirty="0">
              <a:solidFill>
                <a:prstClr val="black"/>
              </a:solidFill>
            </a:endParaRPr>
          </a:p>
        </p:txBody>
      </p:sp>
    </p:spTree>
    <p:extLst>
      <p:ext uri="{BB962C8B-B14F-4D97-AF65-F5344CB8AC3E}">
        <p14:creationId xmlns:p14="http://schemas.microsoft.com/office/powerpoint/2010/main" val="275695310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p:txBody>
          <a:bodyPr>
            <a:normAutofit/>
          </a:bodyPr>
          <a:lstStyle/>
          <a:p>
            <a:r>
              <a:rPr lang="cs-CZ" sz="6600" dirty="0" smtClean="0">
                <a:solidFill>
                  <a:srgbClr val="FF0000"/>
                </a:solidFill>
              </a:rPr>
              <a:t>Už je tady Mikuláš</a:t>
            </a:r>
            <a:endParaRPr lang="cs-CZ" sz="6600" dirty="0">
              <a:solidFill>
                <a:srgbClr val="FF0000"/>
              </a:solidFill>
            </a:endParaRPr>
          </a:p>
        </p:txBody>
      </p:sp>
      <p:sp>
        <p:nvSpPr>
          <p:cNvPr id="2" name="Nadpis 1"/>
          <p:cNvSpPr>
            <a:spLocks noGrp="1"/>
          </p:cNvSpPr>
          <p:nvPr>
            <p:ph type="ctrTitle"/>
          </p:nvPr>
        </p:nvSpPr>
        <p:spPr/>
        <p:txBody>
          <a:bodyPr/>
          <a:lstStyle/>
          <a:p>
            <a:r>
              <a:rPr lang="cs-CZ" smtClean="0"/>
              <a:t>Čertí třída </a:t>
            </a:r>
            <a:br>
              <a:rPr lang="cs-CZ" smtClean="0"/>
            </a:br>
            <a:endParaRPr lang="cs-CZ" dirty="0"/>
          </a:p>
        </p:txBody>
      </p:sp>
      <p:pic>
        <p:nvPicPr>
          <p:cNvPr id="5" name="Obrázek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2848" y="476672"/>
            <a:ext cx="2647950" cy="2304256"/>
          </a:xfrm>
          <a:prstGeom prst="rect">
            <a:avLst/>
          </a:prstGeom>
        </p:spPr>
      </p:pic>
    </p:spTree>
    <p:extLst>
      <p:ext uri="{BB962C8B-B14F-4D97-AF65-F5344CB8AC3E}">
        <p14:creationId xmlns:p14="http://schemas.microsoft.com/office/powerpoint/2010/main" val="2616628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683568" y="58847"/>
            <a:ext cx="7848872" cy="5539978"/>
          </a:xfrm>
          <a:prstGeom prst="rect">
            <a:avLst/>
          </a:prstGeom>
        </p:spPr>
        <p:txBody>
          <a:bodyPr wrap="square">
            <a:spAutoFit/>
          </a:bodyPr>
          <a:lstStyle/>
          <a:p>
            <a:r>
              <a:rPr lang="cs-CZ" sz="6600" dirty="0" smtClean="0">
                <a:solidFill>
                  <a:srgbClr val="FF0000"/>
                </a:solidFill>
              </a:rPr>
              <a:t>Čert</a:t>
            </a:r>
            <a:r>
              <a:rPr lang="cs-CZ" sz="6600" dirty="0" smtClean="0"/>
              <a:t> </a:t>
            </a:r>
            <a:r>
              <a:rPr lang="cs-CZ" sz="2400" dirty="0" smtClean="0"/>
              <a:t> vyjadřuje pohádková bytost žijící v pekle. Má rohy, ocas, kopyto a je „</a:t>
            </a:r>
            <a:r>
              <a:rPr lang="cs-CZ" sz="2400" dirty="0" err="1" smtClean="0"/>
              <a:t>přičmoudlá</a:t>
            </a:r>
            <a:r>
              <a:rPr lang="cs-CZ" sz="2400" dirty="0" smtClean="0"/>
              <a:t>“. Peklo opouští, aby získala duše hříšníků. Většinou se je snaží získat formou úpisu. Nabídne člověku na určitou dobu služby nebo výhody, ale ten mu musí vlastní krví upsat svou duši. Když určená lhůta vyprší, čert přijde k člověku a odnese jeho duši do pekla.</a:t>
            </a:r>
          </a:p>
          <a:p>
            <a:r>
              <a:rPr lang="cs-CZ" sz="2400" dirty="0" smtClean="0"/>
              <a:t> Další oblíbená pohádková zápletka je, jak Honza (nebo třeba krejčí) čerta ošidí, či spíše napálí. Podle těchto pohádek jsou čerti bytosti mdlého rozumu. Ale nikdy se nevyplatí podceňovat je. Čert je schopen letu a přemísťování se z místa na místo. Kvalita čertových kouzel je závislá na úrovni čerta — například v českém pekle panuje určitá hierarchie. Na nejnižším postu jsou plesniví čerti a pak to stoupá vzhůru až k </a:t>
            </a:r>
            <a:r>
              <a:rPr lang="cs-CZ" sz="2400" dirty="0" err="1" smtClean="0"/>
              <a:t>Luciferovi</a:t>
            </a:r>
            <a:r>
              <a:rPr lang="cs-CZ" sz="2400" dirty="0" smtClean="0"/>
              <a:t>.</a:t>
            </a:r>
            <a:endParaRPr lang="cs-CZ" sz="2400" dirty="0"/>
          </a:p>
        </p:txBody>
      </p:sp>
      <p:pic>
        <p:nvPicPr>
          <p:cNvPr id="3" name="Obrázek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77633" y="5013176"/>
            <a:ext cx="3420380" cy="1719570"/>
          </a:xfrm>
          <a:prstGeom prst="rect">
            <a:avLst/>
          </a:prstGeom>
        </p:spPr>
      </p:pic>
    </p:spTree>
    <p:extLst>
      <p:ext uri="{BB962C8B-B14F-4D97-AF65-F5344CB8AC3E}">
        <p14:creationId xmlns:p14="http://schemas.microsoft.com/office/powerpoint/2010/main" val="1382559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5500">
              <a:srgbClr val="00B0F0"/>
            </a:gs>
            <a:gs pos="0">
              <a:schemeClr val="bg1">
                <a:tint val="96000"/>
                <a:shade val="100000"/>
                <a:alpha val="100000"/>
                <a:satMod val="140000"/>
              </a:schemeClr>
            </a:gs>
            <a:gs pos="100000">
              <a:schemeClr val="accent1">
                <a:lumMod val="75000"/>
              </a:schemeClr>
            </a:gs>
            <a:gs pos="100000">
              <a:schemeClr val="bg1">
                <a:tint val="100000"/>
                <a:shade val="80000"/>
                <a:alpha val="100000"/>
              </a:schemeClr>
            </a:gs>
          </a:gsLst>
          <a:lin ang="5400000" scaled="0"/>
        </a:gradFill>
        <a:effectLst/>
      </p:bgPr>
    </p:bg>
    <p:spTree>
      <p:nvGrpSpPr>
        <p:cNvPr id="1" name=""/>
        <p:cNvGrpSpPr/>
        <p:nvPr/>
      </p:nvGrpSpPr>
      <p:grpSpPr>
        <a:xfrm>
          <a:off x="0" y="0"/>
          <a:ext cx="0" cy="0"/>
          <a:chOff x="0" y="0"/>
          <a:chExt cx="0" cy="0"/>
        </a:xfrm>
      </p:grpSpPr>
      <p:sp>
        <p:nvSpPr>
          <p:cNvPr id="2" name="Obdélník 1"/>
          <p:cNvSpPr/>
          <p:nvPr/>
        </p:nvSpPr>
        <p:spPr>
          <a:xfrm>
            <a:off x="971600" y="537611"/>
            <a:ext cx="4716016" cy="4524315"/>
          </a:xfrm>
          <a:prstGeom prst="rect">
            <a:avLst/>
          </a:prstGeom>
        </p:spPr>
        <p:txBody>
          <a:bodyPr wrap="square">
            <a:spAutoFit/>
          </a:bodyPr>
          <a:lstStyle/>
          <a:p>
            <a:r>
              <a:rPr lang="cs-CZ" sz="3600" b="1" dirty="0" smtClean="0">
                <a:solidFill>
                  <a:srgbClr val="002060"/>
                </a:solidFill>
              </a:rPr>
              <a:t>Anděl  bytost,  která by  měla pomáhat lidem  být posel  lidmi a bohy.  Chodí ve trojici s čertem a Mikulášem. Vždy ochraňuje hodné děti a spolu s Mikulášem je odměňuje sladkostmi.</a:t>
            </a:r>
            <a:endParaRPr lang="cs-CZ" dirty="0"/>
          </a:p>
        </p:txBody>
      </p:sp>
      <p:pic>
        <p:nvPicPr>
          <p:cNvPr id="3" name="Obrázek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40042" y="908720"/>
            <a:ext cx="2775122" cy="39604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00699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FF0000"/>
            </a:gs>
            <a:gs pos="97000">
              <a:srgbClr val="F97F82"/>
            </a:gs>
            <a:gs pos="100000">
              <a:schemeClr val="bg1">
                <a:tint val="100000"/>
                <a:shade val="80000"/>
                <a:alpha val="100000"/>
              </a:schemeClr>
            </a:gs>
          </a:gsLst>
          <a:lin ang="5400000" scaled="0"/>
        </a:gradFill>
        <a:effectLst/>
      </p:bgPr>
    </p:bg>
    <p:spTree>
      <p:nvGrpSpPr>
        <p:cNvPr id="1" name=""/>
        <p:cNvGrpSpPr/>
        <p:nvPr/>
      </p:nvGrpSpPr>
      <p:grpSpPr>
        <a:xfrm>
          <a:off x="0" y="0"/>
          <a:ext cx="0" cy="0"/>
          <a:chOff x="0" y="0"/>
          <a:chExt cx="0" cy="0"/>
        </a:xfrm>
      </p:grpSpPr>
      <p:sp>
        <p:nvSpPr>
          <p:cNvPr id="2" name="Obdélník 1"/>
          <p:cNvSpPr/>
          <p:nvPr/>
        </p:nvSpPr>
        <p:spPr>
          <a:xfrm>
            <a:off x="1090820" y="260648"/>
            <a:ext cx="5544616" cy="5016758"/>
          </a:xfrm>
          <a:prstGeom prst="rect">
            <a:avLst/>
          </a:prstGeom>
        </p:spPr>
        <p:txBody>
          <a:bodyPr wrap="square">
            <a:spAutoFit/>
          </a:bodyPr>
          <a:lstStyle/>
          <a:p>
            <a:r>
              <a:rPr lang="cs-CZ" sz="3200" b="1" dirty="0" smtClean="0">
                <a:solidFill>
                  <a:schemeClr val="bg1"/>
                </a:solidFill>
              </a:rPr>
              <a:t>Mikuláš je v dnešní době při  mikulášské nadílce představován v biskupském oděvu s dlouhým bílým vousem je doprovázen anděly a čerty. Tato skupinka obchází v noci z 5. na 6. prosince domy kde žijí děti. Andělé s Mikulášem roznášejí dárky, čerti se starají o symbolické „trestání“ a „strašení“ zlobivých dětí.</a:t>
            </a:r>
            <a:endParaRPr lang="cs-CZ" sz="3200" b="1" dirty="0">
              <a:solidFill>
                <a:schemeClr val="bg1"/>
              </a:solidFill>
            </a:endParaRPr>
          </a:p>
        </p:txBody>
      </p:sp>
      <p:pic>
        <p:nvPicPr>
          <p:cNvPr id="4" name="Obrázek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2160" y="1340768"/>
            <a:ext cx="2923310" cy="4896544"/>
          </a:xfrm>
          <a:prstGeom prst="rect">
            <a:avLst/>
          </a:prstGeom>
        </p:spPr>
      </p:pic>
    </p:spTree>
    <p:extLst>
      <p:ext uri="{BB962C8B-B14F-4D97-AF65-F5344CB8AC3E}">
        <p14:creationId xmlns:p14="http://schemas.microsoft.com/office/powerpoint/2010/main" val="37116120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0125" y="548680"/>
            <a:ext cx="7143750" cy="5013920"/>
          </a:xfrm>
          <a:prstGeom prst="rect">
            <a:avLst/>
          </a:prstGeom>
        </p:spPr>
      </p:pic>
    </p:spTree>
    <p:extLst>
      <p:ext uri="{BB962C8B-B14F-4D97-AF65-F5344CB8AC3E}">
        <p14:creationId xmlns:p14="http://schemas.microsoft.com/office/powerpoint/2010/main" val="88369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mph" presetSubtype="2" fill="hold" nodeType="clickEffect">
                                  <p:stCondLst>
                                    <p:cond delay="0"/>
                                  </p:stCondLst>
                                  <p:childTnLst>
                                    <p:animClr clrSpc="rgb" dir="cw">
                                      <p:cBhvr>
                                        <p:cTn id="6" dur="2000" fill="hold"/>
                                        <p:tgtEl>
                                          <p:spTgt spid="2"/>
                                        </p:tgtEl>
                                        <p:attrNameLst>
                                          <p:attrName>stroke.color</p:attrName>
                                        </p:attrNameLst>
                                      </p:cBhvr>
                                      <p:to>
                                        <a:schemeClr val="accent2"/>
                                      </p:to>
                                    </p:animClr>
                                    <p:set>
                                      <p:cBhvr>
                                        <p:cTn id="7" dur="2000" fill="hold"/>
                                        <p:tgtEl>
                                          <p:spTgt spid="2"/>
                                        </p:tgtEl>
                                        <p:attrNameLst>
                                          <p:attrName>stroke.on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0750" y="728662"/>
            <a:ext cx="4762500" cy="5400675"/>
          </a:xfrm>
          <a:prstGeom prst="rect">
            <a:avLst/>
          </a:prstGeom>
        </p:spPr>
      </p:pic>
    </p:spTree>
    <p:extLst>
      <p:ext uri="{BB962C8B-B14F-4D97-AF65-F5344CB8AC3E}">
        <p14:creationId xmlns:p14="http://schemas.microsoft.com/office/powerpoint/2010/main" val="25837819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115616" y="764704"/>
            <a:ext cx="5472608" cy="4247317"/>
          </a:xfrm>
          <a:prstGeom prst="rect">
            <a:avLst/>
          </a:prstGeom>
          <a:noFill/>
        </p:spPr>
        <p:txBody>
          <a:bodyPr wrap="square" rtlCol="0">
            <a:spAutoFit/>
          </a:bodyPr>
          <a:lstStyle/>
          <a:p>
            <a:r>
              <a:rPr lang="cs-CZ" smtClean="0"/>
              <a:t>Odkazy:</a:t>
            </a:r>
          </a:p>
          <a:p>
            <a:r>
              <a:rPr lang="cs-CZ" smtClean="0"/>
              <a:t>Všechny obrázky byly použity z </a:t>
            </a:r>
            <a:r>
              <a:rPr lang="cs-CZ" smtClean="0"/>
              <a:t>webových stránek :</a:t>
            </a:r>
            <a:endParaRPr lang="cs-CZ" smtClean="0"/>
          </a:p>
          <a:p>
            <a:endParaRPr lang="cs-CZ" smtClean="0"/>
          </a:p>
          <a:p>
            <a:r>
              <a:rPr lang="cs-CZ">
                <a:hlinkClick r:id="rId2"/>
              </a:rPr>
              <a:t>http</a:t>
            </a:r>
            <a:r>
              <a:rPr lang="cs-CZ">
                <a:hlinkClick r:id="rId2"/>
              </a:rPr>
              <a:t>://</a:t>
            </a:r>
            <a:r>
              <a:rPr lang="cs-CZ" smtClean="0">
                <a:hlinkClick r:id="rId2"/>
              </a:rPr>
              <a:t>www.gify.nou.cz/sv2_mikulas.htm#</a:t>
            </a:r>
          </a:p>
          <a:p>
            <a:endParaRPr lang="cs-CZ" smtClean="0">
              <a:hlinkClick r:id="rId2"/>
            </a:endParaRPr>
          </a:p>
          <a:p>
            <a:endParaRPr lang="cs-CZ" smtClean="0">
              <a:hlinkClick r:id="rId2"/>
            </a:endParaRPr>
          </a:p>
          <a:p>
            <a:r>
              <a:rPr lang="cs-CZ" smtClean="0"/>
              <a:t>http</a:t>
            </a:r>
            <a:r>
              <a:rPr lang="cs-CZ"/>
              <a:t>://www.google.cz/imgres?q=myt%C3%AD+rukou&amp;um=1&amp;hl=cs&amp;biw=1441&amp;bih=654&amp;tbm=isch&amp;tbnid=DEKcvMvtbHw2bM:&amp;imgrefurl=http://www.osel.cz/index.php%3Fclanek%3D4059&amp;docid=fbkE5n130R7UNM&amp;imgurl=http://www.osel.cz/_popisky/122_/s_1225845103.jpg&amp;w=250&amp;h=234&amp;ei=EMJNUJT_JYncsgbqvYDQDA&amp;zoom=1&amp;iact=hc&amp;vpx=731&amp;vpy=309&amp;dur=496&amp;hovh=187&amp;hovw=200&amp;tx=126&amp;ty=114&amp;sig=116909212397028187337&amp;page=1&amp;tbnh=139&amp;tbnw=153&amp;start=0&amp;ndsp=22&amp;ved=1t:429,r:11,s:0,i:104</a:t>
            </a:r>
          </a:p>
        </p:txBody>
      </p:sp>
    </p:spTree>
    <p:extLst>
      <p:ext uri="{BB962C8B-B14F-4D97-AF65-F5344CB8AC3E}">
        <p14:creationId xmlns:p14="http://schemas.microsoft.com/office/powerpoint/2010/main" val="3983379259"/>
      </p:ext>
    </p:extLst>
  </p:cSld>
  <p:clrMapOvr>
    <a:masterClrMapping/>
  </p:clrMapOvr>
  <p:timing>
    <p:tnLst>
      <p:par>
        <p:cTn id="1" dur="indefinite" restart="never" nodeType="tmRoot"/>
      </p:par>
    </p:tnLst>
  </p:timing>
</p:sld>
</file>

<file path=ppt/theme/theme1.xml><?xml version="1.0" encoding="utf-8"?>
<a:theme xmlns:a="http://schemas.openxmlformats.org/drawingml/2006/main" name="Horizont">
  <a:themeElements>
    <a:clrScheme name="Horizont">
      <a:dk1>
        <a:srgbClr val="000000"/>
      </a:dk1>
      <a:lt1>
        <a:srgbClr val="FFFFFF"/>
      </a:lt1>
      <a:dk2>
        <a:srgbClr val="1F2123"/>
      </a:dk2>
      <a:lt2>
        <a:srgbClr val="DC9E1F"/>
      </a:lt2>
      <a:accent1>
        <a:srgbClr val="7E97AD"/>
      </a:accent1>
      <a:accent2>
        <a:srgbClr val="CC8E60"/>
      </a:accent2>
      <a:accent3>
        <a:srgbClr val="7A6A60"/>
      </a:accent3>
      <a:accent4>
        <a:srgbClr val="B4936D"/>
      </a:accent4>
      <a:accent5>
        <a:srgbClr val="67787B"/>
      </a:accent5>
      <a:accent6>
        <a:srgbClr val="9D936F"/>
      </a:accent6>
      <a:hlink>
        <a:srgbClr val="646464"/>
      </a:hlink>
      <a:folHlink>
        <a:srgbClr val="969696"/>
      </a:folHlink>
    </a:clrScheme>
    <a:fontScheme name="Horizont">
      <a:majorFont>
        <a:latin typeface="Arial Narrow"/>
        <a:ea typeface=""/>
        <a:cs typeface=""/>
        <a:font script="Jpan" typeface="HGｺﾞｼｯｸM"/>
        <a:font script="Hang" typeface="HY얕은샘물M"/>
        <a:font script="Hans" typeface="方正姚体"/>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arrow"/>
        <a:ea typeface=""/>
        <a:cs typeface=""/>
        <a:font script="Jpan" typeface="HGｺﾞｼｯｸM"/>
        <a:font script="Hang" typeface="HY얕은샘물M"/>
        <a:font script="Hans" typeface="方正姚体"/>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Horizont">
      <a:fillStyleLst>
        <a:solidFill>
          <a:schemeClr val="phClr"/>
        </a:solidFill>
        <a:gradFill rotWithShape="1">
          <a:gsLst>
            <a:gs pos="0">
              <a:schemeClr val="phClr">
                <a:tint val="83000"/>
                <a:shade val="100000"/>
                <a:satMod val="100000"/>
              </a:schemeClr>
            </a:gs>
            <a:gs pos="100000">
              <a:schemeClr val="phClr">
                <a:tint val="61000"/>
                <a:alpha val="100000"/>
                <a:satMod val="200000"/>
              </a:schemeClr>
            </a:gs>
          </a:gsLst>
          <a:path path="circle">
            <a:fillToRect l="100000" t="100000" r="100000" b="100000"/>
          </a:path>
        </a:gradFill>
        <a:gradFill rotWithShape="1">
          <a:gsLst>
            <a:gs pos="0">
              <a:schemeClr val="phClr">
                <a:shade val="85000"/>
              </a:schemeClr>
            </a:gs>
            <a:gs pos="100000">
              <a:schemeClr val="phClr">
                <a:tint val="90000"/>
                <a:alpha val="100000"/>
                <a:satMod val="20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2924" dir="5400000" rotWithShape="0">
              <a:srgbClr val="000000">
                <a:alpha val="40000"/>
              </a:srgbClr>
            </a:outerShdw>
          </a:effectLst>
        </a:effectStyle>
        <a:effectStyle>
          <a:effectLst>
            <a:outerShdw blurRad="50800" dist="25400" dir="5400000" rotWithShape="0">
              <a:srgbClr val="000000">
                <a:alpha val="40000"/>
              </a:srgbClr>
            </a:outerShdw>
          </a:effectLst>
          <a:scene3d>
            <a:camera prst="orthographicFront">
              <a:rot lat="0" lon="0" rev="0"/>
            </a:camera>
            <a:lightRig rig="flat" dir="t">
              <a:rot lat="0" lon="0" rev="3600000"/>
            </a:lightRig>
          </a:scene3d>
          <a:sp3d prstMaterial="flat">
            <a:bevelT w="34925" h="47625" prst="coolSlant"/>
          </a:sp3d>
        </a:effectStyle>
      </a:effectStyleLst>
      <a:bgFillStyleLst>
        <a:solidFill>
          <a:schemeClr val="phClr"/>
        </a:solidFill>
        <a:gradFill rotWithShape="1">
          <a:gsLst>
            <a:gs pos="0">
              <a:schemeClr val="phClr">
                <a:tint val="96000"/>
                <a:shade val="100000"/>
                <a:alpha val="100000"/>
                <a:satMod val="140000"/>
              </a:schemeClr>
            </a:gs>
            <a:gs pos="31000">
              <a:schemeClr val="phClr">
                <a:tint val="100000"/>
                <a:shade val="90000"/>
                <a:alpha val="100000"/>
              </a:schemeClr>
            </a:gs>
            <a:gs pos="100000">
              <a:schemeClr val="phClr">
                <a:tint val="100000"/>
                <a:shade val="80000"/>
                <a:alpha val="100000"/>
              </a:schemeClr>
            </a:gs>
          </a:gsLst>
          <a:lin ang="5400000" scaled="0"/>
        </a:gradFill>
        <a:gradFill rotWithShape="1">
          <a:gsLst>
            <a:gs pos="0">
              <a:schemeClr val="phClr">
                <a:tint val="96000"/>
                <a:shade val="100000"/>
                <a:alpha val="100000"/>
                <a:satMod val="180000"/>
              </a:schemeClr>
            </a:gs>
            <a:gs pos="41000">
              <a:schemeClr val="phClr">
                <a:tint val="100000"/>
                <a:shade val="100000"/>
                <a:alpha val="100000"/>
                <a:satMod val="150000"/>
              </a:schemeClr>
            </a:gs>
            <a:gs pos="100000">
              <a:schemeClr val="phClr">
                <a:tint val="100000"/>
                <a:shade val="65000"/>
                <a:alpha val="100000"/>
              </a:schemeClr>
            </a:gs>
          </a:gsLst>
          <a:path path="circle">
            <a:fillToRect l="50000" t="8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77</TotalTime>
  <Words>316</Words>
  <Application>Microsoft Office PowerPoint</Application>
  <PresentationFormat>Předvádění na obrazovce (4:3)</PresentationFormat>
  <Paragraphs>37</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Horizont</vt:lpstr>
      <vt:lpstr>Prezentace aplikace PowerPoint</vt:lpstr>
      <vt:lpstr>Prezentace aplikace PowerPoint</vt:lpstr>
      <vt:lpstr>Čertí třída  </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Čertí třída 2.B 6.12.2011</dc:title>
  <dc:creator>131M</dc:creator>
  <cp:lastModifiedBy>131M</cp:lastModifiedBy>
  <cp:revision>13</cp:revision>
  <dcterms:created xsi:type="dcterms:W3CDTF">2011-12-06T04:21:37Z</dcterms:created>
  <dcterms:modified xsi:type="dcterms:W3CDTF">2012-09-10T20:02:41Z</dcterms:modified>
</cp:coreProperties>
</file>