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64" r:id="rId2"/>
    <p:sldId id="265" r:id="rId3"/>
    <p:sldId id="263" r:id="rId4"/>
    <p:sldId id="261" r:id="rId5"/>
    <p:sldId id="256" r:id="rId6"/>
    <p:sldId id="258" r:id="rId7"/>
    <p:sldId id="259" r:id="rId8"/>
    <p:sldId id="260" r:id="rId9"/>
    <p:sldId id="262" r:id="rId10"/>
    <p:sldId id="25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D2B5F5-0CAF-4672-8E34-E52B5DA67A5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C1AA12-1022-4429-8649-DBA63EC7B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102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1AA12-1022-4429-8649-DBA63EC7B16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07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8CB8EC3-8B07-45F2-9F3E-9B0AD3F87C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472E8E-24F9-42CF-BA5D-7460E1EF223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9897445"/>
              </p:ext>
            </p:extLst>
          </p:nvPr>
        </p:nvGraphicFramePr>
        <p:xfrm>
          <a:off x="683568" y="1556792"/>
          <a:ext cx="8229600" cy="2053208"/>
        </p:xfrm>
        <a:graphic>
          <a:graphicData uri="http://schemas.openxmlformats.org/drawingml/2006/table">
            <a:tbl>
              <a:tblPr firstRow="1" bandRow="1"/>
              <a:tblGrid>
                <a:gridCol w="2242592"/>
                <a:gridCol w="5987008"/>
              </a:tblGrid>
              <a:tr h="4682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VY_32_INOVACE_PR.2.6- 8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Vnitřní orgány člověka 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38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268760"/>
            <a:ext cx="727280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>
                <a:solidFill>
                  <a:prstClr val="black"/>
                </a:solidFill>
              </a:rPr>
              <a:t>Anotace</a:t>
            </a:r>
            <a:r>
              <a:rPr lang="cs-CZ">
                <a:solidFill>
                  <a:prstClr val="black"/>
                </a:solidFill>
              </a:rPr>
              <a:t> : </a:t>
            </a:r>
            <a:r>
              <a:rPr lang="cs-CZ" smtClean="0">
                <a:solidFill>
                  <a:prstClr val="black"/>
                </a:solidFill>
              </a:rPr>
              <a:t>Vnitřní orgány  člověka</a:t>
            </a:r>
            <a:endParaRPr lang="cs-CZ">
              <a:solidFill>
                <a:prstClr val="black"/>
              </a:solidFill>
            </a:endParaRPr>
          </a:p>
          <a:p>
            <a:r>
              <a:rPr lang="cs-CZ">
                <a:solidFill>
                  <a:prstClr val="black"/>
                </a:solidFill>
              </a:rPr>
              <a:t>	</a:t>
            </a:r>
          </a:p>
          <a:p>
            <a:r>
              <a:rPr lang="cs-CZ" b="1">
                <a:solidFill>
                  <a:prstClr val="black"/>
                </a:solidFill>
              </a:rPr>
              <a:t>Autor</a:t>
            </a:r>
            <a:r>
              <a:rPr lang="cs-CZ">
                <a:solidFill>
                  <a:prstClr val="black"/>
                </a:solidFill>
              </a:rPr>
              <a:t>: Mgr. Dagmar Šaflová</a:t>
            </a:r>
          </a:p>
          <a:p>
            <a:r>
              <a:rPr lang="cs-CZ">
                <a:solidFill>
                  <a:prstClr val="black"/>
                </a:solidFill>
              </a:rPr>
              <a:t>Základní a mateřská škola T.G.Masaryka Fulnek</a:t>
            </a:r>
          </a:p>
          <a:p>
            <a:r>
              <a:rPr lang="cs-CZ">
                <a:solidFill>
                  <a:prstClr val="black"/>
                </a:solidFill>
              </a:rPr>
              <a:t>Vzdělávací oblast: Člověk a jeho svět - prvouka</a:t>
            </a:r>
          </a:p>
          <a:p>
            <a:r>
              <a:rPr lang="cs-CZ" b="1">
                <a:solidFill>
                  <a:prstClr val="black"/>
                </a:solidFill>
              </a:rPr>
              <a:t>Očekávaný výstup </a:t>
            </a:r>
            <a:r>
              <a:rPr lang="cs-CZ">
                <a:solidFill>
                  <a:prstClr val="black"/>
                </a:solidFill>
              </a:rPr>
              <a:t>:</a:t>
            </a:r>
            <a:r>
              <a:rPr lang="pt-BR">
                <a:solidFill>
                  <a:prstClr val="black"/>
                </a:solidFill>
              </a:rPr>
              <a:t>Žák se seznámí </a:t>
            </a:r>
            <a:r>
              <a:rPr lang="cs-CZ" smtClean="0">
                <a:solidFill>
                  <a:prstClr val="black"/>
                </a:solidFill>
              </a:rPr>
              <a:t>s vnitřními orgány u člověka </a:t>
            </a:r>
          </a:p>
          <a:p>
            <a:r>
              <a:rPr lang="cs-CZ" b="1" smtClean="0">
                <a:solidFill>
                  <a:prstClr val="black"/>
                </a:solidFill>
              </a:rPr>
              <a:t>Klíčová </a:t>
            </a:r>
            <a:r>
              <a:rPr lang="cs-CZ" b="1">
                <a:solidFill>
                  <a:prstClr val="black"/>
                </a:solidFill>
              </a:rPr>
              <a:t>slova</a:t>
            </a:r>
            <a:r>
              <a:rPr lang="cs-CZ">
                <a:solidFill>
                  <a:prstClr val="black"/>
                </a:solidFill>
              </a:rPr>
              <a:t> : </a:t>
            </a:r>
            <a:r>
              <a:rPr lang="cs-CZ" smtClean="0">
                <a:solidFill>
                  <a:prstClr val="black"/>
                </a:solidFill>
              </a:rPr>
              <a:t>vnitřní orgány člověka, žalude, játra, plíce, srdce  </a:t>
            </a:r>
            <a:endParaRPr lang="cs-CZ">
              <a:solidFill>
                <a:prstClr val="black"/>
              </a:solidFill>
            </a:endParaRPr>
          </a:p>
          <a:p>
            <a:r>
              <a:rPr lang="cs-CZ" b="1">
                <a:solidFill>
                  <a:prstClr val="black"/>
                </a:solidFill>
              </a:rPr>
              <a:t>Druh učebního materiálu</a:t>
            </a:r>
            <a:r>
              <a:rPr lang="cs-CZ">
                <a:solidFill>
                  <a:prstClr val="black"/>
                </a:solidFill>
              </a:rPr>
              <a:t>: prezentace </a:t>
            </a:r>
          </a:p>
          <a:p>
            <a:r>
              <a:rPr lang="cs-CZ" b="1">
                <a:solidFill>
                  <a:prstClr val="black"/>
                </a:solidFill>
              </a:rPr>
              <a:t>Druh interaktivity: </a:t>
            </a:r>
            <a:r>
              <a:rPr lang="cs-CZ" smtClean="0">
                <a:solidFill>
                  <a:prstClr val="black"/>
                </a:solidFill>
              </a:rPr>
              <a:t>výklad</a:t>
            </a:r>
          </a:p>
          <a:p>
            <a:r>
              <a:rPr lang="cs-CZ" b="1">
                <a:solidFill>
                  <a:prstClr val="black"/>
                </a:solidFill>
              </a:rPr>
              <a:t>C</a:t>
            </a:r>
            <a:r>
              <a:rPr lang="cs-CZ" b="1" smtClean="0">
                <a:solidFill>
                  <a:prstClr val="black"/>
                </a:solidFill>
              </a:rPr>
              <a:t>ílová </a:t>
            </a:r>
            <a:r>
              <a:rPr lang="cs-CZ" b="1">
                <a:solidFill>
                  <a:prstClr val="black"/>
                </a:solidFill>
              </a:rPr>
              <a:t>skupina: </a:t>
            </a:r>
            <a:r>
              <a:rPr lang="cs-CZ">
                <a:solidFill>
                  <a:prstClr val="black"/>
                </a:solidFill>
              </a:rPr>
              <a:t>žák</a:t>
            </a:r>
          </a:p>
          <a:p>
            <a:r>
              <a:rPr lang="cs-CZ" b="1">
                <a:solidFill>
                  <a:prstClr val="black"/>
                </a:solidFill>
              </a:rPr>
              <a:t>Stupeň a typ vzdělávání </a:t>
            </a:r>
            <a:r>
              <a:rPr lang="cs-CZ">
                <a:solidFill>
                  <a:prstClr val="black"/>
                </a:solidFill>
              </a:rPr>
              <a:t>: základní vzdělávání – první  stupeň</a:t>
            </a:r>
          </a:p>
          <a:p>
            <a:r>
              <a:rPr lang="cs-CZ" b="1">
                <a:solidFill>
                  <a:prstClr val="black"/>
                </a:solidFill>
              </a:rPr>
              <a:t>Typická věková skupina</a:t>
            </a:r>
            <a:r>
              <a:rPr lang="cs-CZ">
                <a:solidFill>
                  <a:prstClr val="black"/>
                </a:solidFill>
              </a:rPr>
              <a:t>: 7- 8 </a:t>
            </a:r>
            <a:r>
              <a:rPr lang="cs-CZ" smtClean="0">
                <a:solidFill>
                  <a:prstClr val="black"/>
                </a:solidFill>
              </a:rPr>
              <a:t>let</a:t>
            </a:r>
          </a:p>
          <a:p>
            <a:r>
              <a:rPr lang="cs-CZ" smtClean="0">
                <a:solidFill>
                  <a:prstClr val="black"/>
                </a:solidFill>
              </a:rPr>
              <a:t>Datum vytvoření: 10.2.2011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027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Vnitřní orgány člověka 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smtClean="0"/>
              <a:t>Pro 2.ročník základní školy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1074103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Vnitřní orgány těla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Mozek</a:t>
            </a:r>
          </a:p>
          <a:p>
            <a:r>
              <a:rPr lang="cs-CZ" smtClean="0"/>
              <a:t>Plíce</a:t>
            </a:r>
          </a:p>
          <a:p>
            <a:r>
              <a:rPr lang="cs-CZ" smtClean="0"/>
              <a:t>Žaludek</a:t>
            </a:r>
          </a:p>
          <a:p>
            <a:r>
              <a:rPr lang="cs-CZ" smtClean="0"/>
              <a:t>Játra</a:t>
            </a:r>
          </a:p>
          <a:p>
            <a:r>
              <a:rPr lang="cs-CZ" smtClean="0"/>
              <a:t>Srdce</a:t>
            </a:r>
          </a:p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106" y="2492896"/>
            <a:ext cx="247801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4714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Mozek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b="1">
                <a:latin typeface="+mj-lt"/>
              </a:rPr>
              <a:t>Mozek </a:t>
            </a:r>
            <a:endParaRPr lang="cs-CZ" b="1" smtClean="0">
              <a:latin typeface="+mj-lt"/>
            </a:endParaRPr>
          </a:p>
          <a:p>
            <a:pPr marL="68580" indent="0">
              <a:buNone/>
            </a:pPr>
            <a:r>
              <a:rPr lang="cs-CZ" b="1" smtClean="0">
                <a:latin typeface="+mj-lt"/>
              </a:rPr>
              <a:t> </a:t>
            </a:r>
            <a:r>
              <a:rPr lang="cs-CZ" b="1">
                <a:latin typeface="+mj-lt"/>
              </a:rPr>
              <a:t>nejsložitější orgán lidského těla</a:t>
            </a:r>
            <a:r>
              <a:rPr lang="cs-CZ" b="1" smtClean="0">
                <a:latin typeface="+mj-lt"/>
              </a:rPr>
              <a:t>.</a:t>
            </a:r>
          </a:p>
          <a:p>
            <a:pPr marL="68580" indent="0">
              <a:buNone/>
            </a:pPr>
            <a:r>
              <a:rPr lang="cs-CZ" b="1" smtClean="0">
                <a:latin typeface="+mj-lt"/>
              </a:rPr>
              <a:t>Řídí všechny činnosti našeho těla.</a:t>
            </a:r>
          </a:p>
          <a:p>
            <a:pPr marL="68580" indent="0">
              <a:buNone/>
            </a:pPr>
            <a:r>
              <a:rPr lang="cs-CZ" b="1" smtClean="0">
                <a:latin typeface="+mj-lt"/>
              </a:rPr>
              <a:t>Pohyb,reč,myšlení.</a:t>
            </a:r>
            <a:endParaRPr lang="cs-CZ" b="1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24945"/>
            <a:ext cx="1914804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678142"/>
            <a:ext cx="1872208" cy="1453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166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600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b="1" smtClean="0"/>
              <a:t>Srdce</a:t>
            </a:r>
            <a:endParaRPr lang="cs-CZ" sz="3200" b="1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b="1"/>
              <a:t>Srdce funguje jako pumpa</a:t>
            </a:r>
            <a:r>
              <a:rPr lang="cs-CZ" b="1" smtClean="0"/>
              <a:t>.</a:t>
            </a:r>
          </a:p>
          <a:p>
            <a:r>
              <a:rPr lang="cs-CZ" b="1" smtClean="0"/>
              <a:t>Přečerpává krev v těle.</a:t>
            </a:r>
            <a:endParaRPr lang="cs-CZ" b="1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17032"/>
            <a:ext cx="1762125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2924944"/>
            <a:ext cx="1708710" cy="208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055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764704"/>
            <a:ext cx="7024744" cy="1143000"/>
          </a:xfrm>
        </p:spPr>
        <p:txBody>
          <a:bodyPr>
            <a:normAutofit/>
          </a:bodyPr>
          <a:lstStyle/>
          <a:p>
            <a:r>
              <a:rPr lang="cs-CZ" sz="3600" b="1" smtClean="0">
                <a:solidFill>
                  <a:schemeClr val="tx1"/>
                </a:solidFill>
              </a:rPr>
              <a:t>Plíce</a:t>
            </a:r>
            <a:endParaRPr lang="cs-CZ" sz="3600" b="1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smtClean="0"/>
              <a:t>Plíce nám pomáhají při dýchání.</a:t>
            </a:r>
          </a:p>
          <a:p>
            <a:r>
              <a:rPr lang="cs-CZ" smtClean="0"/>
              <a:t>Vyměnuje se vnich vzduch,který dýcháme. </a:t>
            </a:r>
          </a:p>
          <a:p>
            <a:pPr marL="68580" indent="0">
              <a:buNone/>
            </a:pPr>
            <a:r>
              <a:rPr lang="cs-CZ" smtClean="0"/>
              <a:t> </a:t>
            </a:r>
            <a:endParaRPr lang="cs-CZ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1800200" cy="229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239" y="4223747"/>
            <a:ext cx="1949849" cy="2279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4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smtClean="0">
                <a:solidFill>
                  <a:schemeClr val="tx1"/>
                </a:solidFill>
              </a:rPr>
              <a:t>Žaludek</a:t>
            </a:r>
            <a:endParaRPr lang="cs-CZ" sz="3600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smtClean="0"/>
              <a:t>Zpracovává potravu.</a:t>
            </a:r>
          </a:p>
          <a:p>
            <a:r>
              <a:rPr lang="cs-CZ" smtClean="0"/>
              <a:t>Potrava se vněm mísí  a postupuje do střev.</a:t>
            </a:r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76872"/>
            <a:ext cx="2376264" cy="2876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381337"/>
            <a:ext cx="2305050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1032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Játra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smtClean="0"/>
              <a:t>Jsou umístěna  v dutině břišní.</a:t>
            </a:r>
          </a:p>
          <a:p>
            <a:r>
              <a:rPr lang="cs-CZ" smtClean="0"/>
              <a:t>Čistí tělo od škodlivin.</a:t>
            </a: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20888"/>
            <a:ext cx="360040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293096"/>
            <a:ext cx="24669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65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1344" y="1942346"/>
            <a:ext cx="31293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mtClean="0"/>
              <a:t>cs.wikipedia.org/wiki/Plíce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44758" y="1352303"/>
            <a:ext cx="622157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mtClean="0"/>
              <a:t>Odkazy:</a:t>
            </a:r>
          </a:p>
          <a:p>
            <a:r>
              <a:rPr lang="cs-CZ" smtClean="0"/>
              <a:t>Obrázky byly použity z dostupných webových stránek:</a:t>
            </a:r>
          </a:p>
          <a:p>
            <a:endParaRPr lang="cs-CZ" smtClean="0"/>
          </a:p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1969" y="2552632"/>
            <a:ext cx="7970471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http://</a:t>
            </a:r>
            <a:r>
              <a:rPr lang="cs-CZ" sz="1200"/>
              <a:t>www.google.cz/imgres?q=vnit%C5%99n%C3%AD+org%C3%A1ny&amp;um=1&amp;hl=cs&amp;biw=1441&amp;bih=654&amp;tbm=isch&amp;tbnid=siYB7zEATpjNUM:&amp;imgrefurl=http://www.kidsland.cz/poradna_detail.php%3Fid%3D1535&amp;docid=6Ibqx9FCi4RZhM&amp;imgurl=http://kidsland.cz/lori_poradna/archiv/448.jpg&amp;w=200&amp;h=200&amp;ei=7c9NUICfI8fMtAa1_IHoCw&amp;zoom=1&amp;iact=hc&amp;vpx=309&amp;vpy=197&amp;dur=1294&amp;hovh=160&amp;hovw=160&amp;tx=108&amp;ty=92&amp;sig=116909212397028187337&amp;page=1&amp;tbnh=130&amp;tbnw=130&amp;start=0&amp;ndsp=25&amp;ved=1t:429,r:1,s:0,i:100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3568" y="3660628"/>
            <a:ext cx="75608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j%C3%A1tra&amp;um=1&amp;hl=cs&amp;biw=1441&amp;bih=654&amp;tbm=isch&amp;tbnid=Gy8LtdB8oPZhEM:&amp;imgrefurl=http://www.tianshi.wbs.cz/Parove-organy-a-rozdeleni-5prvku.html&amp;docid=lW5m8JDP3CK-cM&amp;imgurl=http://media1.webgarden.name/images/media1:4d03dbbbdab00.jpg/j%2525C3%2525A1tra.jpg&amp;w=460&amp;h=346&amp;ei=MtBNUNX4DsrVsgaTl4HwAQ&amp;zoom=1&amp;iact=hc&amp;vpx=651&amp;vpy=324&amp;dur=132&amp;hovh=195&amp;hovw=259&amp;tx=123&amp;ty=135&amp;sig=116909212397028187337&amp;page=1&amp;tbnh=126&amp;tbnw=169&amp;start=0&amp;ndsp=23&amp;ved=1t:429,r:11,s:0,i:144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99592" y="5340065"/>
            <a:ext cx="73448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http://prozeny.blesk.cz/clanek/pro-zeny-zdravi-a-hubnuti-zdravi/111951/jak-funguje-zaludek-a-traveni-3-osvedcene-zaludecni-diety.html</a:t>
            </a:r>
          </a:p>
        </p:txBody>
      </p:sp>
    </p:spTree>
    <p:extLst>
      <p:ext uri="{BB962C8B-B14F-4D97-AF65-F5344CB8AC3E}">
        <p14:creationId xmlns:p14="http://schemas.microsoft.com/office/powerpoint/2010/main" val="408985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124744"/>
            <a:ext cx="698477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http://www.google.cz/imgres?q=mozek&amp;um=1&amp;hl=cs&amp;biw=1441&amp;bih=654&amp;tbm=isch&amp;tbnid=56Jt0EBWiINDpM:&amp;imgrefurl=http://cs.wikipedia.org/wiki/Lidsk%25C3%25BD_mozek&amp;docid=hez2r6aVrWV5sM&amp;imgurl=http://</a:t>
            </a:r>
            <a:r>
              <a:rPr lang="cs-CZ" sz="1200" smtClean="0"/>
              <a:t>upload.wikimedia.org/wikipedia/commons/thumb/d/d4/Brain_090407.jpg/220px-Brain_090407.jpg&amp;w=220&amp;h=180&amp;ei=8NBNUMz2Gc7asgatr4CwBg&amp;zoom=1&amp;iact=rc&amp;dur=1&amp;sig=116909212397028187337&amp;page=1&amp;tbnh=127&amp;tbnw=144&amp;start=0&amp;ndsp=21&amp;ved=1t:429,r:11,s:0,i:170&amp;tx=81&amp;ty=80</a:t>
            </a:r>
          </a:p>
          <a:p>
            <a:endParaRPr lang="cs-CZ" sz="1200"/>
          </a:p>
          <a:p>
            <a:r>
              <a:rPr lang="cs-CZ" sz="1200" smtClean="0"/>
              <a:t>mozek</a:t>
            </a:r>
          </a:p>
          <a:p>
            <a:r>
              <a:rPr lang="cs-CZ" sz="1200"/>
              <a:t>http://www.google.cz/imgres?q=mozek&amp;num=10&amp;hl=cs&amp;sa=X&amp;biw=1441&amp;bih=654&amp;tbs=itp:lineart&amp;tbm=isch&amp;tbnid=RBqHP6-5cc4cUM:&amp;imgrefurl=http://necyklopedie.wikia.com/wiki/Mozek&amp;docid=UFrKsTZC63RG3M&amp;imgurl=http://images1.wikia.nocookie.net/__cb20111107070159/necyklopedie/images/e/e4/Mozek.jpg&amp;w=485&amp;h=438&amp;ei=6kdOUP_SO8nltQbRvIEY&amp;zoom=1&amp;iact=hc&amp;vpx=168&amp;vpy=200&amp;dur=90&amp;hovh=213&amp;hovw=236&amp;tx=162&amp;ty=101&amp;sig=116909212397028187337&amp;page=1&amp;tbnh=118&amp;tbnw=131&amp;start=0&amp;ndsp=25&amp;ved=1t:429,r:0,s:0,i:140</a:t>
            </a:r>
          </a:p>
          <a:p>
            <a:endParaRPr lang="cs-CZ" sz="1200"/>
          </a:p>
          <a:p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1302023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121</TotalTime>
  <Words>171</Words>
  <Application>Microsoft Office PowerPoint</Application>
  <PresentationFormat>Předvádění na obrazovce (4:3)</PresentationFormat>
  <Paragraphs>60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Prezentace aplikace PowerPoint</vt:lpstr>
      <vt:lpstr>Vnitřní orgány člověka </vt:lpstr>
      <vt:lpstr>Vnitřní orgány těla</vt:lpstr>
      <vt:lpstr>Prezentace aplikace PowerPoint</vt:lpstr>
      <vt:lpstr>Prezentace aplikace PowerPoint</vt:lpstr>
      <vt:lpstr>Plíce</vt:lpstr>
      <vt:lpstr>Žaludek</vt:lpstr>
      <vt:lpstr>Játra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orgány těla</dc:title>
  <dc:creator>131M</dc:creator>
  <cp:lastModifiedBy>131M</cp:lastModifiedBy>
  <cp:revision>11</cp:revision>
  <dcterms:created xsi:type="dcterms:W3CDTF">2012-02-10T04:40:36Z</dcterms:created>
  <dcterms:modified xsi:type="dcterms:W3CDTF">2012-09-10T20:05:36Z</dcterms:modified>
</cp:coreProperties>
</file>