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62" r:id="rId3"/>
    <p:sldId id="256" r:id="rId4"/>
    <p:sldId id="257" r:id="rId5"/>
    <p:sldId id="259" r:id="rId6"/>
    <p:sldId id="260" r:id="rId7"/>
    <p:sldId id="25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741740E-7191-4B00-85BD-16CEB830C2F4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331724-D9FD-4700-A505-A38847598A2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8405159"/>
              </p:ext>
            </p:extLst>
          </p:nvPr>
        </p:nvGraphicFramePr>
        <p:xfrm>
          <a:off x="683568" y="1196752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VY_32_INOVACE_PR.2.6- 13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Zdravá  výživa 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37112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116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95536" y="476672"/>
            <a:ext cx="7772400" cy="152400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Potraviny, zdravá výživa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1403648" y="2132856"/>
            <a:ext cx="6480175" cy="40257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cs-CZ" sz="1800" b="1" smtClean="0">
                <a:solidFill>
                  <a:prstClr val="black"/>
                </a:solidFill>
              </a:rPr>
              <a:t>Anotace    </a:t>
            </a:r>
            <a:r>
              <a:rPr lang="cs-CZ" sz="1800" b="1" dirty="0" smtClean="0">
                <a:solidFill>
                  <a:prstClr val="black"/>
                </a:solidFill>
              </a:rPr>
              <a:t>	</a:t>
            </a: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Autor: Mgr. Dagmar </a:t>
            </a:r>
            <a:r>
              <a:rPr lang="cs-CZ" sz="1800" b="1" dirty="0" err="1" smtClean="0">
                <a:solidFill>
                  <a:prstClr val="black"/>
                </a:solidFill>
              </a:rPr>
              <a:t>Šaflová</a:t>
            </a:r>
            <a:r>
              <a:rPr lang="cs-CZ" sz="1800" b="1" dirty="0" smtClean="0">
                <a:solidFill>
                  <a:prstClr val="black"/>
                </a:solidFill>
              </a:rPr>
              <a:t>	</a:t>
            </a:r>
          </a:p>
          <a:p>
            <a:r>
              <a:rPr lang="cs-CZ" sz="1800" b="1">
                <a:solidFill>
                  <a:prstClr val="black"/>
                </a:solidFill>
              </a:rPr>
              <a:t>Vzdělávací oblast: Člověk a jeho svět - prvouka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Očekávaný výstup :Žák </a:t>
            </a:r>
            <a:r>
              <a:rPr lang="cs-CZ" sz="1800" b="1" smtClean="0">
                <a:solidFill>
                  <a:prstClr val="black"/>
                </a:solidFill>
              </a:rPr>
              <a:t>se zásady zdravé výživy</a:t>
            </a:r>
          </a:p>
          <a:p>
            <a:pPr algn="l"/>
            <a:r>
              <a:rPr lang="cs-CZ" sz="1800" b="1" smtClean="0">
                <a:solidFill>
                  <a:prstClr val="black"/>
                </a:solidFill>
              </a:rPr>
              <a:t>Klíčová </a:t>
            </a:r>
            <a:r>
              <a:rPr lang="cs-CZ" sz="1800" b="1" dirty="0" smtClean="0">
                <a:solidFill>
                  <a:prstClr val="black"/>
                </a:solidFill>
              </a:rPr>
              <a:t>slova </a:t>
            </a:r>
            <a:r>
              <a:rPr lang="cs-CZ" sz="1800" b="1" smtClean="0">
                <a:solidFill>
                  <a:prstClr val="black"/>
                </a:solidFill>
              </a:rPr>
              <a:t>: potraviny, zdravá výživa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Druh učebního materiálu: prezentace </a:t>
            </a: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Druh interaktivity: </a:t>
            </a:r>
            <a:r>
              <a:rPr lang="cs-CZ" sz="1800" b="1" smtClean="0">
                <a:solidFill>
                  <a:prstClr val="black"/>
                </a:solidFill>
              </a:rPr>
              <a:t>výklad 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Cílová skupina</a:t>
            </a:r>
            <a:r>
              <a:rPr lang="cs-CZ" sz="1800" b="1" smtClean="0">
                <a:solidFill>
                  <a:prstClr val="black"/>
                </a:solidFill>
              </a:rPr>
              <a:t>: žák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Stupeň a typ vzdělávání : základní vzdělávání – první  stupeň</a:t>
            </a:r>
          </a:p>
          <a:p>
            <a:pPr algn="l"/>
            <a:r>
              <a:rPr lang="cs-CZ" sz="1800" b="1" dirty="0" smtClean="0">
                <a:solidFill>
                  <a:prstClr val="black"/>
                </a:solidFill>
              </a:rPr>
              <a:t>Typická věková skupina: 7- </a:t>
            </a:r>
            <a:r>
              <a:rPr lang="cs-CZ" sz="1800" b="1" smtClean="0">
                <a:solidFill>
                  <a:prstClr val="black"/>
                </a:solidFill>
              </a:rPr>
              <a:t>8 let</a:t>
            </a:r>
          </a:p>
          <a:p>
            <a:pPr algn="l"/>
            <a:r>
              <a:rPr lang="cs-CZ" sz="1800" b="1" smtClean="0">
                <a:solidFill>
                  <a:prstClr val="black"/>
                </a:solidFill>
              </a:rPr>
              <a:t>Datum vytvoření: 10.2.2012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algn="l"/>
            <a:endParaRPr lang="cs-CZ" sz="1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1528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-684584" y="476672"/>
            <a:ext cx="7772400" cy="1752600"/>
          </a:xfrm>
        </p:spPr>
        <p:txBody>
          <a:bodyPr>
            <a:normAutofit/>
          </a:bodyPr>
          <a:lstStyle/>
          <a:p>
            <a:r>
              <a:rPr lang="cs-CZ" sz="4800" smtClean="0">
                <a:solidFill>
                  <a:schemeClr val="tx1"/>
                </a:solidFill>
              </a:rPr>
              <a:t>      POTRAVINY,</a:t>
            </a:r>
            <a:br>
              <a:rPr lang="cs-CZ" sz="4800" smtClean="0">
                <a:solidFill>
                  <a:schemeClr val="tx1"/>
                </a:solidFill>
              </a:rPr>
            </a:br>
            <a:r>
              <a:rPr lang="cs-CZ" sz="4800" smtClean="0">
                <a:solidFill>
                  <a:schemeClr val="tx1"/>
                </a:solidFill>
              </a:rPr>
              <a:t> ZDRAVÁ VÝŽIVA</a:t>
            </a:r>
            <a:endParaRPr lang="cs-CZ" sz="480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2819400"/>
            <a:ext cx="6400800" cy="1752600"/>
          </a:xfrm>
        </p:spPr>
        <p:txBody>
          <a:bodyPr>
            <a:noAutofit/>
          </a:bodyPr>
          <a:lstStyle/>
          <a:p>
            <a:r>
              <a:rPr lang="cs-CZ" sz="4400" smtClean="0"/>
              <a:t> Děti rostou a vyvíjejí se , proto potřebují pestrou a zdravou stravu.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8940574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2362200" cy="990600"/>
          </a:xfrm>
        </p:spPr>
        <p:txBody>
          <a:bodyPr/>
          <a:lstStyle/>
          <a:p>
            <a:r>
              <a:rPr lang="cs-CZ" sz="4400" smtClean="0">
                <a:solidFill>
                  <a:schemeClr val="tx1"/>
                </a:solidFill>
              </a:rPr>
              <a:t>Co je to zdravá a pestrá strava?</a:t>
            </a:r>
            <a:endParaRPr lang="cs-CZ" sz="44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Je složena z potravin, které obsahují pro naše tělo výživné látky.  </a:t>
            </a:r>
            <a:endParaRPr lang="cs-CZ" sz="320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32856"/>
            <a:ext cx="511256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2145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772816"/>
            <a:ext cx="2362200" cy="990600"/>
          </a:xfrm>
        </p:spPr>
        <p:txBody>
          <a:bodyPr>
            <a:noAutofit/>
          </a:bodyPr>
          <a:lstStyle/>
          <a:p>
            <a:r>
              <a:rPr lang="cs-CZ" sz="2400" smtClean="0">
                <a:solidFill>
                  <a:schemeClr val="tx1"/>
                </a:solidFill>
              </a:rPr>
              <a:t>Důležité je, abychom jedli potraviny, rozmanotou stravu. 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179512" y="1052736"/>
            <a:ext cx="2362200" cy="4144963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Pečivo</a:t>
            </a:r>
          </a:p>
          <a:p>
            <a:r>
              <a:rPr lang="cs-CZ" sz="3200" smtClean="0"/>
              <a:t>Mléko a mléčné výrobky</a:t>
            </a:r>
          </a:p>
          <a:p>
            <a:r>
              <a:rPr lang="cs-CZ" sz="3200" smtClean="0"/>
              <a:t>Mastné výrobky</a:t>
            </a:r>
          </a:p>
          <a:p>
            <a:r>
              <a:rPr lang="cs-CZ" sz="3200" smtClean="0"/>
              <a:t>Zelenina a ovoce</a:t>
            </a:r>
          </a:p>
          <a:p>
            <a:r>
              <a:rPr lang="cs-CZ" sz="3200" smtClean="0"/>
              <a:t>Cukrovinky</a:t>
            </a:r>
          </a:p>
          <a:p>
            <a:r>
              <a:rPr lang="cs-CZ" sz="3200" smtClean="0"/>
              <a:t>nápoje</a:t>
            </a:r>
            <a:endParaRPr lang="cs-CZ" sz="320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3638178" cy="330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3421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539552" y="2564904"/>
            <a:ext cx="6480174" cy="3710136"/>
          </a:xfrm>
        </p:spPr>
        <p:txBody>
          <a:bodyPr>
            <a:normAutofit/>
          </a:bodyPr>
          <a:lstStyle/>
          <a:p>
            <a:pPr algn="l"/>
            <a:r>
              <a:rPr lang="cs-CZ" sz="2800" smtClean="0">
                <a:solidFill>
                  <a:schemeClr val="tx1"/>
                </a:solidFill>
              </a:rPr>
              <a:t>Ovoce  </a:t>
            </a: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r>
              <a:rPr lang="cs-CZ" sz="2800" smtClean="0">
                <a:solidFill>
                  <a:schemeClr val="tx1"/>
                </a:solidFill>
              </a:rPr>
              <a:t>Zelenina                               </a:t>
            </a: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r>
              <a:rPr lang="cs-CZ" sz="2800" smtClean="0">
                <a:solidFill>
                  <a:schemeClr val="tx1"/>
                </a:solidFill>
              </a:rPr>
              <a:t>Netučné mléčné výrobky</a:t>
            </a: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r>
              <a:rPr lang="cs-CZ" sz="2800" smtClean="0">
                <a:solidFill>
                  <a:schemeClr val="tx1"/>
                </a:solidFill>
              </a:rPr>
              <a:t>Celozrnné pečivo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chemeClr val="tx1"/>
                </a:solidFill>
              </a:rPr>
              <a:t>Největší zastoupení v naší stravě by mělo mít :</a:t>
            </a:r>
            <a:endParaRPr lang="cs-CZ" sz="400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2856"/>
            <a:ext cx="2152413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731" y="2214527"/>
            <a:ext cx="2592288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37578"/>
            <a:ext cx="2280647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5010150"/>
            <a:ext cx="2022862" cy="1515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70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3440" y="2366553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23307" y="2875002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21448" y="340821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57912" y="386104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611560" y="1604553"/>
            <a:ext cx="7772400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mtClean="0"/>
              <a:t>Zdroje</a:t>
            </a:r>
            <a:br>
              <a:rPr lang="cs-CZ" smtClean="0"/>
            </a:br>
            <a:r>
              <a:rPr lang="cs-CZ" sz="1600">
                <a:solidFill>
                  <a:schemeClr val="tx1"/>
                </a:solidFill>
              </a:rPr>
              <a:t>Obrázky byly použity z webových stránek:</a:t>
            </a:r>
            <a:br>
              <a:rPr lang="cs-CZ" sz="1600">
                <a:solidFill>
                  <a:schemeClr val="tx1"/>
                </a:solidFill>
              </a:rPr>
            </a:br>
            <a:r>
              <a:rPr lang="cs-CZ" sz="1600">
                <a:solidFill>
                  <a:schemeClr val="tx1"/>
                </a:solidFill>
              </a:rPr>
              <a:t>http://www.google.cz/imgres?q=strava&amp;hl=cs&amp;biw=1441&amp;bih=654&amp;tbm=isch&amp;tbnid=SCO_CNhRoGmOEM:&amp;imgrefurl=http://zkusenosti.beck-international.info/o-zdravi-s-beck/zkusenosti-s-delenou-stravou/&amp;docid=ExcM1oaabFj0AM&amp;imgurl=http</a:t>
            </a:r>
            <a:r>
              <a:rPr lang="cs-CZ" sz="1600">
                <a:solidFill>
                  <a:schemeClr val="tx1"/>
                </a:solidFill>
              </a:rPr>
              <a:t>://</a:t>
            </a:r>
            <a:r>
              <a:rPr lang="cs-CZ" sz="1600" smtClean="0">
                <a:solidFill>
                  <a:schemeClr val="tx1"/>
                </a:solidFill>
              </a:rPr>
              <a:t>zkusenosti.beck-international.info/wp-content/uploads/d%2525C4%25259Blen%2525C3%2525A1-strava.jpg&amp;w=360&amp;h=365&amp;ei=d9RNULDsN8TStAae-IH4DA&amp;zoom=1&amp;iact=hc&amp;vpx=914&amp;vpy=165&amp;dur=353&amp;hovh=226&amp;hovw=223&amp;tx=109&amp;ty=129&amp;sig=116909212397028187337&amp;page=1&amp;tbnh=132&amp;tbnw=130&amp;start=0&amp;ndsp=21&amp;ved=1t:429,r:4,s:0,i:96</a:t>
            </a:r>
            <a:br>
              <a:rPr lang="cs-CZ" sz="1600" smtClean="0">
                <a:solidFill>
                  <a:schemeClr val="tx1"/>
                </a:solidFill>
              </a:rPr>
            </a:br>
            <a:r>
              <a:rPr lang="cs-CZ" sz="1600">
                <a:solidFill>
                  <a:schemeClr val="tx1"/>
                </a:solidFill>
              </a:rPr>
              <a:t/>
            </a:r>
            <a:br>
              <a:rPr lang="cs-CZ" sz="1600">
                <a:solidFill>
                  <a:schemeClr val="tx1"/>
                </a:solidFill>
              </a:rPr>
            </a:br>
            <a:r>
              <a:rPr lang="cs-CZ" sz="1600" smtClean="0">
                <a:solidFill>
                  <a:schemeClr val="tx1"/>
                </a:solidFill>
              </a:rPr>
              <a:t/>
            </a:r>
            <a:br>
              <a:rPr lang="cs-CZ" sz="1600" smtClean="0">
                <a:solidFill>
                  <a:schemeClr val="tx1"/>
                </a:solidFill>
              </a:rPr>
            </a:br>
            <a:r>
              <a:rPr lang="cs-CZ" sz="1600" smtClean="0">
                <a:solidFill>
                  <a:schemeClr val="tx1"/>
                </a:solidFill>
              </a:rPr>
              <a:t>  </a:t>
            </a:r>
            <a:endParaRPr lang="cs-CZ" sz="160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2845385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pyramida+zdrav%C3%A9+v%C3%BD%C5%BEivy&amp;hl=cs&amp;biw=1441&amp;bih=654&amp;tbm=isch&amp;tbnid=FlEiCWmpllPKoM:&amp;imgrefurl=http://www.zdravotnimagazin.cz/hubnuti.9/poradce-na-hubnuti-a-vyzivu-krivoklatsko.9831.html&amp;docid=optCEABj6PAJGM&amp;imgurl=http://www.zdravotnimagazin.cz/img2/9831/pyramida.jpg&amp;w=475&amp;h=416&amp;ei=zNRNULmJAYrLswaWgoGACg&amp;zoom=1&amp;iact=hc&amp;vpx=1045&amp;vpy=140&amp;dur=474&amp;hovh=210&amp;hovw=240&amp;tx=132&amp;ty=129&amp;sig=116909212397028187337&amp;page=1&amp;tbnh=132&amp;tbnw=151&amp;start=0&amp;ndsp=21&amp;ved=1t:429,r:5,s:0,i:85</a:t>
            </a:r>
          </a:p>
        </p:txBody>
      </p:sp>
      <p:sp>
        <p:nvSpPr>
          <p:cNvPr id="8" name="Obdélník 7"/>
          <p:cNvSpPr/>
          <p:nvPr/>
        </p:nvSpPr>
        <p:spPr>
          <a:xfrm>
            <a:off x="789647" y="4509120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pe%C4%8Divo&amp;num=10&amp;hl=cs&amp;biw=1441&amp;bih=654&amp;tbm=isch&amp;tbnid=ADoYzf8aoRxH8M:&amp;imgrefurl=http://www.zijemenaplno.cz/Clanky/a392-Nejvetsi-myty-o-tmavem-pecivu.aspx&amp;docid=7PlQIxRmYprLJM&amp;imgurl=http://www.zijemenaplno.cz/Upload/fotobanka_-_istock/w634132664636837772.jpg&amp;w=468&amp;h=351&amp;ei=d9VNUNKuNYLYtAaH1IDYCw&amp;zoom=1&amp;iact=hc&amp;vpx=543&amp;vpy=328&amp;dur=85&amp;hovh=194&amp;hovw=259&amp;tx=144&amp;ty=135&amp;sig=116909212397028187337&amp;page=1&amp;tbnh=129&amp;tbnw=172&amp;start=0&amp;ndsp=21&amp;ved=1t:429,r:9,s:0,i:115</a:t>
            </a:r>
          </a:p>
        </p:txBody>
      </p:sp>
    </p:spTree>
    <p:extLst>
      <p:ext uri="{BB962C8B-B14F-4D97-AF65-F5344CB8AC3E}">
        <p14:creationId xmlns:p14="http://schemas.microsoft.com/office/powerpoint/2010/main" val="172032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ml%C3%A9%C4%8Dn%C3%A9+v%C3%BDrobky&amp;hl=cs&amp;biw=1441&amp;bih=654&amp;tbm=isch&amp;tbnid=WnZUK8_3fTm9kM:&amp;imgrefurl=http://www.ceskenoviny.cz/regiony/regiony/index_img.php%3Fid%3D92459&amp;docid=HtZw7vloBx-RTM&amp;imgurl=http://i3.cn.cz/1221048501_200809100232_EEE_1.jpg&amp;w=500&amp;h=332&amp;ei=xNVNUMLRL4PUtAbeioB4&amp;zoom=1&amp;iact=hc&amp;vpx=172&amp;vpy=153&amp;dur=163&amp;hovh=183&amp;hovw=276&amp;tx=143&amp;ty=109&amp;sig=116909212397028187337&amp;page=1&amp;tbnh=137&amp;tbnw=183&amp;start=0&amp;ndsp=19&amp;ved=1t:429,r:0,s:0,i:70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2348880"/>
            <a:ext cx="72008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ovoce&amp;hl=cs&amp;biw=1441&amp;bih=654&amp;tbm=isch&amp;tbnid=0CsxtMcto5SEJM:&amp;imgrefurl=http://www.restauracemetropolitan.cz/popis-surovin-2/ovoce/&amp;docid=XJXpFP53-9KxJM&amp;imgurl=http://www.restauracemetropolitan.cz/wp-content/uploads/2012/02/ovoce.jpg&amp;w=450&amp;h=301&amp;ei=89VNULWqFtOGswatmIGQAw&amp;zoom=1&amp;iact=hc&amp;vpx=509&amp;vpy=184&amp;dur=123&amp;hovh=184&amp;hovw=275&amp;tx=158&amp;ty=138&amp;sig=116909212397028187337&amp;page=1&amp;tbnh=102&amp;tbnw=152&amp;start=0&amp;ndsp=21&amp;ved=1t:429,r:2,s:0,i:129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1600" y="3861148"/>
            <a:ext cx="6984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zelenina&amp;hl=cs&amp;biw=1441&amp;bih=654&amp;tbm=isch&amp;tbnid=s82causGgZFEMM:&amp;imgrefurl=http://galerie.albumfotek.cz/4767/%3Fpage%3Dview%26foto%3D161554&amp;docid=XRCIJOsjQ758qM&amp;imgurl=http://af.2i.cz/fotky/a/4767/zelenina-1159984573.jpg&amp;w=640&amp;h=481&amp;ei=LNZNULfOOMjLswa2soCgBw&amp;zoom=1&amp;iact=hc&amp;vpx=363&amp;vpy=180&amp;dur=684&amp;hovh=195&amp;hovw=259&amp;tx=192&amp;ty=117&amp;sig=116909212397028187337&amp;page=1&amp;tbnh=131&amp;tbnw=174&amp;start=0&amp;ndsp=21&amp;ved=1t:429,r:1,s:0,i:100</a:t>
            </a:r>
          </a:p>
        </p:txBody>
      </p:sp>
    </p:spTree>
    <p:extLst>
      <p:ext uri="{BB962C8B-B14F-4D97-AF65-F5344CB8AC3E}">
        <p14:creationId xmlns:p14="http://schemas.microsoft.com/office/powerpoint/2010/main" val="412663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66</TotalTime>
  <Words>163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Potraviny, zdravá výživa</vt:lpstr>
      <vt:lpstr>      POTRAVINY,  ZDRAVÁ VÝŽIVA</vt:lpstr>
      <vt:lpstr>Co je to zdravá a pestrá strava?</vt:lpstr>
      <vt:lpstr>Důležité je, abychom jedli potraviny, rozmanotou stravu. </vt:lpstr>
      <vt:lpstr>Největší zastoupení v naší stravě by mělo mít :</vt:lpstr>
      <vt:lpstr>Zdroje Obrázky byly použity z webových stránek: http://www.google.cz/imgres?q=strava&amp;hl=cs&amp;biw=1441&amp;bih=654&amp;tbm=isch&amp;tbnid=SCO_CNhRoGmOEM:&amp;imgrefurl=http://zkusenosti.beck-international.info/o-zdravi-s-beck/zkusenosti-s-delenou-stravou/&amp;docid=ExcM1oaabFj0AM&amp;imgurl=http://zkusenosti.beck-international.info/wp-content/uploads/d%2525C4%25259Blen%2525C3%2525A1-strava.jpg&amp;w=360&amp;h=365&amp;ei=d9RNULDsN8TStAae-IH4DA&amp;zoom=1&amp;iact=hc&amp;vpx=914&amp;vpy=165&amp;dur=353&amp;hovh=226&amp;hovw=223&amp;tx=109&amp;ty=129&amp;sig=116909212397028187337&amp;page=1&amp;tbnh=132&amp;tbnw=130&amp;start=0&amp;ndsp=21&amp;ved=1t:429,r:4,s:0,i:96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POTRAVINY,  ZDRAVÁ VÝŽIVA</dc:title>
  <dc:creator>131M</dc:creator>
  <cp:lastModifiedBy>131M</cp:lastModifiedBy>
  <cp:revision>11</cp:revision>
  <dcterms:created xsi:type="dcterms:W3CDTF">2012-02-12T06:27:50Z</dcterms:created>
  <dcterms:modified xsi:type="dcterms:W3CDTF">2012-09-10T12:00:21Z</dcterms:modified>
</cp:coreProperties>
</file>